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65" r:id="rId2"/>
    <p:sldId id="258" r:id="rId3"/>
    <p:sldId id="260" r:id="rId4"/>
    <p:sldId id="261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F1EE4-557E-4A7D-A06D-61C150A30EC7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4C272-55BF-4088-9A14-A54BA2378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741A7-0394-4468-9A98-96D0DACB0C4B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FB0F8-0BDD-4AE1-B393-C3A1EAB959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698449-5C5E-4B37-AE51-F8C0E5AB79D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22173-20EE-4074-B824-2C50B78B04B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22173-20EE-4074-B824-2C50B78B04B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:\Users\User\Desktop\LOGO_Page_3.jpg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214290"/>
            <a:ext cx="2227092" cy="67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:\Users\User\Desktop\LOGO_Page_3.jpg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214290"/>
            <a:ext cx="2227092" cy="67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:\Users\User\Desktop\LOGO_Page_3.jpg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214290"/>
            <a:ext cx="2227092" cy="67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836158-873C-4249-90A5-D800807DAF9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Picture 13" descr="C:\Users\User\Desktop\LOGO_Page_3.jpg"/>
          <p:cNvPicPr/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00826" y="214290"/>
            <a:ext cx="2227092" cy="67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7290" y="1571612"/>
            <a:ext cx="62865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i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EU Member States’ Heads of Tax Administration Meeting </a:t>
            </a:r>
          </a:p>
          <a:p>
            <a:pPr algn="ctr">
              <a:lnSpc>
                <a:spcPct val="150000"/>
              </a:lnSpc>
            </a:pPr>
            <a:r>
              <a:rPr lang="en-US" sz="2800" b="1" i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“Looking Towards </a:t>
            </a:r>
            <a:r>
              <a:rPr lang="en-US" sz="2800" b="1" i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2025</a:t>
            </a:r>
            <a:r>
              <a:rPr lang="en-US" sz="2800" b="1" i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” </a:t>
            </a:r>
          </a:p>
          <a:p>
            <a:pPr algn="ctr">
              <a:lnSpc>
                <a:spcPct val="150000"/>
              </a:lnSpc>
            </a:pPr>
            <a:r>
              <a:rPr lang="en-US" i="1" kern="0" dirty="0" smtClean="0">
                <a:solidFill>
                  <a:schemeClr val="tx2"/>
                </a:solidFill>
                <a:latin typeface="Lucida Fax" panose="02060602050505020204" pitchFamily="18" charset="0"/>
              </a:rPr>
              <a:t>Thessaloniki,  Greece </a:t>
            </a:r>
          </a:p>
          <a:p>
            <a:pPr algn="ctr">
              <a:lnSpc>
                <a:spcPct val="150000"/>
              </a:lnSpc>
            </a:pPr>
            <a:r>
              <a:rPr lang="en-US" i="1" kern="0" dirty="0" smtClean="0">
                <a:solidFill>
                  <a:schemeClr val="tx2"/>
                </a:solidFill>
                <a:latin typeface="Lucida Fax" panose="02060602050505020204" pitchFamily="18" charset="0"/>
              </a:rPr>
              <a:t>13 – 14 June 2018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823913" y="981075"/>
            <a:ext cx="8320087" cy="11525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 smtClean="0"/>
          </a:p>
        </p:txBody>
      </p:sp>
      <p:sp>
        <p:nvSpPr>
          <p:cNvPr id="5" name="Title 1"/>
          <p:cNvSpPr>
            <a:spLocks noGrp="1"/>
          </p:cNvSpPr>
          <p:nvPr/>
        </p:nvSpPr>
        <p:spPr bwMode="auto">
          <a:xfrm>
            <a:off x="642910" y="1285860"/>
            <a:ext cx="7810500" cy="475297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228600" indent="-228600"/>
            <a:r>
              <a:rPr lang="en-US" sz="4000" b="1" dirty="0" smtClean="0">
                <a:solidFill>
                  <a:schemeClr val="bg1"/>
                </a:solidFill>
              </a:rPr>
              <a:t>EU LEGISLATION:</a:t>
            </a:r>
          </a:p>
          <a:p>
            <a:pPr marL="228600" indent="-228600"/>
            <a:r>
              <a:rPr lang="en-US" sz="4000" b="1" dirty="0" smtClean="0">
                <a:solidFill>
                  <a:schemeClr val="bg1"/>
                </a:solidFill>
              </a:rPr>
              <a:t> FROM THEORY TO PRACTICE</a:t>
            </a:r>
          </a:p>
          <a:p>
            <a:pPr marL="228600" indent="-228600"/>
            <a:endParaRPr lang="en-US" sz="4000" b="1" dirty="0" smtClean="0">
              <a:solidFill>
                <a:schemeClr val="bg1"/>
              </a:solidFill>
            </a:endParaRPr>
          </a:p>
          <a:p>
            <a:pPr marL="228600" indent="-228600"/>
            <a:r>
              <a:rPr lang="en-US" sz="2400" i="1" dirty="0" smtClean="0">
                <a:solidFill>
                  <a:schemeClr val="bg1"/>
                </a:solidFill>
              </a:rPr>
              <a:t>by Yiannis Tsangaris</a:t>
            </a:r>
          </a:p>
          <a:p>
            <a:pPr marL="228600" indent="-228600"/>
            <a:r>
              <a:rPr lang="en-US" sz="2400" i="1" dirty="0" smtClean="0">
                <a:solidFill>
                  <a:schemeClr val="bg1"/>
                </a:solidFill>
              </a:rPr>
              <a:t>Commissioner of Taxation</a:t>
            </a:r>
          </a:p>
          <a:p>
            <a:pPr marL="228600" indent="-228600"/>
            <a:r>
              <a:rPr lang="en-US" sz="2400" i="1" dirty="0" smtClean="0">
                <a:solidFill>
                  <a:schemeClr val="bg1"/>
                </a:solidFill>
              </a:rPr>
              <a:t>Cyprus Tax Department</a:t>
            </a:r>
            <a:endParaRPr lang="el-GR" sz="2400" i="1" dirty="0" smtClean="0">
              <a:solidFill>
                <a:schemeClr val="bg1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/>
        </p:nvSpPr>
        <p:spPr bwMode="auto">
          <a:xfrm>
            <a:off x="539750" y="4652963"/>
            <a:ext cx="7993063" cy="137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endParaRPr lang="el-GR" sz="3600" b="1" dirty="0">
              <a:latin typeface="+mj-lt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000108"/>
            <a:ext cx="8229600" cy="1143008"/>
          </a:xfrm>
        </p:spPr>
        <p:txBody>
          <a:bodyPr/>
          <a:lstStyle/>
          <a:p>
            <a:r>
              <a:rPr lang="en-US" sz="3200" b="1" dirty="0" smtClean="0"/>
              <a:t>Implementation of a directive (definition):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115328" cy="36972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i="1" dirty="0" smtClean="0">
                <a:latin typeface="+mj-lt"/>
              </a:rPr>
              <a:t>“implementation indicates different kinds of processes and actions that take place by the introduction of community law in the national system of law”</a:t>
            </a:r>
            <a:endParaRPr lang="el-GR" sz="3200" i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572560" cy="785818"/>
          </a:xfrm>
        </p:spPr>
        <p:txBody>
          <a:bodyPr/>
          <a:lstStyle/>
          <a:p>
            <a:r>
              <a:rPr lang="en-US" sz="3200" b="1" dirty="0" smtClean="0"/>
              <a:t>Chain of processes and actions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143116"/>
            <a:ext cx="8143932" cy="242889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Preparing and establishing the directive.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Transposition of the directive into the national legislation.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Implementation and maintenance of the directive.</a:t>
            </a:r>
            <a:endParaRPr lang="el-GR" dirty="0" smtClean="0">
              <a:latin typeface="+mj-lt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501122" cy="857256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Preparing and Establishing the directive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2214553"/>
            <a:ext cx="7572428" cy="3571901"/>
          </a:xfrm>
        </p:spPr>
        <p:txBody>
          <a:bodyPr/>
          <a:lstStyle/>
          <a:p>
            <a:pPr lvl="0"/>
            <a:r>
              <a:rPr lang="en-US" dirty="0" smtClean="0">
                <a:latin typeface="+mj-lt"/>
              </a:rPr>
              <a:t>Time consuming and costly process.</a:t>
            </a:r>
          </a:p>
          <a:p>
            <a:pPr lvl="0"/>
            <a:r>
              <a:rPr lang="en-US" dirty="0" smtClean="0">
                <a:latin typeface="+mj-lt"/>
              </a:rPr>
              <a:t>Consultation with MS experts.</a:t>
            </a:r>
          </a:p>
          <a:p>
            <a:pPr lvl="0"/>
            <a:r>
              <a:rPr lang="en-US" dirty="0" smtClean="0">
                <a:latin typeface="+mj-lt"/>
              </a:rPr>
              <a:t>The number of initiatives should be limited. </a:t>
            </a:r>
          </a:p>
          <a:p>
            <a:pPr lvl="0"/>
            <a:r>
              <a:rPr lang="en-US" dirty="0" smtClean="0">
                <a:latin typeface="+mj-lt"/>
              </a:rPr>
              <a:t>Directives may be unclear; confusing terminology and vague terms.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928670"/>
            <a:ext cx="8229600" cy="1143008"/>
          </a:xfrm>
        </p:spPr>
        <p:txBody>
          <a:bodyPr/>
          <a:lstStyle/>
          <a:p>
            <a:pPr algn="ctr"/>
            <a:r>
              <a:rPr lang="en-US" sz="3200" b="1" dirty="0" smtClean="0"/>
              <a:t>Transposition of the directive into national legislation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2500306"/>
            <a:ext cx="7143800" cy="3625857"/>
          </a:xfrm>
        </p:spPr>
        <p:txBody>
          <a:bodyPr/>
          <a:lstStyle/>
          <a:p>
            <a:pPr lvl="0"/>
            <a:r>
              <a:rPr lang="en-US" dirty="0" smtClean="0">
                <a:latin typeface="+mj-lt"/>
              </a:rPr>
              <a:t>Some parts of the directive provisions are hard to transpose.</a:t>
            </a:r>
          </a:p>
          <a:p>
            <a:pPr lvl="0"/>
            <a:r>
              <a:rPr lang="en-US" dirty="0" smtClean="0">
                <a:latin typeface="+mj-lt"/>
              </a:rPr>
              <a:t>The structure of the national legislation may cause a delay.</a:t>
            </a:r>
          </a:p>
          <a:p>
            <a:pPr lvl="0"/>
            <a:r>
              <a:rPr lang="en-US" dirty="0" smtClean="0">
                <a:latin typeface="+mj-lt"/>
              </a:rPr>
              <a:t>Connection can create problems.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28625" y="857232"/>
            <a:ext cx="8229600" cy="8572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928803"/>
            <a:ext cx="7000924" cy="3857652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latin typeface="+mj-lt"/>
              </a:rPr>
              <a:t>Policy specific factors.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Interpretation problems.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Internal problems.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Priority of EC directives.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The civil servants</a:t>
            </a:r>
            <a:r>
              <a:rPr lang="el-GR" dirty="0" smtClean="0">
                <a:latin typeface="+mj-lt"/>
              </a:rPr>
              <a:t>.</a:t>
            </a:r>
            <a:endParaRPr lang="en-US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Parliament.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Deliberate opposition or incapacity?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Actors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smtClean="0">
                <a:latin typeface="+mj-lt"/>
              </a:rPr>
              <a:t>Thank </a:t>
            </a:r>
            <a:r>
              <a:rPr lang="en-US" sz="4400" b="1" dirty="0" smtClean="0">
                <a:latin typeface="+mj-lt"/>
              </a:rPr>
              <a:t>you </a:t>
            </a:r>
          </a:p>
          <a:p>
            <a:pPr algn="ctr">
              <a:buNone/>
            </a:pPr>
            <a:r>
              <a:rPr lang="en-US" sz="4400" b="1" dirty="0" smtClean="0">
                <a:latin typeface="+mj-lt"/>
              </a:rPr>
              <a:t>for </a:t>
            </a:r>
          </a:p>
          <a:p>
            <a:pPr algn="ctr">
              <a:buNone/>
            </a:pPr>
            <a:r>
              <a:rPr lang="en-US" sz="4400" b="1" dirty="0" smtClean="0">
                <a:latin typeface="+mj-lt"/>
              </a:rPr>
              <a:t>your attention!</a:t>
            </a:r>
            <a:endParaRPr lang="en-US" sz="44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6158-873C-4249-90A5-D800807DAF9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971</TotalTime>
  <Words>209</Words>
  <Application>Microsoft Office PowerPoint</Application>
  <PresentationFormat>On-screen Show (4:3)</PresentationFormat>
  <Paragraphs>51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 </vt:lpstr>
      <vt:lpstr>Implementation of a directive (definition):</vt:lpstr>
      <vt:lpstr>Chain of processes and actions</vt:lpstr>
      <vt:lpstr>Preparing and Establishing the directive</vt:lpstr>
      <vt:lpstr>Transposition of the directive into national legislation</vt:lpstr>
      <vt:lpstr>Slide 7</vt:lpstr>
      <vt:lpstr>Slide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89</cp:revision>
  <dcterms:created xsi:type="dcterms:W3CDTF">2018-06-06T12:38:20Z</dcterms:created>
  <dcterms:modified xsi:type="dcterms:W3CDTF">2018-06-11T06:12:13Z</dcterms:modified>
</cp:coreProperties>
</file>