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58ABD-F423-4D87-917E-D6EDAF47D95A}" type="datetimeFigureOut">
              <a:rPr lang="el-GR" smtClean="0"/>
              <a:t>16/7/2019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72EB1-7034-4320-9059-FFCF98259AD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8957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848ED6-7CAF-4253-8414-B8F691D7B61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4522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8DC8C4-193D-405D-BCB5-752E5A20A85C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DBF5F9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16/07/2019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DBF5F9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DBF5F9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EMSA VISIT 21-25.11.2016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DBF5F9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90538-8B8D-4EE1-9010-0994A4F611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DBF5F9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DBF5F9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38951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8DC8C4-193D-405D-BCB5-752E5A20A85C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16/07/2019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EMSA VISIT 21-25.11.2016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90538-8B8D-4EE1-9010-0994A4F611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4219736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8DC8C4-193D-405D-BCB5-752E5A20A85C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16/07/2019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EMSA VISIT 21-25.11.2016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90538-8B8D-4EE1-9010-0994A4F611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5372237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8DC8C4-193D-405D-BCB5-752E5A20A85C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16/07/2019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EMSA VISIT 21-25.11.2016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90538-8B8D-4EE1-9010-0994A4F611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6944437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8DC8C4-193D-405D-BCB5-752E5A20A85C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DBF5F9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16/07/2019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DBF5F9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DBF5F9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EMSA VISIT 21-25.11.2016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DBF5F9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90538-8B8D-4EE1-9010-0994A4F611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DBF5F9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DBF5F9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90191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8DC8C4-193D-405D-BCB5-752E5A20A85C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16/07/2019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EMSA VISIT 21-25.11.2016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90538-8B8D-4EE1-9010-0994A4F611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5440812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8DC8C4-193D-405D-BCB5-752E5A20A85C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16/07/2019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EMSA VISIT 21-25.11.2016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90538-8B8D-4EE1-9010-0994A4F611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7096042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8DC8C4-193D-405D-BCB5-752E5A20A85C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16/07/2019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EMSA VISIT 21-25.11.2016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90538-8B8D-4EE1-9010-0994A4F611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502666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8DC8C4-193D-405D-BCB5-752E5A20A85C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16/07/2019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EMSA VISIT 21-25.11.2016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90538-8B8D-4EE1-9010-0994A4F611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743890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8DC8C4-193D-405D-BCB5-752E5A20A85C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16/07/2019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EMSA VISIT 21-25.11.2016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90538-8B8D-4EE1-9010-0994A4F611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7203404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8DC8C4-193D-405D-BCB5-752E5A20A85C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16/07/2019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EMSA VISIT 21-25.11.2016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90538-8B8D-4EE1-9010-0994A4F611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5963533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8DC8C4-193D-405D-BCB5-752E5A20A85C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16/07/2019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EMSA VISIT 21-25.11.2016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90538-8B8D-4EE1-9010-0994A4F611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grpSp>
        <p:nvGrpSpPr>
          <p:cNvPr id="2" name="1 - Ομάδα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022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0709" y="1597498"/>
            <a:ext cx="10424160" cy="4894742"/>
          </a:xfrm>
        </p:spPr>
        <p:txBody>
          <a:bodyPr>
            <a:normAutofit fontScale="92500" lnSpcReduction="20000"/>
          </a:bodyPr>
          <a:lstStyle/>
          <a:p>
            <a:pPr marL="342900" indent="-342900" algn="just">
              <a:buClr>
                <a:srgbClr val="C00000"/>
              </a:buClr>
              <a:buSzPct val="110000"/>
              <a:buFont typeface="Calibri" panose="020F0502020204030204" pitchFamily="34" charset="0"/>
              <a:buChar char="₪"/>
            </a:pPr>
            <a:r>
              <a:rPr lang="el-GR" sz="2000" b="1" dirty="0">
                <a:latin typeface="Calibri" panose="020F0502020204030204" pitchFamily="34" charset="0"/>
              </a:rPr>
              <a:t>Εκτελεστική Απόφαση (ΕΕ) 2015/253 της Επιτροπής της 16</a:t>
            </a:r>
            <a:r>
              <a:rPr lang="el-GR" sz="2000" b="1" baseline="30000" dirty="0">
                <a:latin typeface="Calibri" panose="020F0502020204030204" pitchFamily="34" charset="0"/>
              </a:rPr>
              <a:t>ης</a:t>
            </a:r>
            <a:r>
              <a:rPr lang="el-GR" sz="2000" b="1" dirty="0">
                <a:latin typeface="Calibri" panose="020F0502020204030204" pitchFamily="34" charset="0"/>
              </a:rPr>
              <a:t> Φεβρουαρίου 2015 → Καθορισμός των κανόνων σχετικά με τη δειγματοληψία και την υποβολή εκθέσεων των Κ–Μ προς την </a:t>
            </a:r>
            <a:r>
              <a:rPr lang="el-GR" sz="2000" b="1" dirty="0" smtClean="0">
                <a:latin typeface="Calibri" panose="020F0502020204030204" pitchFamily="34" charset="0"/>
              </a:rPr>
              <a:t>Ε.Ε.</a:t>
            </a:r>
            <a:endParaRPr lang="el-GR" sz="2000" b="1" dirty="0">
              <a:latin typeface="Calibri" panose="020F0502020204030204" pitchFamily="34" charset="0"/>
            </a:endParaRPr>
          </a:p>
          <a:p>
            <a:pPr marL="342900" indent="-342900" algn="just">
              <a:buClr>
                <a:srgbClr val="C00000"/>
              </a:buClr>
              <a:buSzPct val="110000"/>
              <a:buFont typeface="Calibri" panose="020F0502020204030204" pitchFamily="34" charset="0"/>
              <a:buChar char="₪"/>
            </a:pPr>
            <a:endParaRPr lang="el-GR" sz="2000" b="1" dirty="0">
              <a:latin typeface="Calibri" panose="020F0502020204030204" pitchFamily="34" charset="0"/>
            </a:endParaRPr>
          </a:p>
          <a:p>
            <a:pPr marL="342900" indent="-342900" algn="just">
              <a:buClr>
                <a:srgbClr val="C00000"/>
              </a:buClr>
              <a:buSzPct val="110000"/>
              <a:buFont typeface="Calibri" panose="020F0502020204030204" pitchFamily="34" charset="0"/>
              <a:buChar char="₪"/>
            </a:pPr>
            <a:r>
              <a:rPr lang="el-GR" sz="2000" b="1" dirty="0">
                <a:latin typeface="Calibri" panose="020F0502020204030204" pitchFamily="34" charset="0"/>
              </a:rPr>
              <a:t>Η υπ’αριθ. 30/004/000/1468/08-04-2016 Κοινή Εγκύκλιος Υπ</a:t>
            </a:r>
            <a:r>
              <a:rPr lang="el-GR" sz="2000" b="1" dirty="0" smtClean="0">
                <a:latin typeface="Calibri" panose="020F0502020204030204" pitchFamily="34" charset="0"/>
              </a:rPr>
              <a:t>. Οικ</a:t>
            </a:r>
            <a:r>
              <a:rPr lang="el-GR" sz="2000" b="1" dirty="0">
                <a:latin typeface="Calibri" panose="020F0502020204030204" pitchFamily="34" charset="0"/>
              </a:rPr>
              <a:t>. – Υ.ΝΑ.Ν.Π. → Καθορισμός των διαδικασιών ελέγχου της περιεκτικότητας των καυσίμων πλοίων σε θείο </a:t>
            </a:r>
          </a:p>
          <a:p>
            <a:pPr marL="342900" indent="-342900" algn="just">
              <a:buClr>
                <a:srgbClr val="C00000"/>
              </a:buClr>
              <a:buSzPct val="110000"/>
              <a:buFont typeface="Calibri" panose="020F0502020204030204" pitchFamily="34" charset="0"/>
              <a:buChar char="₪"/>
            </a:pPr>
            <a:endParaRPr lang="el-GR" sz="2000" b="1" dirty="0">
              <a:latin typeface="Calibri" panose="020F0502020204030204" pitchFamily="34" charset="0"/>
            </a:endParaRPr>
          </a:p>
          <a:p>
            <a:pPr marL="342900" indent="-342900" algn="just">
              <a:buClr>
                <a:srgbClr val="C00000"/>
              </a:buClr>
              <a:buSzPct val="110000"/>
              <a:buFont typeface="Calibri" panose="020F0502020204030204" pitchFamily="34" charset="0"/>
              <a:buChar char="₪"/>
            </a:pPr>
            <a:r>
              <a:rPr lang="el-GR" sz="2000" b="1" dirty="0">
                <a:latin typeface="Calibri" panose="020F0502020204030204" pitchFamily="34" charset="0"/>
              </a:rPr>
              <a:t>Η υπ’αριθ. 128/2016 απόφαση ΑΧΣ (ΦΕΚ Β’ 3958/09-12-2016) – Εναρμόνιση της Ελληνικής Νομοθεσίας προς την Οδηγία (ΕΕ) 2016/802 του Ευρωπαϊκού Κοινοβουλίου και του Συμβουλίου της 11</a:t>
            </a:r>
            <a:r>
              <a:rPr lang="el-GR" sz="2000" b="1" baseline="30000" dirty="0">
                <a:latin typeface="Calibri" panose="020F0502020204030204" pitchFamily="34" charset="0"/>
              </a:rPr>
              <a:t>ης</a:t>
            </a:r>
            <a:r>
              <a:rPr lang="el-GR" sz="2000" b="1" dirty="0">
                <a:latin typeface="Calibri" panose="020F0502020204030204" pitchFamily="34" charset="0"/>
              </a:rPr>
              <a:t> Μαῒου 2016</a:t>
            </a:r>
          </a:p>
          <a:p>
            <a:pPr marL="342900" indent="-342900" algn="just">
              <a:buClr>
                <a:srgbClr val="C00000"/>
              </a:buClr>
              <a:buSzPct val="110000"/>
              <a:buFont typeface="Calibri" panose="020F0502020204030204" pitchFamily="34" charset="0"/>
              <a:buChar char="₪"/>
            </a:pPr>
            <a:endParaRPr lang="el-GR" sz="2000" b="1" dirty="0">
              <a:latin typeface="Calibri" panose="020F0502020204030204" pitchFamily="34" charset="0"/>
            </a:endParaRPr>
          </a:p>
          <a:p>
            <a:pPr marL="342900" indent="-342900" algn="just">
              <a:buClr>
                <a:srgbClr val="C00000"/>
              </a:buClr>
              <a:buSzPct val="110000"/>
              <a:buFont typeface="Calibri" panose="020F0502020204030204" pitchFamily="34" charset="0"/>
              <a:buChar char="₪"/>
            </a:pPr>
            <a:r>
              <a:rPr lang="el-GR" sz="2000" b="1" dirty="0">
                <a:latin typeface="Calibri" panose="020F0502020204030204" pitchFamily="34" charset="0"/>
              </a:rPr>
              <a:t>Η υπ’αριθ. 30/004/000/489/03-02-2017 εγκύκλιος της </a:t>
            </a:r>
            <a:r>
              <a:rPr lang="el-GR" sz="2000" b="1" dirty="0" smtClean="0">
                <a:latin typeface="Calibri" panose="020F0502020204030204" pitchFamily="34" charset="0"/>
              </a:rPr>
              <a:t>Δ.Ε.Β.Χ.Π. </a:t>
            </a:r>
            <a:r>
              <a:rPr lang="el-GR" sz="2000" b="1" dirty="0">
                <a:latin typeface="Calibri" panose="020F0502020204030204" pitchFamily="34" charset="0"/>
              </a:rPr>
              <a:t>σχετικά με την παροχή διευκρινιστικών οδηγιών επί της Οδηγίας 2016/802</a:t>
            </a:r>
          </a:p>
          <a:p>
            <a:pPr marL="342900" indent="-342900" algn="just">
              <a:buClr>
                <a:srgbClr val="C00000"/>
              </a:buClr>
              <a:buSzPct val="110000"/>
              <a:buFont typeface="Calibri" panose="020F0502020204030204" pitchFamily="34" charset="0"/>
              <a:buChar char="₪"/>
            </a:pPr>
            <a:endParaRPr lang="el-GR" sz="2000" b="1" dirty="0" smtClean="0">
              <a:latin typeface="Calibri" panose="020F0502020204030204" pitchFamily="34" charset="0"/>
            </a:endParaRPr>
          </a:p>
          <a:p>
            <a:pPr marL="342900" indent="-342900" algn="just">
              <a:buClr>
                <a:srgbClr val="C00000"/>
              </a:buClr>
              <a:buSzPct val="110000"/>
              <a:buFont typeface="Calibri" panose="020F0502020204030204" pitchFamily="34" charset="0"/>
              <a:buChar char="₪"/>
            </a:pPr>
            <a:r>
              <a:rPr lang="el-GR" sz="2000" b="1" dirty="0" smtClean="0">
                <a:latin typeface="Calibri" panose="020F0502020204030204" pitchFamily="34" charset="0"/>
              </a:rPr>
              <a:t>Διεθνής Σύμβαση για την πρόληψη της Θαλάσσιας ρύπανσης από τα πλοία «</a:t>
            </a:r>
            <a:r>
              <a:rPr lang="en-US" sz="2000" b="1" dirty="0" smtClean="0">
                <a:latin typeface="Calibri" panose="020F0502020204030204" pitchFamily="34" charset="0"/>
              </a:rPr>
              <a:t>MARPOL</a:t>
            </a:r>
            <a:r>
              <a:rPr lang="el-GR" sz="2000" b="1" dirty="0" smtClean="0">
                <a:latin typeface="Calibri" panose="020F0502020204030204" pitchFamily="34" charset="0"/>
              </a:rPr>
              <a:t>»</a:t>
            </a:r>
            <a:r>
              <a:rPr lang="en-US" sz="2000" b="1" dirty="0" smtClean="0">
                <a:latin typeface="Calibri" panose="020F0502020204030204" pitchFamily="34" charset="0"/>
              </a:rPr>
              <a:t> – </a:t>
            </a:r>
            <a:r>
              <a:rPr lang="el-GR" sz="2000" b="1" dirty="0">
                <a:latin typeface="Calibri" panose="020F0502020204030204" pitchFamily="34" charset="0"/>
              </a:rPr>
              <a:t>Παράρτημα VI: Αέρια ρύπανση</a:t>
            </a:r>
            <a:endParaRPr lang="en-US" sz="2000" b="1" dirty="0" smtClean="0">
              <a:latin typeface="Calibri" panose="020F0502020204030204" pitchFamily="34" charset="0"/>
            </a:endParaRPr>
          </a:p>
          <a:p>
            <a:pPr marL="342900" indent="-342900" algn="just">
              <a:buClr>
                <a:srgbClr val="C00000"/>
              </a:buClr>
              <a:buSzPct val="110000"/>
              <a:buFont typeface="Calibri" panose="020F0502020204030204" pitchFamily="34" charset="0"/>
              <a:buChar char="₪"/>
            </a:pPr>
            <a:endParaRPr lang="el-GR" sz="2000" b="1" dirty="0">
              <a:latin typeface="Calibri" panose="020F0502020204030204" pitchFamily="34" charset="0"/>
            </a:endParaRPr>
          </a:p>
          <a:p>
            <a:pPr marL="342900" indent="-342900" algn="just">
              <a:buClr>
                <a:srgbClr val="C00000"/>
              </a:buClr>
              <a:buSzPct val="110000"/>
              <a:buFont typeface="Calibri" panose="020F0502020204030204" pitchFamily="34" charset="0"/>
              <a:buChar char="₪"/>
            </a:pPr>
            <a:r>
              <a:rPr lang="en-GB" sz="2000" b="1" dirty="0">
                <a:latin typeface="Calibri" panose="020F0502020204030204" pitchFamily="34" charset="0"/>
              </a:rPr>
              <a:t>Sulphur Inspection Guidance – EMSA – May 2018</a:t>
            </a:r>
            <a:r>
              <a:rPr lang="el-GR" sz="2000" b="1" dirty="0">
                <a:latin typeface="Calibri" panose="020F0502020204030204" pitchFamily="34" charset="0"/>
              </a:rPr>
              <a:t> </a:t>
            </a:r>
          </a:p>
          <a:p>
            <a:pPr marL="0" indent="0" algn="just">
              <a:buClr>
                <a:srgbClr val="C00000"/>
              </a:buClr>
              <a:buSzPct val="110000"/>
              <a:buNone/>
            </a:pPr>
            <a:r>
              <a:rPr lang="el-GR" sz="1400" b="1" dirty="0" smtClean="0">
                <a:latin typeface="Calibri" panose="020F0502020204030204" pitchFamily="34" charset="0"/>
              </a:rPr>
              <a:t>(</a:t>
            </a:r>
            <a:r>
              <a:rPr lang="en-GB" sz="1400" b="1" dirty="0">
                <a:latin typeface="Calibri" panose="020F0502020204030204" pitchFamily="34" charset="0"/>
              </a:rPr>
              <a:t>http://www.emsa.europa.eu/news-a-press-centre/external-news/item/2407-sulphur-inspection-guidance.html</a:t>
            </a:r>
            <a:r>
              <a:rPr lang="el-GR" sz="1400" b="1" dirty="0">
                <a:latin typeface="Calibri" panose="020F0502020204030204" pitchFamily="34" charset="0"/>
              </a:rPr>
              <a:t>)</a:t>
            </a: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v"/>
            </a:pPr>
            <a:endParaRPr lang="el-GR" sz="24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v"/>
            </a:pPr>
            <a:endParaRPr lang="el-GR" sz="24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468907" y="1203303"/>
            <a:ext cx="9185945" cy="25167"/>
          </a:xfrm>
          <a:prstGeom prst="line">
            <a:avLst/>
          </a:prstGeom>
          <a:ln w="28575" cmpd="dbl">
            <a:solidFill>
              <a:schemeClr val="accent1">
                <a:lumMod val="50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01007" y="488223"/>
            <a:ext cx="10661812" cy="668255"/>
          </a:xfr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>
            <a:normAutofit/>
            <a:scene3d>
              <a:camera prst="orthographicFront"/>
              <a:lightRig rig="sunset" dir="t"/>
            </a:scene3d>
            <a:sp3d extrusionH="57150" prstMaterial="metal">
              <a:bevelT w="38100" h="38100"/>
            </a:sp3d>
          </a:bodyPr>
          <a:lstStyle/>
          <a:p>
            <a:pPr algn="ctr"/>
            <a:r>
              <a:rPr lang="el-GR" sz="3200" b="1" dirty="0" smtClean="0">
                <a:ln cmpd="dbl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ΙΣΧΥΟΥΣΑ ΝΟΜΟΘΕΣΙΑ - ΕΓΚΥΚΛΙΟΙ</a:t>
            </a:r>
            <a:endParaRPr lang="en-GB" sz="2600" b="1" i="1" u="sng" dirty="0">
              <a:solidFill>
                <a:srgbClr val="641EB2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latin typeface="Calibri" panose="020F0502020204030204" pitchFamily="34" charset="0"/>
            </a:endParaRPr>
          </a:p>
        </p:txBody>
      </p:sp>
      <p:cxnSp>
        <p:nvCxnSpPr>
          <p:cNvPr id="13" name="Straight Connector 6"/>
          <p:cNvCxnSpPr/>
          <p:nvPr/>
        </p:nvCxnSpPr>
        <p:spPr>
          <a:xfrm flipV="1">
            <a:off x="1465865" y="1216685"/>
            <a:ext cx="9185945" cy="25167"/>
          </a:xfrm>
          <a:prstGeom prst="line">
            <a:avLst/>
          </a:prstGeom>
          <a:ln w="63500" cmpd="thinThick">
            <a:solidFill>
              <a:schemeClr val="accent2">
                <a:lumMod val="50000"/>
                <a:alpha val="60000"/>
              </a:schemeClr>
            </a:solidFill>
          </a:ln>
          <a:effectLst>
            <a:outerShdw blurRad="50800" dist="50800" dir="5400000" sx="1000" sy="1000" algn="ctr" rotWithShape="0">
              <a:schemeClr val="accent2">
                <a:lumMod val="50000"/>
              </a:schemeClr>
            </a:outerShdw>
          </a:effectLst>
          <a:scene3d>
            <a:camera prst="orthographicFront"/>
            <a:lightRig rig="sunset" dir="t"/>
          </a:scene3d>
          <a:sp3d prstMaterial="metal"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79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145</Words>
  <Application>Microsoft Office PowerPoint</Application>
  <PresentationFormat>Ευρεία οθόνη</PresentationFormat>
  <Paragraphs>14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Calibri</vt:lpstr>
      <vt:lpstr>Constantia</vt:lpstr>
      <vt:lpstr>Wingdings</vt:lpstr>
      <vt:lpstr>Wingdings 2</vt:lpstr>
      <vt:lpstr>Ροή</vt:lpstr>
      <vt:lpstr>ΙΣΧΥΟΥΣΑ ΝΟΜΟΘΕΣΙΑ - ΕΓΚΥΚΛΙΟΙ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4</cp:revision>
  <dcterms:created xsi:type="dcterms:W3CDTF">2019-07-16T10:23:34Z</dcterms:created>
  <dcterms:modified xsi:type="dcterms:W3CDTF">2019-07-16T12:27:17Z</dcterms:modified>
</cp:coreProperties>
</file>