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24"/>
  </p:handoutMasterIdLst>
  <p:sldIdLst>
    <p:sldId id="256" r:id="rId2"/>
    <p:sldId id="325" r:id="rId3"/>
    <p:sldId id="326" r:id="rId4"/>
    <p:sldId id="329" r:id="rId5"/>
    <p:sldId id="330" r:id="rId6"/>
    <p:sldId id="331" r:id="rId7"/>
    <p:sldId id="327" r:id="rId8"/>
    <p:sldId id="333" r:id="rId9"/>
    <p:sldId id="334" r:id="rId10"/>
    <p:sldId id="317" r:id="rId11"/>
    <p:sldId id="287" r:id="rId12"/>
    <p:sldId id="300" r:id="rId13"/>
    <p:sldId id="336" r:id="rId14"/>
    <p:sldId id="337" r:id="rId15"/>
    <p:sldId id="323" r:id="rId16"/>
    <p:sldId id="308" r:id="rId17"/>
    <p:sldId id="310" r:id="rId18"/>
    <p:sldId id="312" r:id="rId19"/>
    <p:sldId id="316" r:id="rId20"/>
    <p:sldId id="328" r:id="rId21"/>
    <p:sldId id="30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g" userId="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g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9FF"/>
    <a:srgbClr val="AFC2FF"/>
    <a:srgbClr val="8BB2FF"/>
    <a:srgbClr val="0027A2"/>
    <a:srgbClr val="A7BCFF"/>
    <a:srgbClr val="6598FF"/>
    <a:srgbClr val="0055FE"/>
    <a:srgbClr val="E5EBFF"/>
    <a:srgbClr val="119DFF"/>
    <a:srgbClr val="11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7A2"/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rgbClr val="0027A2"/>
                </a:solidFill>
                <a:latin typeface="Franklin Gothic Medium" panose="020B0603020102020204" pitchFamily="34" charset="0"/>
              </a:rPr>
              <a:t>Έσοδα προ επιστροφών (σε εκατ. </a:t>
            </a:r>
            <a:r>
              <a:rPr lang="el-GR" b="1" dirty="0">
                <a:solidFill>
                  <a:srgbClr val="0027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€, </a:t>
            </a:r>
            <a:r>
              <a:rPr lang="el-GR" b="1" dirty="0">
                <a:solidFill>
                  <a:srgbClr val="0027A2"/>
                </a:solidFill>
                <a:latin typeface="Franklin Gothic Medium" panose="020B0603020102020204" pitchFamily="34" charset="0"/>
              </a:rPr>
              <a:t>2018-2021)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Δ.Ο.Υ.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7A2"/>
                    </a:solidFill>
                    <a:latin typeface="Franklin Gothic Medium" panose="020B060302010202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Φύλλο1!$A$2:$A$5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36854</c:v>
                </c:pt>
                <c:pt idx="1">
                  <c:v>37343</c:v>
                </c:pt>
                <c:pt idx="2">
                  <c:v>30481</c:v>
                </c:pt>
                <c:pt idx="3">
                  <c:v>33911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8-45FA-846C-0654E5E16A3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Τελωνεία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7A2"/>
                    </a:solidFill>
                    <a:latin typeface="Franklin Gothic Medium" panose="020B060302010202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Φύλλο1!$A$2:$A$5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13198</c:v>
                </c:pt>
                <c:pt idx="1">
                  <c:v>13367</c:v>
                </c:pt>
                <c:pt idx="2">
                  <c:v>11644</c:v>
                </c:pt>
                <c:pt idx="3">
                  <c:v>13326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48-45FA-846C-0654E5E16A3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 εσόδων ΑΑΔΕ*</c:v>
                </c:pt>
              </c:strCache>
            </c:strRef>
          </c:tx>
          <c:spPr>
            <a:ln w="28575" cap="rnd">
              <a:solidFill>
                <a:srgbClr val="0027A2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7A2"/>
                    </a:solidFill>
                    <a:latin typeface="Franklin Gothic Medium" panose="020B060302010202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Φύλλο1!$A$2:$A$5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52313</c:v>
                </c:pt>
                <c:pt idx="1">
                  <c:v>52768</c:v>
                </c:pt>
                <c:pt idx="2">
                  <c:v>43938</c:v>
                </c:pt>
                <c:pt idx="3">
                  <c:v>49206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48-45FA-846C-0654E5E16A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06622656"/>
        <c:axId val="706628928"/>
      </c:lineChart>
      <c:catAx>
        <c:axId val="7066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l-GR"/>
          </a:p>
        </c:txPr>
        <c:crossAx val="706628928"/>
        <c:crosses val="autoZero"/>
        <c:auto val="1"/>
        <c:lblAlgn val="ctr"/>
        <c:lblOffset val="100"/>
        <c:noMultiLvlLbl val="0"/>
      </c:catAx>
      <c:valAx>
        <c:axId val="7066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l-GR"/>
          </a:p>
        </c:txPr>
        <c:crossAx val="7066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78108835110347"/>
          <c:y val="0.91773722159290017"/>
          <c:w val="0.48082334737946869"/>
          <c:h val="6.2856795048367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D1DCFF"/>
      </a:solidFill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B79005A-7E23-4A72-867C-24C263571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351AD9F-B695-4A78-9C6B-69C11CDFA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74498-B1C6-4D11-B157-DB31D79481AB}" type="datetimeFigureOut">
              <a:rPr lang="el-GR" smtClean="0"/>
              <a:t>3/6/2022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14A272-A1B7-4BEE-9E07-041A8E656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D387AB0-3AA2-4422-97BE-409709A1F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23C9-B240-41B3-B716-43A5E38F40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5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6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1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7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7830E9D3-6008-43E1-A8FF-0DEE71F95E4C}"/>
              </a:ext>
            </a:extLst>
          </p:cNvPr>
          <p:cNvSpPr/>
          <p:nvPr userDrawn="1"/>
        </p:nvSpPr>
        <p:spPr>
          <a:xfrm>
            <a:off x="8534401" y="428624"/>
            <a:ext cx="3200400" cy="6031161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60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1" y="428624"/>
            <a:ext cx="3200400" cy="6031161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6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channel/UCozQD4V6cgUVx5BWBguDNig/video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9549EB89-5BFB-4E1E-AEEA-87C343D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F06106-8A3F-4811-ACBE-766A7104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5" r="12645" b="2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  <a:noFill/>
        </p:spPr>
      </p:pic>
      <p:sp>
        <p:nvSpPr>
          <p:cNvPr id="40" name="Rectangle 31">
            <a:extLst>
              <a:ext uri="{FF2B5EF4-FFF2-40B4-BE49-F238E27FC236}">
                <a16:creationId xmlns:a16="http://schemas.microsoft.com/office/drawing/2014/main" id="{3D1FA295-BDF6-44B9-90C5-FE3E2CE3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81A36F1F-EEAE-48D1-A1FB-BD6FC850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640CB6E-F073-46DA-BE9D-25A877E37FD0}"/>
              </a:ext>
            </a:extLst>
          </p:cNvPr>
          <p:cNvSpPr txBox="1">
            <a:spLocks/>
          </p:cNvSpPr>
          <p:nvPr/>
        </p:nvSpPr>
        <p:spPr>
          <a:xfrm>
            <a:off x="8158480" y="640080"/>
            <a:ext cx="3698093" cy="3431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Στοιχεία Απολογισμού 2021</a:t>
            </a:r>
            <a:b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b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Στόχοι - Έργα </a:t>
            </a:r>
            <a:b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2022 - 2025</a:t>
            </a:r>
            <a:endParaRPr lang="en-US" sz="3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8722A6-FED1-72C6-7D98-2E1E8F9EC5F8}"/>
              </a:ext>
            </a:extLst>
          </p:cNvPr>
          <p:cNvSpPr txBox="1">
            <a:spLocks/>
          </p:cNvSpPr>
          <p:nvPr/>
        </p:nvSpPr>
        <p:spPr>
          <a:xfrm>
            <a:off x="8056806" y="5955793"/>
            <a:ext cx="3698093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 </a:t>
            </a: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Ιουνίου 2022</a:t>
            </a:r>
            <a:endParaRPr lang="en-US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ΑΝΘΡΩΠΟΙ &amp; ΥΠΟΔΟΜΕΣ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A4DE785-6ABD-43EB-AE98-7BFE9C59BF6F}"/>
              </a:ext>
            </a:extLst>
          </p:cNvPr>
          <p:cNvSpPr/>
          <p:nvPr/>
        </p:nvSpPr>
        <p:spPr>
          <a:xfrm>
            <a:off x="9316720" y="440782"/>
            <a:ext cx="2377440" cy="585378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Νέες δομές</a:t>
            </a:r>
            <a:endParaRPr lang="el-GR" sz="22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8594B54-C8E8-42BB-B950-F58FFCFCB9E6}"/>
              </a:ext>
            </a:extLst>
          </p:cNvPr>
          <p:cNvSpPr/>
          <p:nvPr/>
        </p:nvSpPr>
        <p:spPr>
          <a:xfrm>
            <a:off x="6677603" y="440782"/>
            <a:ext cx="2377440" cy="585378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Ανθρώπινο Δυναμικό</a:t>
            </a:r>
            <a:endParaRPr lang="el-GR" sz="22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93F5DA7B-C8A6-4A4B-88CA-08D37C1EE754}"/>
              </a:ext>
            </a:extLst>
          </p:cNvPr>
          <p:cNvSpPr/>
          <p:nvPr/>
        </p:nvSpPr>
        <p:spPr>
          <a:xfrm>
            <a:off x="9316721" y="1287759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3192231-155E-41D1-921A-6A741F8561F1}"/>
              </a:ext>
            </a:extLst>
          </p:cNvPr>
          <p:cNvSpPr/>
          <p:nvPr/>
        </p:nvSpPr>
        <p:spPr>
          <a:xfrm>
            <a:off x="6667874" y="1285198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8EA51179-2CD8-4964-A282-209CCCE9C860}"/>
              </a:ext>
            </a:extLst>
          </p:cNvPr>
          <p:cNvSpPr/>
          <p:nvPr/>
        </p:nvSpPr>
        <p:spPr>
          <a:xfrm>
            <a:off x="9316720" y="1854637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Επικοινωνία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7847B0C9-A76E-4FD6-8684-89220EF89C7B}"/>
              </a:ext>
            </a:extLst>
          </p:cNvPr>
          <p:cNvSpPr/>
          <p:nvPr/>
        </p:nvSpPr>
        <p:spPr>
          <a:xfrm>
            <a:off x="9316720" y="3105056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005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2022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CA8C1E39-A799-44B1-B152-65466731BAD8}"/>
              </a:ext>
            </a:extLst>
          </p:cNvPr>
          <p:cNvSpPr/>
          <p:nvPr/>
        </p:nvSpPr>
        <p:spPr>
          <a:xfrm>
            <a:off x="9316719" y="2396849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Εξυπηρέτηση Πολίτη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A6086246-51E7-4FD7-A8D0-083D347AC6A4}"/>
              </a:ext>
            </a:extLst>
          </p:cNvPr>
          <p:cNvSpPr/>
          <p:nvPr/>
        </p:nvSpPr>
        <p:spPr>
          <a:xfrm>
            <a:off x="9316719" y="3635185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Διαχείριση κινδύνων</a:t>
            </a:r>
            <a:endParaRPr lang="en-US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780537DC-820E-4825-846E-7D6DD067514D}"/>
              </a:ext>
            </a:extLst>
          </p:cNvPr>
          <p:cNvSpPr/>
          <p:nvPr/>
        </p:nvSpPr>
        <p:spPr>
          <a:xfrm>
            <a:off x="9316718" y="4177397"/>
            <a:ext cx="2377441" cy="69612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Προοπτική Διερεύνησης (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Foresight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892C653A-03E2-4863-BB3D-8612F331E4D0}"/>
              </a:ext>
            </a:extLst>
          </p:cNvPr>
          <p:cNvSpPr/>
          <p:nvPr/>
        </p:nvSpPr>
        <p:spPr>
          <a:xfrm>
            <a:off x="6667873" y="1854637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Νέο σύστημα αμοιβών</a:t>
            </a: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DE270D44-C027-4F1C-9D61-A333D8DB1683}"/>
              </a:ext>
            </a:extLst>
          </p:cNvPr>
          <p:cNvSpPr/>
          <p:nvPr/>
        </p:nvSpPr>
        <p:spPr>
          <a:xfrm>
            <a:off x="6677603" y="2396848"/>
            <a:ext cx="2377441" cy="732431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1</a:t>
            </a:r>
            <a:r>
              <a:rPr lang="el-GR" baseline="30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η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πιλοτική ψηφιακή αξιολόγηση</a:t>
            </a: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AC9A17B7-224E-4D64-BE6A-0B2761A5AF46}"/>
              </a:ext>
            </a:extLst>
          </p:cNvPr>
          <p:cNvSpPr/>
          <p:nvPr/>
        </p:nvSpPr>
        <p:spPr>
          <a:xfrm>
            <a:off x="6677603" y="3472915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005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2022</a:t>
            </a: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D0CE86CD-598C-4CE0-B6C7-8A9E006A19D9}"/>
              </a:ext>
            </a:extLst>
          </p:cNvPr>
          <p:cNvSpPr/>
          <p:nvPr/>
        </p:nvSpPr>
        <p:spPr>
          <a:xfrm>
            <a:off x="9316717" y="4953288"/>
            <a:ext cx="2377441" cy="757277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Αποκεντρωμένες λειτουργίες</a:t>
            </a: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954B67BF-E9B5-4814-947D-FCBD37A452D9}"/>
              </a:ext>
            </a:extLst>
          </p:cNvPr>
          <p:cNvSpPr/>
          <p:nvPr/>
        </p:nvSpPr>
        <p:spPr>
          <a:xfrm>
            <a:off x="6667872" y="4003044"/>
            <a:ext cx="2377441" cy="760013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Ωρίμανση συστήματος αξιολόγησης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0BC3E54-EA39-4139-8B91-0F4062B9923D}"/>
              </a:ext>
            </a:extLst>
          </p:cNvPr>
          <p:cNvSpPr/>
          <p:nvPr/>
        </p:nvSpPr>
        <p:spPr>
          <a:xfrm>
            <a:off x="6667871" y="4830458"/>
            <a:ext cx="2377441" cy="761046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Κίνητρα για υπηρεσία στα σύνορα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AFA63EFD-BCBA-4994-8BEE-11CC731917B9}"/>
              </a:ext>
            </a:extLst>
          </p:cNvPr>
          <p:cNvSpPr/>
          <p:nvPr/>
        </p:nvSpPr>
        <p:spPr>
          <a:xfrm>
            <a:off x="6677602" y="5659860"/>
            <a:ext cx="2377441" cy="761046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Νέο σύστημα βράβευσης</a:t>
            </a: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id="{95B14ECB-F2AD-4D53-B96F-42CA6FA75A08}"/>
              </a:ext>
            </a:extLst>
          </p:cNvPr>
          <p:cNvSpPr txBox="1">
            <a:spLocks/>
          </p:cNvSpPr>
          <p:nvPr/>
        </p:nvSpPr>
        <p:spPr>
          <a:xfrm>
            <a:off x="666750" y="5161280"/>
            <a:ext cx="2391410" cy="115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</a:t>
            </a:r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</a:t>
            </a: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-202</a:t>
            </a:r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  <a:endParaRPr lang="el-GR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FF76746C-B9A7-4251-8984-CD9F434554CB}"/>
              </a:ext>
            </a:extLst>
          </p:cNvPr>
          <p:cNvSpPr/>
          <p:nvPr/>
        </p:nvSpPr>
        <p:spPr>
          <a:xfrm>
            <a:off x="4069828" y="440782"/>
            <a:ext cx="2377440" cy="585378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Εξοπλισμός</a:t>
            </a:r>
            <a:endParaRPr lang="el-GR" sz="22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B319701D-D8F0-49E4-9FFC-8E3416A83FAA}"/>
              </a:ext>
            </a:extLst>
          </p:cNvPr>
          <p:cNvSpPr/>
          <p:nvPr/>
        </p:nvSpPr>
        <p:spPr>
          <a:xfrm>
            <a:off x="4069828" y="1287759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436026AE-26FC-4944-AD07-0D7DFC4FBB8D}"/>
              </a:ext>
            </a:extLst>
          </p:cNvPr>
          <p:cNvSpPr/>
          <p:nvPr/>
        </p:nvSpPr>
        <p:spPr>
          <a:xfrm>
            <a:off x="4069827" y="1854636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5.000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laptops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769C5ABD-A71F-4DFB-900C-9C21A45BFAB9}"/>
              </a:ext>
            </a:extLst>
          </p:cNvPr>
          <p:cNvSpPr/>
          <p:nvPr/>
        </p:nvSpPr>
        <p:spPr>
          <a:xfrm>
            <a:off x="4089287" y="2395556"/>
            <a:ext cx="2377441" cy="471012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752 tablets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61772B4C-7D2E-416A-909A-85C108E1456E}"/>
              </a:ext>
            </a:extLst>
          </p:cNvPr>
          <p:cNvSpPr/>
          <p:nvPr/>
        </p:nvSpPr>
        <p:spPr>
          <a:xfrm>
            <a:off x="4069826" y="2957988"/>
            <a:ext cx="2377441" cy="732430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Ασφάλεια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σε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173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Υπηρεσίες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AD0F7386-B568-465A-9FD1-027C652F9AB3}"/>
              </a:ext>
            </a:extLst>
          </p:cNvPr>
          <p:cNvSpPr/>
          <p:nvPr/>
        </p:nvSpPr>
        <p:spPr>
          <a:xfrm>
            <a:off x="4069825" y="3875788"/>
            <a:ext cx="2377440" cy="410768"/>
          </a:xfrm>
          <a:prstGeom prst="roundRect">
            <a:avLst>
              <a:gd name="adj" fmla="val 25083"/>
            </a:avLst>
          </a:prstGeom>
          <a:solidFill>
            <a:srgbClr val="005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2022</a:t>
            </a: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23B749E5-A598-4B5B-87A4-6270CCB96C5D}"/>
              </a:ext>
            </a:extLst>
          </p:cNvPr>
          <p:cNvSpPr/>
          <p:nvPr/>
        </p:nvSpPr>
        <p:spPr>
          <a:xfrm>
            <a:off x="4089286" y="4361413"/>
            <a:ext cx="2377441" cy="298533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8.700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Desktops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07D3C36E-2F63-4E0E-A78F-4F74C9F88BB3}"/>
              </a:ext>
            </a:extLst>
          </p:cNvPr>
          <p:cNvSpPr/>
          <p:nvPr/>
        </p:nvSpPr>
        <p:spPr>
          <a:xfrm>
            <a:off x="4089286" y="4745296"/>
            <a:ext cx="2377441" cy="35502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1.70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0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QR Code readers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F0066EBA-B2E9-410A-94CB-D2E8AADD2A6C}"/>
              </a:ext>
            </a:extLst>
          </p:cNvPr>
          <p:cNvSpPr/>
          <p:nvPr/>
        </p:nvSpPr>
        <p:spPr>
          <a:xfrm>
            <a:off x="4069823" y="5161262"/>
            <a:ext cx="2377441" cy="35502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4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2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X-rays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αποσκευών</a:t>
            </a:r>
          </a:p>
        </p:txBody>
      </p:sp>
      <p:sp>
        <p:nvSpPr>
          <p:cNvPr id="48" name="Ορθογώνιο: Στρογγύλεμα γωνιών 47">
            <a:extLst>
              <a:ext uri="{FF2B5EF4-FFF2-40B4-BE49-F238E27FC236}">
                <a16:creationId xmlns:a16="http://schemas.microsoft.com/office/drawing/2014/main" id="{B0AE287D-324D-4BDA-9E40-A1038DCC4611}"/>
              </a:ext>
            </a:extLst>
          </p:cNvPr>
          <p:cNvSpPr/>
          <p:nvPr/>
        </p:nvSpPr>
        <p:spPr>
          <a:xfrm>
            <a:off x="4069822" y="5601637"/>
            <a:ext cx="2377441" cy="35502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8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X-rays containers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FDD98250-3CA4-6067-71BC-253AD5F726E8}"/>
              </a:ext>
            </a:extLst>
          </p:cNvPr>
          <p:cNvSpPr/>
          <p:nvPr/>
        </p:nvSpPr>
        <p:spPr>
          <a:xfrm>
            <a:off x="4089286" y="6028123"/>
            <a:ext cx="2377441" cy="35502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7 </a:t>
            </a: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drones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8" y="2143760"/>
            <a:ext cx="2628921" cy="2928268"/>
          </a:xfrm>
        </p:spPr>
        <p:txBody>
          <a:bodyPr anchor="ctr">
            <a:normAutofit fontScale="90000"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ΨΗΦΙΑΚΕΣ ΛΥΣΕΙΣ 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ΣΤΗΡΙΞΗΣ</a:t>
            </a:r>
            <a:b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</a:br>
            <a:b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</a:br>
            <a: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  <a:t>ΟΙΚΟΝΟΜΙΑΣ &amp; ΚΟΙΝΩΝΙΚΟΥ ΣΥΝΟΛΟΥ</a:t>
            </a:r>
          </a:p>
        </p:txBody>
      </p:sp>
      <p:pic>
        <p:nvPicPr>
          <p:cNvPr id="11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9C624E-9DAF-4A04-9B48-45F8F570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0851539" y="5906587"/>
            <a:ext cx="1202946" cy="802688"/>
          </a:xfrm>
          <a:prstGeom prst="rect">
            <a:avLst/>
          </a:prstGeom>
          <a:noFill/>
        </p:spPr>
      </p:pic>
      <p:pic>
        <p:nvPicPr>
          <p:cNvPr id="17" name="Γραφικό 16" descr="Δάνειο">
            <a:extLst>
              <a:ext uri="{FF2B5EF4-FFF2-40B4-BE49-F238E27FC236}">
                <a16:creationId xmlns:a16="http://schemas.microsoft.com/office/drawing/2014/main" id="{6706957B-1EAB-4E10-8201-142D5274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3115" y="5476240"/>
            <a:ext cx="753994" cy="753994"/>
          </a:xfrm>
          <a:prstGeom prst="rect">
            <a:avLst/>
          </a:prstGeom>
        </p:spPr>
      </p:pic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F9FFBDEF-B999-499A-B10D-7B0E0E8CBDE1}"/>
              </a:ext>
            </a:extLst>
          </p:cNvPr>
          <p:cNvSpPr/>
          <p:nvPr/>
        </p:nvSpPr>
        <p:spPr>
          <a:xfrm>
            <a:off x="9580880" y="2722880"/>
            <a:ext cx="2081691" cy="1162731"/>
          </a:xfrm>
          <a:prstGeom prst="roundRect">
            <a:avLst/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algn="ctr">
              <a:lnSpc>
                <a:spcPct val="80000"/>
              </a:lnSpc>
            </a:pPr>
            <a:r>
              <a:rPr lang="el-GR" sz="28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6.234.933</a:t>
            </a:r>
            <a:endParaRPr lang="en-US" sz="2800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πληρωμές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42A5EC28-2A9E-4074-9FF8-8230DA9875FA}"/>
              </a:ext>
            </a:extLst>
          </p:cNvPr>
          <p:cNvSpPr/>
          <p:nvPr/>
        </p:nvSpPr>
        <p:spPr>
          <a:xfrm>
            <a:off x="9580880" y="1910896"/>
            <a:ext cx="2081691" cy="1126944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el-GR" sz="31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10,18 δισ. €</a:t>
            </a:r>
            <a:endParaRPr lang="el-GR" sz="31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A4E574F5-ED40-4DB1-B12D-46025705BAFD}"/>
              </a:ext>
            </a:extLst>
          </p:cNvPr>
          <p:cNvSpPr/>
          <p:nvPr/>
        </p:nvSpPr>
        <p:spPr>
          <a:xfrm>
            <a:off x="9580880" y="1489167"/>
            <a:ext cx="2081691" cy="694746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atin typeface="Franklin Gothic Medium Cond" panose="020B0606030402020204" pitchFamily="34" charset="0"/>
              </a:rPr>
              <a:t>Συνολικά</a:t>
            </a:r>
            <a:endParaRPr lang="el-GR" sz="3200" dirty="0">
              <a:latin typeface="Franklin Gothic Medium Cond" panose="020B0606030402020204" pitchFamily="34" charset="0"/>
            </a:endParaRP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8393E876-8C10-4EEC-851E-1CC57240776E}"/>
              </a:ext>
            </a:extLst>
          </p:cNvPr>
          <p:cNvGrpSpPr/>
          <p:nvPr/>
        </p:nvGrpSpPr>
        <p:grpSpPr>
          <a:xfrm>
            <a:off x="3948756" y="627836"/>
            <a:ext cx="5466056" cy="1176776"/>
            <a:chOff x="3948756" y="627836"/>
            <a:chExt cx="5466056" cy="1176776"/>
          </a:xfrm>
        </p:grpSpPr>
        <p:sp>
          <p:nvSpPr>
            <p:cNvPr id="41" name="Ορθογώνιο: Στρογγύλεμα γωνιών 40">
              <a:extLst>
                <a:ext uri="{FF2B5EF4-FFF2-40B4-BE49-F238E27FC236}">
                  <a16:creationId xmlns:a16="http://schemas.microsoft.com/office/drawing/2014/main" id="{93155840-D2CA-4279-87D3-80DEF506506F}"/>
                </a:ext>
              </a:extLst>
            </p:cNvPr>
            <p:cNvSpPr/>
            <p:nvPr/>
          </p:nvSpPr>
          <p:spPr>
            <a:xfrm>
              <a:off x="7149155" y="1113570"/>
              <a:ext cx="1936840" cy="691042"/>
            </a:xfrm>
            <a:prstGeom prst="roundRect">
              <a:avLst/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2.607.052</a:t>
              </a:r>
            </a:p>
            <a:p>
              <a:pPr algn="ctr">
                <a:lnSpc>
                  <a:spcPct val="80000"/>
                </a:lnSpc>
              </a:pP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πληρωμές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0" name="Ορθογώνιο: Στρογγύλεμα γωνιών 39">
              <a:extLst>
                <a:ext uri="{FF2B5EF4-FFF2-40B4-BE49-F238E27FC236}">
                  <a16:creationId xmlns:a16="http://schemas.microsoft.com/office/drawing/2014/main" id="{433CEF11-9E04-4361-BE7E-BB0BCAF538A8}"/>
                </a:ext>
              </a:extLst>
            </p:cNvPr>
            <p:cNvSpPr/>
            <p:nvPr/>
          </p:nvSpPr>
          <p:spPr>
            <a:xfrm>
              <a:off x="5429467" y="1113570"/>
              <a:ext cx="1936840" cy="691042"/>
            </a:xfrm>
            <a:prstGeom prst="roundRect">
              <a:avLst/>
            </a:prstGeom>
            <a:solidFill>
              <a:srgbClr val="8B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752.288 </a:t>
              </a: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επιχειρήσεις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39" name="Ορθογώνιο: Στρογγύλεμα γωνιών 38">
              <a:extLst>
                <a:ext uri="{FF2B5EF4-FFF2-40B4-BE49-F238E27FC236}">
                  <a16:creationId xmlns:a16="http://schemas.microsoft.com/office/drawing/2014/main" id="{A75838B7-0E7A-43A2-90D5-1DB32680BBA4}"/>
                </a:ext>
              </a:extLst>
            </p:cNvPr>
            <p:cNvSpPr/>
            <p:nvPr/>
          </p:nvSpPr>
          <p:spPr>
            <a:xfrm>
              <a:off x="3948756" y="1113570"/>
              <a:ext cx="1629391" cy="691042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9,</a:t>
              </a:r>
              <a:r>
                <a:rPr lang="en-US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0</a:t>
              </a:r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7 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δισ. €</a:t>
              </a:r>
              <a:endPara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A33D1ABC-C240-49B2-8D90-11F70EB75A1E}"/>
                </a:ext>
              </a:extLst>
            </p:cNvPr>
            <p:cNvGrpSpPr/>
            <p:nvPr/>
          </p:nvGrpSpPr>
          <p:grpSpPr>
            <a:xfrm>
              <a:off x="3989073" y="627836"/>
              <a:ext cx="5425739" cy="637356"/>
              <a:chOff x="3989073" y="627836"/>
              <a:chExt cx="5425739" cy="637356"/>
            </a:xfrm>
          </p:grpSpPr>
          <p:pic>
            <p:nvPicPr>
              <p:cNvPr id="21" name="Εικόνα 20">
                <a:extLst>
                  <a:ext uri="{FF2B5EF4-FFF2-40B4-BE49-F238E27FC236}">
                    <a16:creationId xmlns:a16="http://schemas.microsoft.com/office/drawing/2014/main" id="{789B6B78-079F-44F1-8F50-B123B231E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073" y="655539"/>
                <a:ext cx="3454699" cy="609653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CF6234-EA2F-409F-9C47-3174AC7DED97}"/>
                  </a:ext>
                </a:extLst>
              </p:cNvPr>
              <p:cNvSpPr txBox="1"/>
              <p:nvPr/>
            </p:nvSpPr>
            <p:spPr>
              <a:xfrm>
                <a:off x="7586035" y="627836"/>
                <a:ext cx="182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2020 - 2021</a:t>
                </a:r>
                <a:endPara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B7E89D1A-37AA-499E-9CC3-746AAAB26A0C}"/>
              </a:ext>
            </a:extLst>
          </p:cNvPr>
          <p:cNvGrpSpPr/>
          <p:nvPr/>
        </p:nvGrpSpPr>
        <p:grpSpPr>
          <a:xfrm>
            <a:off x="3966654" y="2049055"/>
            <a:ext cx="5439209" cy="1241483"/>
            <a:chOff x="3966654" y="2049055"/>
            <a:chExt cx="5439209" cy="1241483"/>
          </a:xfrm>
        </p:grpSpPr>
        <p:sp>
          <p:nvSpPr>
            <p:cNvPr id="44" name="Ορθογώνιο: Στρογγύλεμα γωνιών 43">
              <a:extLst>
                <a:ext uri="{FF2B5EF4-FFF2-40B4-BE49-F238E27FC236}">
                  <a16:creationId xmlns:a16="http://schemas.microsoft.com/office/drawing/2014/main" id="{1BC89C3A-81A3-4A42-AA63-FD2D701FEC89}"/>
                </a:ext>
              </a:extLst>
            </p:cNvPr>
            <p:cNvSpPr/>
            <p:nvPr/>
          </p:nvSpPr>
          <p:spPr>
            <a:xfrm>
              <a:off x="7167053" y="2599496"/>
              <a:ext cx="1936840" cy="691042"/>
            </a:xfrm>
            <a:prstGeom prst="roundRect">
              <a:avLst/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23.311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πληρωμές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5" name="Ορθογώνιο: Στρογγύλεμα γωνιών 44">
              <a:extLst>
                <a:ext uri="{FF2B5EF4-FFF2-40B4-BE49-F238E27FC236}">
                  <a16:creationId xmlns:a16="http://schemas.microsoft.com/office/drawing/2014/main" id="{875D3DF1-99E3-4BE8-B09F-40DE8E5774FC}"/>
                </a:ext>
              </a:extLst>
            </p:cNvPr>
            <p:cNvSpPr/>
            <p:nvPr/>
          </p:nvSpPr>
          <p:spPr>
            <a:xfrm>
              <a:off x="5447365" y="2599496"/>
              <a:ext cx="1936840" cy="691042"/>
            </a:xfrm>
            <a:prstGeom prst="roundRect">
              <a:avLst/>
            </a:prstGeom>
            <a:solidFill>
              <a:srgbClr val="8B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15.848 </a:t>
              </a:r>
            </a:p>
            <a:p>
              <a:pPr algn="ctr">
                <a:lnSpc>
                  <a:spcPct val="80000"/>
                </a:lnSpc>
              </a:pP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πληγέντες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6" name="Ορθογώνιο: Στρογγύλεμα γωνιών 45">
              <a:extLst>
                <a:ext uri="{FF2B5EF4-FFF2-40B4-BE49-F238E27FC236}">
                  <a16:creationId xmlns:a16="http://schemas.microsoft.com/office/drawing/2014/main" id="{700023D5-6974-4D7C-B4F1-04BA2D0076D6}"/>
                </a:ext>
              </a:extLst>
            </p:cNvPr>
            <p:cNvSpPr/>
            <p:nvPr/>
          </p:nvSpPr>
          <p:spPr>
            <a:xfrm>
              <a:off x="3966654" y="2599496"/>
              <a:ext cx="1743266" cy="691042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114,53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εκ. €</a:t>
              </a:r>
              <a:endPara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843220B-25D3-44BD-8E20-9668B7B1390B}"/>
                </a:ext>
              </a:extLst>
            </p:cNvPr>
            <p:cNvGrpSpPr/>
            <p:nvPr/>
          </p:nvGrpSpPr>
          <p:grpSpPr>
            <a:xfrm>
              <a:off x="3966655" y="2049055"/>
              <a:ext cx="5439208" cy="553998"/>
              <a:chOff x="3966655" y="2049055"/>
              <a:chExt cx="5439208" cy="55399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35FB0-00C5-405F-B766-559CA679EE0B}"/>
                  </a:ext>
                </a:extLst>
              </p:cNvPr>
              <p:cNvSpPr txBox="1"/>
              <p:nvPr/>
            </p:nvSpPr>
            <p:spPr>
              <a:xfrm>
                <a:off x="3966655" y="2049055"/>
                <a:ext cx="299992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arogi.gov.gr</a:t>
                </a:r>
                <a:endParaRPr lang="el-GR" sz="3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B9383B-F40C-4E80-8266-3B281F38BBE7}"/>
                  </a:ext>
                </a:extLst>
              </p:cNvPr>
              <p:cNvSpPr txBox="1"/>
              <p:nvPr/>
            </p:nvSpPr>
            <p:spPr>
              <a:xfrm>
                <a:off x="7577086" y="2120513"/>
                <a:ext cx="182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202</a:t>
                </a:r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</a:t>
                </a:r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 - 202</a:t>
                </a:r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0B6936CB-3EE5-4FDD-83D0-263F1B38E883}"/>
              </a:ext>
            </a:extLst>
          </p:cNvPr>
          <p:cNvGrpSpPr/>
          <p:nvPr/>
        </p:nvGrpSpPr>
        <p:grpSpPr>
          <a:xfrm>
            <a:off x="3989073" y="3567463"/>
            <a:ext cx="5425739" cy="1252855"/>
            <a:chOff x="3989073" y="3567463"/>
            <a:chExt cx="5425739" cy="1252855"/>
          </a:xfrm>
        </p:grpSpPr>
        <p:sp>
          <p:nvSpPr>
            <p:cNvPr id="47" name="Ορθογώνιο: Στρογγύλεμα γωνιών 46">
              <a:extLst>
                <a:ext uri="{FF2B5EF4-FFF2-40B4-BE49-F238E27FC236}">
                  <a16:creationId xmlns:a16="http://schemas.microsoft.com/office/drawing/2014/main" id="{4382B0D0-52BC-4048-A70D-B2FF2FFEC5D2}"/>
                </a:ext>
              </a:extLst>
            </p:cNvPr>
            <p:cNvSpPr/>
            <p:nvPr/>
          </p:nvSpPr>
          <p:spPr>
            <a:xfrm>
              <a:off x="7189472" y="4129276"/>
              <a:ext cx="1936840" cy="691042"/>
            </a:xfrm>
            <a:prstGeom prst="roundRect">
              <a:avLst/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2.218.307</a:t>
              </a:r>
              <a:endPara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πληρωμές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8" name="Ορθογώνιο: Στρογγύλεμα γωνιών 47">
              <a:extLst>
                <a:ext uri="{FF2B5EF4-FFF2-40B4-BE49-F238E27FC236}">
                  <a16:creationId xmlns:a16="http://schemas.microsoft.com/office/drawing/2014/main" id="{3903A2CC-8B52-4369-8CF0-CBE945FFA3C0}"/>
                </a:ext>
              </a:extLst>
            </p:cNvPr>
            <p:cNvSpPr/>
            <p:nvPr/>
          </p:nvSpPr>
          <p:spPr>
            <a:xfrm>
              <a:off x="5469784" y="4129276"/>
              <a:ext cx="1936840" cy="691042"/>
            </a:xfrm>
            <a:prstGeom prst="roundRect">
              <a:avLst/>
            </a:prstGeom>
            <a:solidFill>
              <a:srgbClr val="8B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16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Δικαιούχοι </a:t>
              </a:r>
            </a:p>
            <a:p>
              <a:pPr marL="108000"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361.460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πληρωμών</a:t>
              </a:r>
              <a:b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</a:b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269.284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συμψηφισμών</a:t>
              </a:r>
            </a:p>
          </p:txBody>
        </p:sp>
        <p:sp>
          <p:nvSpPr>
            <p:cNvPr id="49" name="Ορθογώνιο: Στρογγύλεμα γωνιών 48">
              <a:extLst>
                <a:ext uri="{FF2B5EF4-FFF2-40B4-BE49-F238E27FC236}">
                  <a16:creationId xmlns:a16="http://schemas.microsoft.com/office/drawing/2014/main" id="{78BE73BF-6E85-4FB4-BB77-C82A06D94B2B}"/>
                </a:ext>
              </a:extLst>
            </p:cNvPr>
            <p:cNvSpPr/>
            <p:nvPr/>
          </p:nvSpPr>
          <p:spPr>
            <a:xfrm>
              <a:off x="3989073" y="4129276"/>
              <a:ext cx="1629391" cy="691042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833,5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εκ. €</a:t>
              </a:r>
              <a:endPara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E59BD2CE-D381-4E5B-BD9D-A31234DBF567}"/>
                </a:ext>
              </a:extLst>
            </p:cNvPr>
            <p:cNvGrpSpPr/>
            <p:nvPr/>
          </p:nvGrpSpPr>
          <p:grpSpPr>
            <a:xfrm>
              <a:off x="4026221" y="3567463"/>
              <a:ext cx="5388591" cy="630753"/>
              <a:chOff x="4026221" y="3567463"/>
              <a:chExt cx="5388591" cy="630753"/>
            </a:xfrm>
          </p:grpSpPr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D2633AD6-3079-4E5A-9F43-3687FABD98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6221" y="3641570"/>
                <a:ext cx="5388591" cy="556646"/>
              </a:xfrm>
              <a:prstGeom prst="rect">
                <a:avLst/>
              </a:prstGeom>
            </p:spPr>
            <p:txBody>
              <a:bodyPr vert="horz" lIns="0" tIns="45720" rIns="0" bIns="45720" rtlCol="0" anchor="t" anchorCtr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>
                    <a:srgbClr val="002060"/>
                  </a:buClr>
                  <a:buSzPct val="106000"/>
                  <a:buFont typeface="Calibri" panose="020F0502020204030204" pitchFamily="34" charset="0"/>
                  <a:buNone/>
                </a:pPr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Αποζημιώσεις Εκμισθωτών Ακινήτων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55B5CA-E0E1-40D8-8418-F0C424B08900}"/>
                  </a:ext>
                </a:extLst>
              </p:cNvPr>
              <p:cNvSpPr txBox="1"/>
              <p:nvPr/>
            </p:nvSpPr>
            <p:spPr>
              <a:xfrm>
                <a:off x="7577085" y="3567463"/>
                <a:ext cx="182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202</a:t>
                </a:r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0</a:t>
                </a:r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 - 2022</a:t>
                </a:r>
                <a:endPara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0369715B-9A5C-4E41-B908-DBE2791320DA}"/>
              </a:ext>
            </a:extLst>
          </p:cNvPr>
          <p:cNvGrpSpPr/>
          <p:nvPr/>
        </p:nvGrpSpPr>
        <p:grpSpPr>
          <a:xfrm>
            <a:off x="3989073" y="5014575"/>
            <a:ext cx="5414491" cy="1187886"/>
            <a:chOff x="3989073" y="5014575"/>
            <a:chExt cx="5414491" cy="1187886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370FB930-A41B-470C-AF56-4253C35FBC78}"/>
                </a:ext>
              </a:extLst>
            </p:cNvPr>
            <p:cNvSpPr/>
            <p:nvPr/>
          </p:nvSpPr>
          <p:spPr>
            <a:xfrm>
              <a:off x="7189472" y="5511419"/>
              <a:ext cx="1936840" cy="691042"/>
            </a:xfrm>
            <a:prstGeom prst="roundRect">
              <a:avLst/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1.386.263 </a:t>
              </a:r>
              <a:r>
                <a:rPr lang="en-US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πληρωμές</a:t>
              </a:r>
              <a:endPara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Ορθογώνιο: Στρογγύλεμα γωνιών 26">
              <a:extLst>
                <a:ext uri="{FF2B5EF4-FFF2-40B4-BE49-F238E27FC236}">
                  <a16:creationId xmlns:a16="http://schemas.microsoft.com/office/drawing/2014/main" id="{2E9A1328-550E-4E44-A0C9-1B449CAF027E}"/>
                </a:ext>
              </a:extLst>
            </p:cNvPr>
            <p:cNvSpPr/>
            <p:nvPr/>
          </p:nvSpPr>
          <p:spPr>
            <a:xfrm>
              <a:off x="5469784" y="5511419"/>
              <a:ext cx="1936840" cy="691042"/>
            </a:xfrm>
            <a:prstGeom prst="roundRect">
              <a:avLst/>
            </a:prstGeom>
            <a:solidFill>
              <a:srgbClr val="8B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817.824</a:t>
              </a:r>
            </a:p>
            <a:p>
              <a:pPr algn="ctr">
                <a:lnSpc>
                  <a:spcPct val="80000"/>
                </a:lnSpc>
              </a:pPr>
              <a:r>
                <a:rPr lang="el-GR" sz="17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δικαιούχοι</a:t>
              </a:r>
            </a:p>
          </p:txBody>
        </p:sp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21BA0114-0B8E-40B9-A463-72853C19E06C}"/>
                </a:ext>
              </a:extLst>
            </p:cNvPr>
            <p:cNvSpPr/>
            <p:nvPr/>
          </p:nvSpPr>
          <p:spPr>
            <a:xfrm>
              <a:off x="3989073" y="5511419"/>
              <a:ext cx="1629391" cy="691042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162</a:t>
              </a:r>
              <a:r>
                <a:rPr lang="el-GR" sz="28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εκ. €</a:t>
              </a:r>
              <a:endPara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71A38E88-538B-45E6-92FA-F0106D8E7D72}"/>
                </a:ext>
              </a:extLst>
            </p:cNvPr>
            <p:cNvGrpSpPr/>
            <p:nvPr/>
          </p:nvGrpSpPr>
          <p:grpSpPr>
            <a:xfrm>
              <a:off x="4026221" y="5014575"/>
              <a:ext cx="5377343" cy="673567"/>
              <a:chOff x="4026221" y="5014575"/>
              <a:chExt cx="5377343" cy="673567"/>
            </a:xfrm>
          </p:grpSpPr>
          <p:pic>
            <p:nvPicPr>
              <p:cNvPr id="7" name="Εικόνα 6" descr="Εικόνα που περιέχει κείμενο, υπογραφή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AEB5A767-6E6D-4C7E-A6AF-AA8131EC8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6221" y="5072028"/>
                <a:ext cx="2262819" cy="616114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8F8D9E-4EE5-470A-AF74-B749168CC759}"/>
                  </a:ext>
                </a:extLst>
              </p:cNvPr>
              <p:cNvSpPr txBox="1"/>
              <p:nvPr/>
            </p:nvSpPr>
            <p:spPr>
              <a:xfrm>
                <a:off x="7574787" y="5014575"/>
                <a:ext cx="182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202</a:t>
                </a:r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</a:t>
                </a:r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 - 202</a:t>
                </a:r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7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8" y="2143760"/>
            <a:ext cx="2628921" cy="2570480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ΨΗΦΙΑΚΕΣ ΥΠΗΡΕΣΙΕΣ 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  <a:t>ΓΙΑ ΠΟΛΙΤΕΣ &amp; ΕΠΙΧΕΙΡΗΣΕΙΣ</a:t>
            </a:r>
          </a:p>
        </p:txBody>
      </p:sp>
      <p:pic>
        <p:nvPicPr>
          <p:cNvPr id="11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9C624E-9DAF-4A04-9B48-45F8F570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0851539" y="5906587"/>
            <a:ext cx="1202946" cy="802688"/>
          </a:xfrm>
          <a:prstGeom prst="rect">
            <a:avLst/>
          </a:prstGeom>
          <a:noFill/>
        </p:spPr>
      </p:pic>
      <p:pic>
        <p:nvPicPr>
          <p:cNvPr id="21" name="Γραφικό 20" descr="Υπολογιστικό cloud">
            <a:extLst>
              <a:ext uri="{FF2B5EF4-FFF2-40B4-BE49-F238E27FC236}">
                <a16:creationId xmlns:a16="http://schemas.microsoft.com/office/drawing/2014/main" id="{1AFFD42F-5DF0-4A12-97A3-1C6A6F208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095" y="5273148"/>
            <a:ext cx="914400" cy="91440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880E510-6A5E-41DA-9D7C-E7A926598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086" y="983815"/>
            <a:ext cx="2443631" cy="936197"/>
          </a:xfrm>
          <a:prstGeom prst="rect">
            <a:avLst/>
          </a:prstGeom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ED44269-567E-437D-BDD4-FC142242061C}"/>
              </a:ext>
            </a:extLst>
          </p:cNvPr>
          <p:cNvSpPr/>
          <p:nvPr/>
        </p:nvSpPr>
        <p:spPr>
          <a:xfrm>
            <a:off x="6598167" y="1039104"/>
            <a:ext cx="5075672" cy="822331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0" rIns="90000"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Νέες υπηρεσίες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3F2F54E3-6BDE-42DD-95E3-FB4BBF20A045}"/>
              </a:ext>
            </a:extLst>
          </p:cNvPr>
          <p:cNvSpPr/>
          <p:nvPr/>
        </p:nvSpPr>
        <p:spPr>
          <a:xfrm>
            <a:off x="6598166" y="793125"/>
            <a:ext cx="5075673" cy="689385"/>
          </a:xfrm>
          <a:prstGeom prst="roundRect">
            <a:avLst>
              <a:gd name="adj" fmla="val 25083"/>
            </a:avLst>
          </a:prstGeom>
          <a:solidFill>
            <a:srgbClr val="9B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0" rIns="90000"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Νέο, πολύ πιο φιλικό περιβάλλον χρήστη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D947811E-2C2C-4DD7-90B1-3B91AE93C305}"/>
              </a:ext>
            </a:extLst>
          </p:cNvPr>
          <p:cNvSpPr/>
          <p:nvPr/>
        </p:nvSpPr>
        <p:spPr>
          <a:xfrm>
            <a:off x="6598167" y="544050"/>
            <a:ext cx="5075674" cy="559535"/>
          </a:xfrm>
          <a:prstGeom prst="roundRect">
            <a:avLst>
              <a:gd name="adj" fmla="val 2719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Η νέα ψηφιακή πύλη της ΑΑΔΕ στο gov.gr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7F8C10CC-4084-4EB3-85B2-0398FE35AA4F}"/>
              </a:ext>
            </a:extLst>
          </p:cNvPr>
          <p:cNvSpPr/>
          <p:nvPr/>
        </p:nvSpPr>
        <p:spPr>
          <a:xfrm>
            <a:off x="6608808" y="1990813"/>
            <a:ext cx="5065031" cy="705378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</a:t>
            </a:r>
            <a:r>
              <a:rPr lang="en-US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68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διαδικασίες</a:t>
            </a:r>
          </a:p>
          <a:p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Εξυπηρετήθηκαν σχεδόν 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1,8 εκ. αιτήματα</a:t>
            </a: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στις ΔΟΥ</a:t>
            </a: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B9D2F84-CE50-408A-9521-17CC521FF4D2}"/>
              </a:ext>
            </a:extLst>
          </p:cNvPr>
          <p:cNvSpPr/>
          <p:nvPr/>
        </p:nvSpPr>
        <p:spPr>
          <a:xfrm>
            <a:off x="6608808" y="2768714"/>
            <a:ext cx="5065031" cy="705378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130 διαδικασίες</a:t>
            </a:r>
          </a:p>
          <a:p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Κλείστηκαν 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136.837 ραντεβού</a:t>
            </a: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στις ΔΟΥ</a:t>
            </a: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3971360" y="3541829"/>
            <a:ext cx="7702478" cy="705378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Νέες </a:t>
            </a:r>
            <a:r>
              <a:rPr lang="el-GR" sz="2000" b="1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end-to-end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ψηφιακές υπηρεσίες μητρώου για τις επιχειρήσεις</a:t>
            </a:r>
          </a:p>
          <a:p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μεταβολές ΚΑΔ, σύσταση υποκαταστημάτων, μεταβολές στοιχείων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0016AB9D-D760-409D-82E6-24C316E5C12F}"/>
              </a:ext>
            </a:extLst>
          </p:cNvPr>
          <p:cNvSpPr/>
          <p:nvPr/>
        </p:nvSpPr>
        <p:spPr>
          <a:xfrm>
            <a:off x="3971360" y="4740271"/>
            <a:ext cx="3639734" cy="543559"/>
          </a:xfrm>
          <a:prstGeom prst="roundRect">
            <a:avLst>
              <a:gd name="adj" fmla="val 13926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2.272.000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ψηφιακές κοινοποιήσεις</a:t>
            </a:r>
            <a:endParaRPr lang="el-GR" sz="20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1ADFB873-ACFC-421B-92E9-FB07F98862FD}"/>
              </a:ext>
            </a:extLst>
          </p:cNvPr>
          <p:cNvSpPr/>
          <p:nvPr/>
        </p:nvSpPr>
        <p:spPr>
          <a:xfrm>
            <a:off x="7721600" y="4740270"/>
            <a:ext cx="3952238" cy="543559"/>
          </a:xfrm>
          <a:prstGeom prst="roundRect">
            <a:avLst>
              <a:gd name="adj" fmla="val 13926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170.000 </a:t>
            </a: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Κλειδάριθμοι μέσω κινητού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(2021-2022)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0D93DE3C-587B-4336-A564-A59E298554EF}"/>
              </a:ext>
            </a:extLst>
          </p:cNvPr>
          <p:cNvSpPr/>
          <p:nvPr/>
        </p:nvSpPr>
        <p:spPr>
          <a:xfrm>
            <a:off x="3971360" y="4293004"/>
            <a:ext cx="7702478" cy="354379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Συμπληρώσιμες αιτήσεις &amp; δηλώσεις (</a:t>
            </a:r>
            <a:r>
              <a:rPr lang="en-US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editable pdf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125C6526-FA06-4933-8901-0E93D5B3F0F1}"/>
              </a:ext>
            </a:extLst>
          </p:cNvPr>
          <p:cNvSpPr/>
          <p:nvPr/>
        </p:nvSpPr>
        <p:spPr>
          <a:xfrm>
            <a:off x="6260113" y="5734540"/>
            <a:ext cx="4385428" cy="606695"/>
          </a:xfrm>
          <a:prstGeom prst="roundRect">
            <a:avLst>
              <a:gd name="adj" fmla="val 25083"/>
            </a:avLst>
          </a:prstGeom>
          <a:solidFill>
            <a:srgbClr val="65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241 εκατομμύρια κλήσεις το 2022</a:t>
            </a: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B86BF75D-EE4E-4ADF-888D-948A44BCC999}"/>
              </a:ext>
            </a:extLst>
          </p:cNvPr>
          <p:cNvSpPr/>
          <p:nvPr/>
        </p:nvSpPr>
        <p:spPr>
          <a:xfrm>
            <a:off x="6260113" y="5376716"/>
            <a:ext cx="4385428" cy="450000"/>
          </a:xfrm>
          <a:prstGeom prst="roundRect">
            <a:avLst>
              <a:gd name="adj" fmla="val 25083"/>
            </a:avLst>
          </a:prstGeom>
          <a:solidFill>
            <a:srgbClr val="19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1,18 δισεκατομμύρια κλήσεις </a:t>
            </a: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(2016-2021)</a:t>
            </a:r>
            <a:endParaRPr lang="el-GR" sz="2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E44959F6-7ECB-460C-AA4F-311316D39ED5}"/>
              </a:ext>
            </a:extLst>
          </p:cNvPr>
          <p:cNvSpPr/>
          <p:nvPr/>
        </p:nvSpPr>
        <p:spPr>
          <a:xfrm>
            <a:off x="3971360" y="5370741"/>
            <a:ext cx="2626806" cy="970494"/>
          </a:xfrm>
          <a:prstGeom prst="roundRect">
            <a:avLst>
              <a:gd name="adj" fmla="val 20237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Διαλειτουργικότητα </a:t>
            </a:r>
            <a:r>
              <a:rPr lang="el-GR" sz="1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(χορήγηση δεδομένων σε φορείς δημοσίου κλπ.)</a:t>
            </a:r>
            <a:endParaRPr lang="el-GR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12FF70DB-001F-49D2-A807-61DEE89A24B0}"/>
              </a:ext>
            </a:extLst>
          </p:cNvPr>
          <p:cNvSpPr/>
          <p:nvPr/>
        </p:nvSpPr>
        <p:spPr>
          <a:xfrm>
            <a:off x="3982002" y="1997826"/>
            <a:ext cx="2432990" cy="705378"/>
          </a:xfrm>
          <a:prstGeom prst="roundRect">
            <a:avLst>
              <a:gd name="adj" fmla="val 10685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Τα Αιτήματά μου</a:t>
            </a:r>
            <a:endParaRPr lang="el-GR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8B251E90-51F1-40A3-B51D-834F49EE1E5F}"/>
              </a:ext>
            </a:extLst>
          </p:cNvPr>
          <p:cNvSpPr/>
          <p:nvPr/>
        </p:nvSpPr>
        <p:spPr>
          <a:xfrm>
            <a:off x="3982002" y="2747371"/>
            <a:ext cx="2432990" cy="705378"/>
          </a:xfrm>
          <a:prstGeom prst="roundRect">
            <a:avLst>
              <a:gd name="adj" fmla="val 10685"/>
            </a:avLst>
          </a:prstGeom>
          <a:solidFill>
            <a:srgbClr val="119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Τα Ραντεβού μου</a:t>
            </a:r>
            <a:endParaRPr lang="el-GR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11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26" grpId="0" animBg="1"/>
      <p:bldP spid="27" grpId="0" animBg="1"/>
      <p:bldP spid="28" grpId="0" animBg="1"/>
      <p:bldP spid="35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8" y="2143760"/>
            <a:ext cx="2628921" cy="2570480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ΨΗΦΙΑΚΕΣ ΥΠΗΡΕΣΙΕΣ 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  <a:t>ΓΙΑ ΠΟΛΙΤΕΣ &amp; ΕΠΙΧΕΙΡΗΣΕΙΣ</a:t>
            </a:r>
          </a:p>
        </p:txBody>
      </p:sp>
      <p:pic>
        <p:nvPicPr>
          <p:cNvPr id="27" name="Γραφικό 26" descr="Internet">
            <a:extLst>
              <a:ext uri="{FF2B5EF4-FFF2-40B4-BE49-F238E27FC236}">
                <a16:creationId xmlns:a16="http://schemas.microsoft.com/office/drawing/2014/main" id="{FF913551-2FF0-4C02-BE68-42304964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8731" y="5583368"/>
            <a:ext cx="724563" cy="724563"/>
          </a:xfrm>
          <a:prstGeom prst="rect">
            <a:avLst/>
          </a:prstGeom>
        </p:spPr>
      </p:pic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61BB18C-9708-4FF8-A72A-F67A3FD38F35}"/>
              </a:ext>
            </a:extLst>
          </p:cNvPr>
          <p:cNvGrpSpPr/>
          <p:nvPr/>
        </p:nvGrpSpPr>
        <p:grpSpPr>
          <a:xfrm>
            <a:off x="3969344" y="1366573"/>
            <a:ext cx="6959387" cy="865955"/>
            <a:chOff x="3969344" y="1366573"/>
            <a:chExt cx="6959387" cy="865955"/>
          </a:xfrm>
        </p:grpSpPr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7C8B5B38-5647-426E-BDB7-75342E6ECB9F}"/>
                </a:ext>
              </a:extLst>
            </p:cNvPr>
            <p:cNvGrpSpPr/>
            <p:nvPr/>
          </p:nvGrpSpPr>
          <p:grpSpPr>
            <a:xfrm>
              <a:off x="5858172" y="1366574"/>
              <a:ext cx="5070559" cy="865954"/>
              <a:chOff x="5858172" y="1366574"/>
              <a:chExt cx="5070559" cy="865954"/>
            </a:xfrm>
          </p:grpSpPr>
          <p:sp>
            <p:nvSpPr>
              <p:cNvPr id="33" name="Ορθογώνιο: Στρογγύλεμα γωνιών 32">
                <a:extLst>
                  <a:ext uri="{FF2B5EF4-FFF2-40B4-BE49-F238E27FC236}">
                    <a16:creationId xmlns:a16="http://schemas.microsoft.com/office/drawing/2014/main" id="{AAA2C6C6-9ABC-435A-B24B-05E865C85DCA}"/>
                  </a:ext>
                </a:extLst>
              </p:cNvPr>
              <p:cNvSpPr/>
              <p:nvPr/>
            </p:nvSpPr>
            <p:spPr>
              <a:xfrm>
                <a:off x="8815451" y="1366575"/>
                <a:ext cx="2113280" cy="865953"/>
              </a:xfrm>
              <a:prstGeom prst="roundRect">
                <a:avLst>
                  <a:gd name="adj" fmla="val 37766"/>
                </a:avLst>
              </a:prstGeom>
              <a:solidFill>
                <a:srgbClr val="C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2000" rtlCol="0" anchor="ctr"/>
              <a:lstStyle/>
              <a:p>
                <a:pPr algn="ctr"/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16.083</a:t>
                </a: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Δωρεές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34" name="Ορθογώνιο: Στρογγύλεμα γωνιών 33">
                <a:extLst>
                  <a:ext uri="{FF2B5EF4-FFF2-40B4-BE49-F238E27FC236}">
                    <a16:creationId xmlns:a16="http://schemas.microsoft.com/office/drawing/2014/main" id="{7F49382D-9678-4640-84F5-C8678CF549E0}"/>
                  </a:ext>
                </a:extLst>
              </p:cNvPr>
              <p:cNvSpPr/>
              <p:nvPr/>
            </p:nvSpPr>
            <p:spPr>
              <a:xfrm>
                <a:off x="7282237" y="1366575"/>
                <a:ext cx="2213934" cy="865953"/>
              </a:xfrm>
              <a:prstGeom prst="roundRect">
                <a:avLst>
                  <a:gd name="adj" fmla="val 37766"/>
                </a:avLst>
              </a:prstGeom>
              <a:solidFill>
                <a:srgbClr val="AFC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tlCol="0" anchor="ctr"/>
              <a:lstStyle/>
              <a:p>
                <a:pPr algn="ctr"/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41.030</a:t>
                </a: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Γονικές Παροχές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35" name="Ορθογώνιο: Στρογγύλεμα γωνιών 34">
                <a:extLst>
                  <a:ext uri="{FF2B5EF4-FFF2-40B4-BE49-F238E27FC236}">
                    <a16:creationId xmlns:a16="http://schemas.microsoft.com/office/drawing/2014/main" id="{93941D73-3B2C-4B0C-9B4D-483CA94407BC}"/>
                  </a:ext>
                </a:extLst>
              </p:cNvPr>
              <p:cNvSpPr/>
              <p:nvPr/>
            </p:nvSpPr>
            <p:spPr>
              <a:xfrm>
                <a:off x="5858172" y="1366574"/>
                <a:ext cx="1931120" cy="865954"/>
              </a:xfrm>
              <a:prstGeom prst="roundRect">
                <a:avLst>
                  <a:gd name="adj" fmla="val 37766"/>
                </a:avLst>
              </a:prstGeom>
              <a:solidFill>
                <a:srgbClr val="81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tlCol="0" anchor="ctr"/>
              <a:lstStyle/>
              <a:p>
                <a:pPr algn="ctr"/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122.705</a:t>
                </a:r>
                <a:endPara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ΦΜΑ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36" name="Ορθογώνιο: Στρογγύλεμα γωνιών 35">
              <a:extLst>
                <a:ext uri="{FF2B5EF4-FFF2-40B4-BE49-F238E27FC236}">
                  <a16:creationId xmlns:a16="http://schemas.microsoft.com/office/drawing/2014/main" id="{90AEAAA2-72B2-4034-9B4D-06D31F6514F6}"/>
                </a:ext>
              </a:extLst>
            </p:cNvPr>
            <p:cNvSpPr/>
            <p:nvPr/>
          </p:nvSpPr>
          <p:spPr>
            <a:xfrm>
              <a:off x="3969344" y="1366573"/>
              <a:ext cx="2438187" cy="865955"/>
            </a:xfrm>
            <a:prstGeom prst="roundRect">
              <a:avLst>
                <a:gd name="adj" fmla="val 37766"/>
              </a:avLst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1</a:t>
              </a:r>
              <a:r>
                <a:rPr lang="el-GR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79.818</a:t>
              </a:r>
              <a:endPara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  <a:p>
              <a:pPr algn="ctr"/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Δηλώσεις</a:t>
              </a:r>
              <a:endPara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3886510C-9DB7-4ACB-B9E4-F890F4353FFE}"/>
              </a:ext>
            </a:extLst>
          </p:cNvPr>
          <p:cNvGrpSpPr/>
          <p:nvPr/>
        </p:nvGrpSpPr>
        <p:grpSpPr>
          <a:xfrm>
            <a:off x="3969345" y="3122946"/>
            <a:ext cx="6959387" cy="865955"/>
            <a:chOff x="3969345" y="3122946"/>
            <a:chExt cx="6959387" cy="865955"/>
          </a:xfrm>
        </p:grpSpPr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CC22C066-3336-4926-A53E-4702FF713C07}"/>
                </a:ext>
              </a:extLst>
            </p:cNvPr>
            <p:cNvGrpSpPr/>
            <p:nvPr/>
          </p:nvGrpSpPr>
          <p:grpSpPr>
            <a:xfrm>
              <a:off x="5858173" y="3122947"/>
              <a:ext cx="5070559" cy="865954"/>
              <a:chOff x="5858173" y="3122947"/>
              <a:chExt cx="5070559" cy="865954"/>
            </a:xfrm>
          </p:grpSpPr>
          <p:sp>
            <p:nvSpPr>
              <p:cNvPr id="38" name="Ορθογώνιο: Στρογγύλεμα γωνιών 37">
                <a:extLst>
                  <a:ext uri="{FF2B5EF4-FFF2-40B4-BE49-F238E27FC236}">
                    <a16:creationId xmlns:a16="http://schemas.microsoft.com/office/drawing/2014/main" id="{CC15F711-E0E3-4C52-90D7-2BEA6366ABDF}"/>
                  </a:ext>
                </a:extLst>
              </p:cNvPr>
              <p:cNvSpPr/>
              <p:nvPr/>
            </p:nvSpPr>
            <p:spPr>
              <a:xfrm>
                <a:off x="8104252" y="3122948"/>
                <a:ext cx="2824480" cy="865953"/>
              </a:xfrm>
              <a:prstGeom prst="roundRect">
                <a:avLst>
                  <a:gd name="adj" fmla="val 37766"/>
                </a:avLst>
              </a:prstGeom>
              <a:solidFill>
                <a:srgbClr val="C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2000" rtlCol="0" anchor="ctr"/>
              <a:lstStyle/>
              <a:p>
                <a:pPr algn="ctr"/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1.233.441</a:t>
                </a:r>
                <a:endPara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  <a:p>
                <a:pPr algn="ctr"/>
                <a:r>
                  <a:rPr lang="el-GR" sz="16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Βεβαιώσεις περί μη οφειλής Τελών</a:t>
                </a:r>
                <a:endParaRPr lang="el-GR" sz="16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39" name="Ορθογώνιο: Στρογγύλεμα γωνιών 38">
                <a:extLst>
                  <a:ext uri="{FF2B5EF4-FFF2-40B4-BE49-F238E27FC236}">
                    <a16:creationId xmlns:a16="http://schemas.microsoft.com/office/drawing/2014/main" id="{D6E99813-0296-4320-9C86-8D37F41D0184}"/>
                  </a:ext>
                </a:extLst>
              </p:cNvPr>
              <p:cNvSpPr/>
              <p:nvPr/>
            </p:nvSpPr>
            <p:spPr>
              <a:xfrm>
                <a:off x="7109517" y="3122948"/>
                <a:ext cx="1770871" cy="865953"/>
              </a:xfrm>
              <a:prstGeom prst="roundRect">
                <a:avLst>
                  <a:gd name="adj" fmla="val 37766"/>
                </a:avLst>
              </a:prstGeom>
              <a:solidFill>
                <a:srgbClr val="AFC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tlCol="0" anchor="ctr"/>
              <a:lstStyle/>
              <a:p>
                <a:pPr algn="ctr"/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205.836</a:t>
                </a:r>
                <a:endPara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Άρσεις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40" name="Ορθογώνιο: Στρογγύλεμα γωνιών 39">
                <a:extLst>
                  <a:ext uri="{FF2B5EF4-FFF2-40B4-BE49-F238E27FC236}">
                    <a16:creationId xmlns:a16="http://schemas.microsoft.com/office/drawing/2014/main" id="{205AACFA-9E42-425A-BD7C-B46C9722A642}"/>
                  </a:ext>
                </a:extLst>
              </p:cNvPr>
              <p:cNvSpPr/>
              <p:nvPr/>
            </p:nvSpPr>
            <p:spPr>
              <a:xfrm>
                <a:off x="5858173" y="3122947"/>
                <a:ext cx="1778719" cy="865954"/>
              </a:xfrm>
              <a:prstGeom prst="roundRect">
                <a:avLst>
                  <a:gd name="adj" fmla="val 37766"/>
                </a:avLst>
              </a:prstGeom>
              <a:solidFill>
                <a:srgbClr val="81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tlCol="0" anchor="ctr"/>
              <a:lstStyle/>
              <a:p>
                <a:pPr algn="ctr"/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498.093</a:t>
                </a:r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 </a:t>
                </a: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Ακινησίες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41" name="Ορθογώνιο: Στρογγύλεμα γωνιών 40">
              <a:extLst>
                <a:ext uri="{FF2B5EF4-FFF2-40B4-BE49-F238E27FC236}">
                  <a16:creationId xmlns:a16="http://schemas.microsoft.com/office/drawing/2014/main" id="{3DD14101-4F18-4CA8-8B9E-2C75C24058A9}"/>
                </a:ext>
              </a:extLst>
            </p:cNvPr>
            <p:cNvSpPr/>
            <p:nvPr/>
          </p:nvSpPr>
          <p:spPr>
            <a:xfrm>
              <a:off x="3969345" y="3122946"/>
              <a:ext cx="2438187" cy="865955"/>
            </a:xfrm>
            <a:prstGeom prst="roundRect">
              <a:avLst>
                <a:gd name="adj" fmla="val 37766"/>
              </a:avLst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1</a:t>
              </a:r>
              <a:r>
                <a:rPr lang="el-GR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.937.370</a:t>
              </a:r>
              <a:endPara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  <a:p>
              <a:pPr algn="ctr"/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Συναλλαγές</a:t>
              </a:r>
              <a:endPara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E2041EE5-5DF6-41F5-8570-7B36EC10F384}"/>
              </a:ext>
            </a:extLst>
          </p:cNvPr>
          <p:cNvSpPr/>
          <p:nvPr/>
        </p:nvSpPr>
        <p:spPr>
          <a:xfrm>
            <a:off x="3969344" y="4046266"/>
            <a:ext cx="6959387" cy="418272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Σύνδεση με </a:t>
            </a:r>
            <a:r>
              <a:rPr lang="en-US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opencar.services.gov.gr</a:t>
            </a:r>
            <a:endParaRPr lang="el-GR" sz="1600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2BCDE8AD-89EB-4AE7-B598-C4EB912832A8}"/>
              </a:ext>
            </a:extLst>
          </p:cNvPr>
          <p:cNvGrpSpPr/>
          <p:nvPr/>
        </p:nvGrpSpPr>
        <p:grpSpPr>
          <a:xfrm>
            <a:off x="3969344" y="5250270"/>
            <a:ext cx="5006279" cy="865955"/>
            <a:chOff x="3969344" y="5250270"/>
            <a:chExt cx="5006279" cy="865955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9C0D4F64-7C85-4C44-AFCA-D0B8D9BC5F27}"/>
                </a:ext>
              </a:extLst>
            </p:cNvPr>
            <p:cNvGrpSpPr/>
            <p:nvPr/>
          </p:nvGrpSpPr>
          <p:grpSpPr>
            <a:xfrm>
              <a:off x="5858172" y="5250271"/>
              <a:ext cx="3117451" cy="865954"/>
              <a:chOff x="5858172" y="5250271"/>
              <a:chExt cx="3117451" cy="865954"/>
            </a:xfrm>
          </p:grpSpPr>
          <p:sp>
            <p:nvSpPr>
              <p:cNvPr id="45" name="Ορθογώνιο: Στρογγύλεμα γωνιών 44">
                <a:extLst>
                  <a:ext uri="{FF2B5EF4-FFF2-40B4-BE49-F238E27FC236}">
                    <a16:creationId xmlns:a16="http://schemas.microsoft.com/office/drawing/2014/main" id="{54EFEA0C-89DD-44BE-AD06-3C58857D7337}"/>
                  </a:ext>
                </a:extLst>
              </p:cNvPr>
              <p:cNvSpPr/>
              <p:nvPr/>
            </p:nvSpPr>
            <p:spPr>
              <a:xfrm>
                <a:off x="7109516" y="5250272"/>
                <a:ext cx="1866107" cy="865953"/>
              </a:xfrm>
              <a:prstGeom prst="roundRect">
                <a:avLst>
                  <a:gd name="adj" fmla="val 37766"/>
                </a:avLst>
              </a:prstGeom>
              <a:solidFill>
                <a:srgbClr val="AFC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2000" rtlCol="0" anchor="ctr"/>
              <a:lstStyle/>
              <a:p>
                <a:pPr algn="ctr"/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15.</a:t>
                </a:r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436</a:t>
                </a:r>
                <a:endPara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ΑΦΜ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46" name="Ορθογώνιο: Στρογγύλεμα γωνιών 45">
                <a:extLst>
                  <a:ext uri="{FF2B5EF4-FFF2-40B4-BE49-F238E27FC236}">
                    <a16:creationId xmlns:a16="http://schemas.microsoft.com/office/drawing/2014/main" id="{1B93A346-FC26-4C49-8164-981AF6B73CC3}"/>
                  </a:ext>
                </a:extLst>
              </p:cNvPr>
              <p:cNvSpPr/>
              <p:nvPr/>
            </p:nvSpPr>
            <p:spPr>
              <a:xfrm>
                <a:off x="5858172" y="5250271"/>
                <a:ext cx="2021783" cy="865954"/>
              </a:xfrm>
              <a:prstGeom prst="roundRect">
                <a:avLst>
                  <a:gd name="adj" fmla="val 37766"/>
                </a:avLst>
              </a:prstGeom>
              <a:solidFill>
                <a:srgbClr val="81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tlCol="0" anchor="ctr"/>
              <a:lstStyle/>
              <a:p>
                <a:pPr algn="ctr"/>
                <a:r>
                  <a:rPr lang="el-GR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36.</a:t>
                </a:r>
                <a:r>
                  <a:rPr lang="en-US" sz="24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629</a:t>
                </a:r>
                <a:endPara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  <a:p>
                <a:pPr algn="ctr"/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Κλειδάριθμοι</a:t>
                </a:r>
                <a:endParaRPr lang="el-GR" sz="20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47" name="Ορθογώνιο: Στρογγύλεμα γωνιών 46">
              <a:extLst>
                <a:ext uri="{FF2B5EF4-FFF2-40B4-BE49-F238E27FC236}">
                  <a16:creationId xmlns:a16="http://schemas.microsoft.com/office/drawing/2014/main" id="{1FC8B69A-EFFF-431C-84B5-E3708DAF958F}"/>
                </a:ext>
              </a:extLst>
            </p:cNvPr>
            <p:cNvSpPr/>
            <p:nvPr/>
          </p:nvSpPr>
          <p:spPr>
            <a:xfrm>
              <a:off x="3969344" y="5250270"/>
              <a:ext cx="2438187" cy="865955"/>
            </a:xfrm>
            <a:prstGeom prst="roundRect">
              <a:avLst>
                <a:gd name="adj" fmla="val 37766"/>
              </a:avLst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5</a:t>
              </a:r>
              <a:r>
                <a:rPr lang="en-US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</a:t>
              </a:r>
              <a:r>
                <a:rPr lang="el-GR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n-US" sz="28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065</a:t>
              </a:r>
            </a:p>
            <a:p>
              <a:pPr algn="ctr"/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Συναλλαγές</a:t>
              </a:r>
              <a:endPara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FC9A0F16-5362-456C-BD10-41F96A3CA060}"/>
              </a:ext>
            </a:extLst>
          </p:cNvPr>
          <p:cNvSpPr/>
          <p:nvPr/>
        </p:nvSpPr>
        <p:spPr>
          <a:xfrm>
            <a:off x="9296614" y="5380363"/>
            <a:ext cx="2438186" cy="1041458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>
              <a:lnSpc>
                <a:spcPct val="80000"/>
              </a:lnSpc>
            </a:pPr>
            <a:r>
              <a:rPr lang="el-GR" sz="31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6.000.000</a:t>
            </a:r>
          </a:p>
          <a:p>
            <a:pPr algn="ctr">
              <a:lnSpc>
                <a:spcPct val="80000"/>
              </a:lnSpc>
            </a:pP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Επισκέψεις</a:t>
            </a:r>
            <a:endParaRPr lang="el-GR" sz="20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548C6BF8-1A2D-42B6-AB8D-CFDEB8EBC27A}"/>
              </a:ext>
            </a:extLst>
          </p:cNvPr>
          <p:cNvSpPr/>
          <p:nvPr/>
        </p:nvSpPr>
        <p:spPr>
          <a:xfrm>
            <a:off x="9296614" y="4958634"/>
            <a:ext cx="2438186" cy="624734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Franklin Gothic Medium Cond" panose="020B0606030402020204" pitchFamily="34" charset="0"/>
              </a:rPr>
              <a:t>Εξοικονόμηση</a:t>
            </a:r>
            <a:endParaRPr lang="el-GR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Εικόνα 3" descr="Εικόνα που περιέχει κείμενο, επιτραπέζια σκεύη, σερβίτσια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1EBE15B6-121F-41D4-BEA9-52D52A71B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942" y="911852"/>
            <a:ext cx="2811376" cy="644505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0810637F-03B4-41DE-8115-22DD8FC13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942" y="2656521"/>
            <a:ext cx="1570306" cy="664801"/>
          </a:xfrm>
          <a:prstGeom prst="rect">
            <a:avLst/>
          </a:prstGeom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9E321FFA-13A9-44BA-B34B-90456B132630}"/>
              </a:ext>
            </a:extLst>
          </p:cNvPr>
          <p:cNvGrpSpPr/>
          <p:nvPr/>
        </p:nvGrpSpPr>
        <p:grpSpPr>
          <a:xfrm>
            <a:off x="4039943" y="4633398"/>
            <a:ext cx="2899337" cy="822307"/>
            <a:chOff x="4039943" y="3864270"/>
            <a:chExt cx="3535938" cy="1002859"/>
          </a:xfrm>
        </p:grpSpPr>
        <p:pic>
          <p:nvPicPr>
            <p:cNvPr id="14" name="Εικόνα 13" descr="Εικόνα που περιέχει κείμενο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8BD64E3-9F15-4ACE-87FA-D38A6EA5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9943" y="4105224"/>
              <a:ext cx="2730159" cy="761905"/>
            </a:xfrm>
            <a:prstGeom prst="rect">
              <a:avLst/>
            </a:prstGeom>
          </p:spPr>
        </p:pic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75079E5E-F783-4BE8-9280-72D93406A38F}"/>
                </a:ext>
              </a:extLst>
            </p:cNvPr>
            <p:cNvGrpSpPr/>
            <p:nvPr/>
          </p:nvGrpSpPr>
          <p:grpSpPr>
            <a:xfrm>
              <a:off x="6851318" y="3864270"/>
              <a:ext cx="724563" cy="724563"/>
              <a:chOff x="6276727" y="396205"/>
              <a:chExt cx="2195078" cy="2195078"/>
            </a:xfrm>
            <a:solidFill>
              <a:srgbClr val="002060"/>
            </a:solidFill>
          </p:grpSpPr>
          <p:pic>
            <p:nvPicPr>
              <p:cNvPr id="22" name="Γραφικό 21" descr="Τηλεφωνικό κέντρο">
                <a:extLst>
                  <a:ext uri="{FF2B5EF4-FFF2-40B4-BE49-F238E27FC236}">
                    <a16:creationId xmlns:a16="http://schemas.microsoft.com/office/drawing/2014/main" id="{7CD3E640-1832-45D1-B6EE-A0B0D8243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95594" y="9219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Γραφικό 22" descr="Οθόνη">
                <a:extLst>
                  <a:ext uri="{FF2B5EF4-FFF2-40B4-BE49-F238E27FC236}">
                    <a16:creationId xmlns:a16="http://schemas.microsoft.com/office/drawing/2014/main" id="{F4E7DECF-1167-4497-9D38-77967A0B9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276727" y="396205"/>
                <a:ext cx="2195078" cy="2195078"/>
              </a:xfrm>
              <a:prstGeom prst="rect">
                <a:avLst/>
              </a:prstGeom>
            </p:spPr>
          </p:pic>
          <p:pic>
            <p:nvPicPr>
              <p:cNvPr id="24" name="Γραφικό 23" descr="Χρήστης">
                <a:extLst>
                  <a:ext uri="{FF2B5EF4-FFF2-40B4-BE49-F238E27FC236}">
                    <a16:creationId xmlns:a16="http://schemas.microsoft.com/office/drawing/2014/main" id="{795CE2A4-20A3-4C4E-B811-D418EE2F8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507152" y="966288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6" name="Ευθεία γραμμή σύνδεσης 25">
                <a:extLst>
                  <a:ext uri="{FF2B5EF4-FFF2-40B4-BE49-F238E27FC236}">
                    <a16:creationId xmlns:a16="http://schemas.microsoft.com/office/drawing/2014/main" id="{6982475A-5C99-4904-A51C-4FA316C56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3237" y="837891"/>
                <a:ext cx="0" cy="1042797"/>
              </a:xfrm>
              <a:prstGeom prst="line">
                <a:avLst/>
              </a:prstGeom>
              <a:grpFill/>
              <a:ln w="412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4E856A-AFA9-31C5-3840-45D73F8706A9}"/>
              </a:ext>
            </a:extLst>
          </p:cNvPr>
          <p:cNvSpPr txBox="1"/>
          <p:nvPr/>
        </p:nvSpPr>
        <p:spPr>
          <a:xfrm>
            <a:off x="723908" y="5714816"/>
            <a:ext cx="182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- 202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4231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F89BEAAE-5376-4188-9AC1-9914D34EE09E}"/>
              </a:ext>
            </a:extLst>
          </p:cNvPr>
          <p:cNvSpPr/>
          <p:nvPr/>
        </p:nvSpPr>
        <p:spPr>
          <a:xfrm>
            <a:off x="9083040" y="2403032"/>
            <a:ext cx="2700448" cy="1450493"/>
          </a:xfrm>
          <a:prstGeom prst="roundRect">
            <a:avLst>
              <a:gd name="adj" fmla="val 25543"/>
            </a:avLst>
          </a:prstGeom>
          <a:solidFill>
            <a:srgbClr val="8B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rtlCol="0" anchor="ctr"/>
          <a:lstStyle/>
          <a:p>
            <a:pPr algn="ctr">
              <a:lnSpc>
                <a:spcPct val="80000"/>
              </a:lnSpc>
            </a:pPr>
            <a:r>
              <a:rPr lang="el-GR" sz="2400" b="1" dirty="0">
                <a:latin typeface="Franklin Gothic Medium Cond" panose="020B0606030402020204" pitchFamily="34" charset="0"/>
              </a:rPr>
              <a:t>8</a:t>
            </a:r>
            <a:r>
              <a:rPr lang="en-US" sz="2400" b="1" dirty="0">
                <a:latin typeface="Franklin Gothic Medium Cond" panose="020B0606030402020204" pitchFamily="34" charset="0"/>
              </a:rPr>
              <a:t>91</a:t>
            </a:r>
            <a:r>
              <a:rPr lang="el-GR" sz="2400" b="1" dirty="0">
                <a:latin typeface="Franklin Gothic Medium Cond" panose="020B0606030402020204" pitchFamily="34" charset="0"/>
              </a:rPr>
              <a:t>.</a:t>
            </a:r>
            <a:r>
              <a:rPr lang="en-US" sz="2400" b="1" dirty="0">
                <a:latin typeface="Franklin Gothic Medium Cond" panose="020B0606030402020204" pitchFamily="34" charset="0"/>
              </a:rPr>
              <a:t>501</a:t>
            </a:r>
            <a:endParaRPr lang="el-GR" sz="2400" b="1" dirty="0"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Επιχειρήσεις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8" y="2143760"/>
            <a:ext cx="2628921" cy="2570480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ΝΈΟ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latin typeface="Franklin Gothic Medium Cond" panose="020B0606030402020204" pitchFamily="34" charset="0"/>
              </a:rPr>
              <a:t>ΨΗΦΙΑΚΟ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latin typeface="Franklin Gothic Medium Cond" panose="020B0606030402020204" pitchFamily="34" charset="0"/>
              </a:rPr>
              <a:t>ΠΕΡΙΒΑΛΛΟΝ </a:t>
            </a:r>
            <a:r>
              <a:rPr lang="el-GR" dirty="0">
                <a:solidFill>
                  <a:srgbClr val="216BFF"/>
                </a:solidFill>
                <a:latin typeface="Franklin Gothic Medium Cond" panose="020B0606030402020204" pitchFamily="34" charset="0"/>
              </a:rPr>
              <a:t>ΓΙΑ ΤΙΣ ΕΠΙΧΕΙΡΗΣΕΙΣ</a:t>
            </a:r>
          </a:p>
        </p:txBody>
      </p:sp>
      <p:pic>
        <p:nvPicPr>
          <p:cNvPr id="11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9C624E-9DAF-4A04-9B48-45F8F570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0851539" y="5906587"/>
            <a:ext cx="1202946" cy="802688"/>
          </a:xfrm>
          <a:prstGeom prst="rect">
            <a:avLst/>
          </a:prstGeom>
          <a:noFill/>
        </p:spPr>
      </p:pic>
      <p:pic>
        <p:nvPicPr>
          <p:cNvPr id="27" name="Γραφικό 26" descr="Internet">
            <a:extLst>
              <a:ext uri="{FF2B5EF4-FFF2-40B4-BE49-F238E27FC236}">
                <a16:creationId xmlns:a16="http://schemas.microsoft.com/office/drawing/2014/main" id="{FF913551-2FF0-4C02-BE68-42304964E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8731" y="5583368"/>
            <a:ext cx="724563" cy="72456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7BF827-7B29-47B6-8070-0AAC469E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488" y="564997"/>
            <a:ext cx="2209524" cy="520635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04F78B27-FF4D-411D-828B-51175C05F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565" y="598480"/>
            <a:ext cx="2729537" cy="785125"/>
          </a:xfrm>
          <a:prstGeom prst="rect">
            <a:avLst/>
          </a:prstGeom>
        </p:spPr>
      </p:pic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9C750900-AF57-4AEE-BE79-976877057341}"/>
              </a:ext>
            </a:extLst>
          </p:cNvPr>
          <p:cNvSpPr/>
          <p:nvPr/>
        </p:nvSpPr>
        <p:spPr>
          <a:xfrm>
            <a:off x="6212973" y="2572027"/>
            <a:ext cx="2540000" cy="625986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796.394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endParaRPr lang="en-US" sz="2400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Επιχειρήσεις μέσω </a:t>
            </a:r>
            <a:r>
              <a:rPr lang="en-US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ERP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6D586859-DEC8-4238-AFE4-F8407D592ADA}"/>
              </a:ext>
            </a:extLst>
          </p:cNvPr>
          <p:cNvSpPr/>
          <p:nvPr/>
        </p:nvSpPr>
        <p:spPr>
          <a:xfrm>
            <a:off x="6212973" y="3264053"/>
            <a:ext cx="2540000" cy="625986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</a:t>
            </a: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82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949</a:t>
            </a:r>
          </a:p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Επιχειρήσεις στο </a:t>
            </a:r>
            <a:r>
              <a:rPr lang="en-US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timologio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DF341C13-B9D5-4793-A6C3-83CB504E657E}"/>
              </a:ext>
            </a:extLst>
          </p:cNvPr>
          <p:cNvSpPr/>
          <p:nvPr/>
        </p:nvSpPr>
        <p:spPr>
          <a:xfrm>
            <a:off x="6212973" y="3958704"/>
            <a:ext cx="2540000" cy="625986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12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endParaRPr lang="en-US" sz="2400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Πάροχοι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Ηλ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. Τιμολόγησης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A9195406-4078-4B95-8859-943309C3CEFC}"/>
              </a:ext>
            </a:extLst>
          </p:cNvPr>
          <p:cNvSpPr/>
          <p:nvPr/>
        </p:nvSpPr>
        <p:spPr>
          <a:xfrm>
            <a:off x="6212973" y="1548222"/>
            <a:ext cx="2540000" cy="865955"/>
          </a:xfrm>
          <a:prstGeom prst="roundRect">
            <a:avLst>
              <a:gd name="adj" fmla="val 3776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1.003</a:t>
            </a:r>
            <a:r>
              <a:rPr lang="el-GR" sz="2400" b="1" dirty="0"/>
              <a:t>.</a:t>
            </a:r>
            <a:r>
              <a:rPr lang="en-US" sz="2400" b="1" dirty="0"/>
              <a:t>974</a:t>
            </a:r>
            <a:endParaRPr lang="en-US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Εγγεγραμμένες Επιχειρήσεις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3447754F-EEFC-4A35-A573-40B87609AC2F}"/>
              </a:ext>
            </a:extLst>
          </p:cNvPr>
          <p:cNvSpPr/>
          <p:nvPr/>
        </p:nvSpPr>
        <p:spPr>
          <a:xfrm>
            <a:off x="3959137" y="2442154"/>
            <a:ext cx="2001307" cy="504000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Πάροχοι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Ηλ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. Τιμολόγησης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657BB834-DF59-4A09-B121-7A5F3D3253D7}"/>
              </a:ext>
            </a:extLst>
          </p:cNvPr>
          <p:cNvSpPr/>
          <p:nvPr/>
        </p:nvSpPr>
        <p:spPr>
          <a:xfrm>
            <a:off x="3959137" y="2991155"/>
            <a:ext cx="2001307" cy="504000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Αυτόματη διαβίβαση μέσω </a:t>
            </a:r>
            <a:r>
              <a:rPr lang="en-US" sz="16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ERP</a:t>
            </a:r>
            <a:endParaRPr lang="el-GR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B02FE1C-3E3D-408F-8EF9-5AF5BE31BA3A}"/>
              </a:ext>
            </a:extLst>
          </p:cNvPr>
          <p:cNvSpPr/>
          <p:nvPr/>
        </p:nvSpPr>
        <p:spPr>
          <a:xfrm>
            <a:off x="3959137" y="3533803"/>
            <a:ext cx="2001307" cy="504000"/>
          </a:xfrm>
          <a:prstGeom prst="roundRect">
            <a:avLst>
              <a:gd name="adj" fmla="val 3776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Φόρμα Καταχώρισης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06715DD3-B303-497A-AF2B-CE43D6D3CFFB}"/>
              </a:ext>
            </a:extLst>
          </p:cNvPr>
          <p:cNvGrpSpPr/>
          <p:nvPr/>
        </p:nvGrpSpPr>
        <p:grpSpPr>
          <a:xfrm>
            <a:off x="3959137" y="4080690"/>
            <a:ext cx="2001307" cy="504000"/>
            <a:chOff x="3962609" y="4071182"/>
            <a:chExt cx="2001307" cy="470983"/>
          </a:xfrm>
        </p:grpSpPr>
        <p:sp>
          <p:nvSpPr>
            <p:cNvPr id="16" name="Ορθογώνιο: Στρογγύλεμα γωνιών 15">
              <a:extLst>
                <a:ext uri="{FF2B5EF4-FFF2-40B4-BE49-F238E27FC236}">
                  <a16:creationId xmlns:a16="http://schemas.microsoft.com/office/drawing/2014/main" id="{71BC4CC2-B02B-4B0F-B1C6-E13E7A31791F}"/>
                </a:ext>
              </a:extLst>
            </p:cNvPr>
            <p:cNvSpPr/>
            <p:nvPr/>
          </p:nvSpPr>
          <p:spPr>
            <a:xfrm>
              <a:off x="3962609" y="4071182"/>
              <a:ext cx="2001307" cy="470983"/>
            </a:xfrm>
            <a:prstGeom prst="roundRect">
              <a:avLst>
                <a:gd name="adj" fmla="val 37766"/>
              </a:avLst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l-GR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BB705A3F-0206-4C96-ADBB-41931D09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9658" y="4185651"/>
              <a:ext cx="1027208" cy="242043"/>
            </a:xfrm>
            <a:prstGeom prst="rect">
              <a:avLst/>
            </a:prstGeom>
          </p:spPr>
        </p:pic>
      </p:grp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866EE17-F1E0-4E43-8EC2-ABD03AB2F0A9}"/>
              </a:ext>
            </a:extLst>
          </p:cNvPr>
          <p:cNvSpPr/>
          <p:nvPr/>
        </p:nvSpPr>
        <p:spPr>
          <a:xfrm>
            <a:off x="9083040" y="1747520"/>
            <a:ext cx="2700448" cy="1450493"/>
          </a:xfrm>
          <a:prstGeom prst="roundRect">
            <a:avLst>
              <a:gd name="adj" fmla="val 25543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Franklin Gothic Medium Cond" panose="020B0606030402020204" pitchFamily="34" charset="0"/>
              </a:rPr>
              <a:t>512</a:t>
            </a:r>
            <a:r>
              <a:rPr lang="el-GR" sz="2400" b="1" dirty="0">
                <a:latin typeface="Franklin Gothic Medium Cond" panose="020B0606030402020204" pitchFamily="34" charset="0"/>
              </a:rPr>
              <a:t> </a:t>
            </a:r>
            <a:r>
              <a:rPr lang="el-GR" sz="2400" b="1" dirty="0" err="1">
                <a:latin typeface="Franklin Gothic Medium Cond" panose="020B0606030402020204" pitchFamily="34" charset="0"/>
              </a:rPr>
              <a:t>δισ</a:t>
            </a:r>
            <a:r>
              <a:rPr lang="el-GR" sz="2400" b="1" dirty="0">
                <a:latin typeface="Franklin Gothic Medium Cond" panose="020B0606030402020204" pitchFamily="34" charset="0"/>
              </a:rPr>
              <a:t> €</a:t>
            </a:r>
          </a:p>
          <a:p>
            <a:pPr algn="ctr">
              <a:lnSpc>
                <a:spcPct val="80000"/>
              </a:lnSpc>
            </a:pP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Αξία Παραστατικών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8CB17144-2507-45BB-8366-4651F9B92CA9}"/>
              </a:ext>
            </a:extLst>
          </p:cNvPr>
          <p:cNvSpPr/>
          <p:nvPr/>
        </p:nvSpPr>
        <p:spPr>
          <a:xfrm>
            <a:off x="9083040" y="1551027"/>
            <a:ext cx="2700448" cy="989802"/>
          </a:xfrm>
          <a:prstGeom prst="roundRect">
            <a:avLst>
              <a:gd name="adj" fmla="val 3776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858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939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sz="2400" b="1">
                <a:solidFill>
                  <a:schemeClr val="bg1"/>
                </a:solidFill>
                <a:latin typeface="Franklin Gothic Medium Cond" panose="020B0606030402020204" pitchFamily="34" charset="0"/>
              </a:rPr>
              <a:t>950</a:t>
            </a:r>
            <a:endParaRPr lang="en-US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Παραστατικά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2F0738B-4CC2-443B-AD2B-CA4E0529F564}"/>
              </a:ext>
            </a:extLst>
          </p:cNvPr>
          <p:cNvSpPr/>
          <p:nvPr/>
        </p:nvSpPr>
        <p:spPr>
          <a:xfrm>
            <a:off x="9083040" y="4196456"/>
            <a:ext cx="2700448" cy="899543"/>
          </a:xfrm>
          <a:prstGeom prst="roundRect">
            <a:avLst>
              <a:gd name="adj" fmla="val 3776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385.000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Συνδεδεμένες Ταμειακές </a:t>
            </a:r>
            <a:endParaRPr lang="en-US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A8C9FA06-76B5-46A4-818E-4F81E66AFF11}"/>
              </a:ext>
            </a:extLst>
          </p:cNvPr>
          <p:cNvSpPr/>
          <p:nvPr/>
        </p:nvSpPr>
        <p:spPr>
          <a:xfrm>
            <a:off x="6212973" y="4788609"/>
            <a:ext cx="2525648" cy="650973"/>
          </a:xfrm>
          <a:prstGeom prst="roundRect">
            <a:avLst>
              <a:gd name="adj" fmla="val 37766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40.000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7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Απαντήσεις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AE92D6BD-EB23-4FA9-A494-758E57FEDB4B}"/>
              </a:ext>
            </a:extLst>
          </p:cNvPr>
          <p:cNvGrpSpPr/>
          <p:nvPr/>
        </p:nvGrpSpPr>
        <p:grpSpPr>
          <a:xfrm>
            <a:off x="6212973" y="5506036"/>
            <a:ext cx="2540000" cy="650973"/>
            <a:chOff x="6186606" y="5506036"/>
            <a:chExt cx="2688287" cy="650973"/>
          </a:xfrm>
        </p:grpSpPr>
        <p:sp>
          <p:nvSpPr>
            <p:cNvPr id="37" name="Ορθογώνιο: Στρογγύλεμα γωνιών 36">
              <a:extLst>
                <a:ext uri="{FF2B5EF4-FFF2-40B4-BE49-F238E27FC236}">
                  <a16:creationId xmlns:a16="http://schemas.microsoft.com/office/drawing/2014/main" id="{C08D06D9-CA09-40DD-A0C0-3C869CE57F5C}"/>
                </a:ext>
              </a:extLst>
            </p:cNvPr>
            <p:cNvSpPr/>
            <p:nvPr/>
          </p:nvSpPr>
          <p:spPr>
            <a:xfrm>
              <a:off x="6186606" y="5506036"/>
              <a:ext cx="2688287" cy="650973"/>
            </a:xfrm>
            <a:prstGeom prst="roundRect">
              <a:avLst>
                <a:gd name="adj" fmla="val 37766"/>
              </a:avLst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04000" lvl="2">
                <a:lnSpc>
                  <a:spcPct val="80000"/>
                </a:lnSpc>
              </a:pPr>
              <a:r>
                <a:rPr lang="en-US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Tutorials </a:t>
              </a:r>
              <a:r>
                <a:rPr lang="el-GR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στο </a:t>
              </a:r>
              <a:r>
                <a:rPr lang="en-US" sz="1700" dirty="0">
                  <a:solidFill>
                    <a:schemeClr val="bg1"/>
                  </a:solidFill>
                  <a:latin typeface="Franklin Gothic Medium Cond" panose="020B06060304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</a:t>
              </a:r>
              <a:r>
                <a:rPr lang="en-US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με Φορείς</a:t>
              </a:r>
              <a:r>
                <a:rPr lang="en-US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(100K views)</a:t>
              </a:r>
              <a:endParaRPr lang="el-GR" sz="17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D032AC-B93F-4151-9470-9DB0C0B201BA}"/>
                </a:ext>
              </a:extLst>
            </p:cNvPr>
            <p:cNvSpPr txBox="1"/>
            <p:nvPr/>
          </p:nvSpPr>
          <p:spPr>
            <a:xfrm>
              <a:off x="6204502" y="5526793"/>
              <a:ext cx="675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15</a:t>
              </a:r>
              <a:endPara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19B878BF-092E-4DC4-A5D4-FB32A7DFBB45}"/>
              </a:ext>
            </a:extLst>
          </p:cNvPr>
          <p:cNvGrpSpPr/>
          <p:nvPr/>
        </p:nvGrpSpPr>
        <p:grpSpPr>
          <a:xfrm>
            <a:off x="3949159" y="5513430"/>
            <a:ext cx="2011284" cy="643580"/>
            <a:chOff x="3949159" y="5513430"/>
            <a:chExt cx="2011284" cy="6435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186B0C-E728-4022-9CAD-4AE09F495B2C}"/>
                </a:ext>
              </a:extLst>
            </p:cNvPr>
            <p:cNvSpPr txBox="1"/>
            <p:nvPr/>
          </p:nvSpPr>
          <p:spPr>
            <a:xfrm>
              <a:off x="3949159" y="5592692"/>
              <a:ext cx="622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50</a:t>
              </a:r>
            </a:p>
          </p:txBody>
        </p:sp>
        <p:sp>
          <p:nvSpPr>
            <p:cNvPr id="39" name="Ορθογώνιο: Στρογγύλεμα γωνιών 38">
              <a:extLst>
                <a:ext uri="{FF2B5EF4-FFF2-40B4-BE49-F238E27FC236}">
                  <a16:creationId xmlns:a16="http://schemas.microsoft.com/office/drawing/2014/main" id="{ED4A24C0-AA15-4D08-8EF7-B366115B71CD}"/>
                </a:ext>
              </a:extLst>
            </p:cNvPr>
            <p:cNvSpPr/>
            <p:nvPr/>
          </p:nvSpPr>
          <p:spPr>
            <a:xfrm>
              <a:off x="3959137" y="5513430"/>
              <a:ext cx="2001306" cy="643580"/>
            </a:xfrm>
            <a:prstGeom prst="roundRect">
              <a:avLst>
                <a:gd name="adj" fmla="val 37766"/>
              </a:avLst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>
                <a:lnSpc>
                  <a:spcPct val="80000"/>
                </a:lnSpc>
              </a:pPr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Ομάδες με Φορείς</a:t>
              </a:r>
              <a:endParaRPr lang="el-GR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61EEC-C5A7-45DF-83D6-B5129C00BBCF}"/>
                </a:ext>
              </a:extLst>
            </p:cNvPr>
            <p:cNvSpPr txBox="1"/>
            <p:nvPr/>
          </p:nvSpPr>
          <p:spPr>
            <a:xfrm>
              <a:off x="3992486" y="5536456"/>
              <a:ext cx="638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50</a:t>
              </a:r>
              <a:endPara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5AB8985B-C3D2-46C6-9B43-B3E01D4E7106}"/>
              </a:ext>
            </a:extLst>
          </p:cNvPr>
          <p:cNvGrpSpPr/>
          <p:nvPr/>
        </p:nvGrpSpPr>
        <p:grpSpPr>
          <a:xfrm>
            <a:off x="3949159" y="4788610"/>
            <a:ext cx="2001306" cy="650972"/>
            <a:chOff x="3949159" y="4788610"/>
            <a:chExt cx="2001306" cy="650972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1480DB50-1B2A-4FFC-AF70-FF2CBAE15080}"/>
                </a:ext>
              </a:extLst>
            </p:cNvPr>
            <p:cNvSpPr/>
            <p:nvPr/>
          </p:nvSpPr>
          <p:spPr>
            <a:xfrm>
              <a:off x="3949159" y="4788610"/>
              <a:ext cx="2001306" cy="650972"/>
            </a:xfrm>
            <a:prstGeom prst="roundRect">
              <a:avLst>
                <a:gd name="adj" fmla="val 37766"/>
              </a:avLst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rtlCol="0" anchor="ctr"/>
            <a:lstStyle/>
            <a:p>
              <a:pPr marL="468000"/>
              <a:r>
                <a:rPr lang="el-GR" sz="17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Ημερίδες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179B03-C56E-4B5F-9029-C378B105890B}"/>
                </a:ext>
              </a:extLst>
            </p:cNvPr>
            <p:cNvSpPr txBox="1"/>
            <p:nvPr/>
          </p:nvSpPr>
          <p:spPr>
            <a:xfrm>
              <a:off x="3992486" y="4812755"/>
              <a:ext cx="638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60</a:t>
              </a:r>
              <a:endPara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D89AA224-F65D-422D-B296-B7DC12632120}"/>
              </a:ext>
            </a:extLst>
          </p:cNvPr>
          <p:cNvGrpSpPr/>
          <p:nvPr/>
        </p:nvGrpSpPr>
        <p:grpSpPr>
          <a:xfrm>
            <a:off x="3962613" y="1548222"/>
            <a:ext cx="2001307" cy="785125"/>
            <a:chOff x="3962613" y="1548222"/>
            <a:chExt cx="2001307" cy="785125"/>
          </a:xfrm>
        </p:grpSpPr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id="{CF4C0ABE-ED30-4115-940B-DEDC74CB394D}"/>
                </a:ext>
              </a:extLst>
            </p:cNvPr>
            <p:cNvSpPr/>
            <p:nvPr/>
          </p:nvSpPr>
          <p:spPr>
            <a:xfrm>
              <a:off x="3962613" y="1548222"/>
              <a:ext cx="2001307" cy="785125"/>
            </a:xfrm>
            <a:prstGeom prst="roundRect">
              <a:avLst>
                <a:gd name="adj" fmla="val 37766"/>
              </a:avLst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0">
                <a:lnSpc>
                  <a:spcPct val="80000"/>
                </a:lnSpc>
              </a:pPr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Κανάλια διαβίβασης</a:t>
              </a:r>
              <a:endPara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A583DD-614D-4E96-A22D-01F1CC92BC69}"/>
                </a:ext>
              </a:extLst>
            </p:cNvPr>
            <p:cNvSpPr txBox="1"/>
            <p:nvPr/>
          </p:nvSpPr>
          <p:spPr>
            <a:xfrm>
              <a:off x="4056828" y="1630050"/>
              <a:ext cx="638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4</a:t>
              </a:r>
              <a:endPara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40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13" grpId="0" animBg="1"/>
      <p:bldP spid="14" grpId="0" animBg="1"/>
      <p:bldP spid="15" grpId="0" animBg="1"/>
      <p:bldP spid="23" grpId="0" animBg="1"/>
      <p:bldP spid="22" grpId="0" animBg="1"/>
      <p:bldP spid="24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FADACFB9-151B-43A1-BBF1-43118BE38B88}"/>
              </a:ext>
            </a:extLst>
          </p:cNvPr>
          <p:cNvSpPr/>
          <p:nvPr/>
        </p:nvSpPr>
        <p:spPr>
          <a:xfrm>
            <a:off x="4032000" y="5234835"/>
            <a:ext cx="7783559" cy="383645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72000" rtlCol="0" anchor="ctr"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QR Codes</a:t>
            </a: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σε έγγραφα που εκδίδονται από την ΑΑΔΕ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EB6530E8-11F0-45E9-B2D9-9A8BE1EDFA43}"/>
              </a:ext>
            </a:extLst>
          </p:cNvPr>
          <p:cNvSpPr/>
          <p:nvPr/>
        </p:nvSpPr>
        <p:spPr>
          <a:xfrm>
            <a:off x="4032000" y="2148137"/>
            <a:ext cx="7783560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Ενημερότητα με παρακράτηση και Βεβαίωση Οφειλής για μεταβιβάσεις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Ψηφιακά Έργα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dirty="0">
                <a:latin typeface="Franklin Gothic Medium Cond" panose="020B0606030402020204" pitchFamily="34" charset="0"/>
              </a:rPr>
              <a:t>2022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CE5C9C36-C8C7-4F40-B6E6-4579F4E9B9D7}"/>
              </a:ext>
            </a:extLst>
          </p:cNvPr>
          <p:cNvSpPr/>
          <p:nvPr/>
        </p:nvSpPr>
        <p:spPr>
          <a:xfrm>
            <a:off x="4032000" y="4364500"/>
            <a:ext cx="7786401" cy="383645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Ψηφιακή επίδοση σημειωμάτων παραβάσεων στους επιτόπιους ελέγχους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97BDAE20-B351-45A0-A61E-FA0A01234D13}"/>
              </a:ext>
            </a:extLst>
          </p:cNvPr>
          <p:cNvSpPr/>
          <p:nvPr/>
        </p:nvSpPr>
        <p:spPr>
          <a:xfrm>
            <a:off x="4032000" y="3924698"/>
            <a:ext cx="7786401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72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Εφαρμογή σάρωσης πινακίδων κυκλοφορίας και ελέγχου ακινησίας</a:t>
            </a: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CECDCC93-C64F-4CA7-A49C-17D054997306}"/>
              </a:ext>
            </a:extLst>
          </p:cNvPr>
          <p:cNvSpPr/>
          <p:nvPr/>
        </p:nvSpPr>
        <p:spPr>
          <a:xfrm>
            <a:off x="4032000" y="3472740"/>
            <a:ext cx="7786401" cy="383645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Έλεγχος QR </a:t>
            </a:r>
            <a:r>
              <a:rPr lang="el-GR" sz="2000" b="1" dirty="0" err="1">
                <a:solidFill>
                  <a:srgbClr val="003BB0"/>
                </a:solidFill>
                <a:latin typeface="Franklin Gothic Medium Cond" panose="020B0606030402020204" pitchFamily="34" charset="0"/>
              </a:rPr>
              <a:t>Codes</a:t>
            </a: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στις αποδείξεις</a:t>
            </a:r>
            <a:r>
              <a:rPr lang="en-US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ταμειακών μηχανών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8964448B-A107-41A1-8EC0-E49D7F715B8B}"/>
              </a:ext>
            </a:extLst>
          </p:cNvPr>
          <p:cNvSpPr/>
          <p:nvPr/>
        </p:nvSpPr>
        <p:spPr>
          <a:xfrm>
            <a:off x="4032000" y="427314"/>
            <a:ext cx="7784981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Νέος ΕΝΦΙΑ</a:t>
            </a: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FBB1C9F5-9F34-4BF9-B13B-3C449B74C537}"/>
              </a:ext>
            </a:extLst>
          </p:cNvPr>
          <p:cNvSpPr/>
          <p:nvPr/>
        </p:nvSpPr>
        <p:spPr>
          <a:xfrm>
            <a:off x="4032000" y="4797339"/>
            <a:ext cx="7783559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Μηνιαία Ενημέρωση Φορολογικού Λογαριασμού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2CCF74F8-3737-4961-B6CD-270A5BF84B10}"/>
              </a:ext>
            </a:extLst>
          </p:cNvPr>
          <p:cNvGrpSpPr/>
          <p:nvPr/>
        </p:nvGrpSpPr>
        <p:grpSpPr>
          <a:xfrm>
            <a:off x="4032000" y="1281539"/>
            <a:ext cx="7783561" cy="387770"/>
            <a:chOff x="3888000" y="1484739"/>
            <a:chExt cx="7783561" cy="462116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044CC911-E578-49CA-97BB-2383D0FC6C87}"/>
                </a:ext>
              </a:extLst>
            </p:cNvPr>
            <p:cNvSpPr/>
            <p:nvPr/>
          </p:nvSpPr>
          <p:spPr>
            <a:xfrm>
              <a:off x="3888000" y="1484739"/>
              <a:ext cx="7783561" cy="457200"/>
            </a:xfrm>
            <a:prstGeom prst="roundRect">
              <a:avLst>
                <a:gd name="adj" fmla="val 25083"/>
              </a:avLst>
            </a:prstGeom>
            <a:solidFill>
              <a:srgbClr val="AF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46800" rtlCol="0" anchor="ctr"/>
            <a:lstStyle/>
            <a:p>
              <a:pPr>
                <a:lnSpc>
                  <a:spcPct val="80000"/>
                </a:lnSpc>
              </a:pPr>
              <a:r>
                <a:rPr lang="el-GR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Αυτοματοποιημένη ενημέρωση του Ε9 για τις δηλώσεις στο </a:t>
              </a:r>
            </a:p>
          </p:txBody>
        </p:sp>
        <p:pic>
          <p:nvPicPr>
            <p:cNvPr id="25" name="Εικόνα 24" descr="Εικόνα που περιέχει κείμενο, επιτραπέζια σκεύη, σερβίτσια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3E636E3-8683-4D93-B00E-A2C10C211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4814" y="1609351"/>
              <a:ext cx="1472212" cy="337504"/>
            </a:xfrm>
            <a:prstGeom prst="rect">
              <a:avLst/>
            </a:prstGeom>
          </p:spPr>
        </p:pic>
      </p:grp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3625C54-489A-4B63-BA11-106F314D9209}"/>
              </a:ext>
            </a:extLst>
          </p:cNvPr>
          <p:cNvGrpSpPr/>
          <p:nvPr/>
        </p:nvGrpSpPr>
        <p:grpSpPr>
          <a:xfrm>
            <a:off x="4032000" y="2590821"/>
            <a:ext cx="7786401" cy="442869"/>
            <a:chOff x="3883026" y="2509541"/>
            <a:chExt cx="7786401" cy="527779"/>
          </a:xfrm>
        </p:grpSpPr>
        <p:sp>
          <p:nvSpPr>
            <p:cNvPr id="30" name="Ορθογώνιο: Στρογγύλεμα γωνιών 29">
              <a:extLst>
                <a:ext uri="{FF2B5EF4-FFF2-40B4-BE49-F238E27FC236}">
                  <a16:creationId xmlns:a16="http://schemas.microsoft.com/office/drawing/2014/main" id="{13A4BF08-936F-4472-BFC2-5F148B85AEBD}"/>
                </a:ext>
              </a:extLst>
            </p:cNvPr>
            <p:cNvSpPr/>
            <p:nvPr/>
          </p:nvSpPr>
          <p:spPr>
            <a:xfrm>
              <a:off x="3883026" y="2509541"/>
              <a:ext cx="7786401" cy="457200"/>
            </a:xfrm>
            <a:prstGeom prst="roundRect">
              <a:avLst>
                <a:gd name="adj" fmla="val 25083"/>
              </a:avLst>
            </a:prstGeom>
            <a:solidFill>
              <a:srgbClr val="C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46800" rIns="108000" rtlCol="0" anchor="ctr"/>
            <a:lstStyle/>
            <a:p>
              <a:pPr>
                <a:lnSpc>
                  <a:spcPct val="80000"/>
                </a:lnSpc>
              </a:pPr>
              <a:r>
                <a:rPr lang="el-GR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(Πιλοτικά) </a:t>
              </a:r>
              <a:r>
                <a:rPr lang="el-GR" sz="2000" b="1" dirty="0" err="1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προσυμπλήρωση</a:t>
              </a:r>
              <a:r>
                <a:rPr lang="el-GR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 δηλώσεων</a:t>
              </a:r>
              <a:r>
                <a:rPr lang="en-US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ΦΠΑ μέσα από</a:t>
              </a:r>
              <a:r>
                <a:rPr lang="en-US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 </a:t>
              </a:r>
              <a:endPara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31" name="Εικόνα 30">
              <a:extLst>
                <a:ext uri="{FF2B5EF4-FFF2-40B4-BE49-F238E27FC236}">
                  <a16:creationId xmlns:a16="http://schemas.microsoft.com/office/drawing/2014/main" id="{AC27F038-28D0-484B-9DC7-9BD9D92B2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3398" r="26382" b="-7996"/>
            <a:stretch/>
          </p:blipFill>
          <p:spPr>
            <a:xfrm>
              <a:off x="8988269" y="2611904"/>
              <a:ext cx="977423" cy="425416"/>
            </a:xfrm>
            <a:prstGeom prst="rect">
              <a:avLst/>
            </a:prstGeom>
          </p:spPr>
        </p:pic>
      </p:grp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9A054F06-9855-48B0-8A07-00275801BA06}"/>
              </a:ext>
            </a:extLst>
          </p:cNvPr>
          <p:cNvSpPr/>
          <p:nvPr/>
        </p:nvSpPr>
        <p:spPr>
          <a:xfrm>
            <a:off x="4032000" y="6094187"/>
            <a:ext cx="7786401" cy="383645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Πλατφόρμα για υποβολή δηλώσεων διάφορων φόρων και τελών</a:t>
            </a: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93CD59C7-FAE8-4E1B-B543-962105FAB8F6}"/>
              </a:ext>
            </a:extLst>
          </p:cNvPr>
          <p:cNvSpPr/>
          <p:nvPr/>
        </p:nvSpPr>
        <p:spPr>
          <a:xfrm>
            <a:off x="4032000" y="3025867"/>
            <a:ext cx="7786401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108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Πλατφόρμα για υποβολή και αξιοποίηση καταγγελιών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6CB0BAFB-6352-4719-81A8-CA00262009F6}"/>
              </a:ext>
            </a:extLst>
          </p:cNvPr>
          <p:cNvSpPr/>
          <p:nvPr/>
        </p:nvSpPr>
        <p:spPr>
          <a:xfrm>
            <a:off x="4032000" y="5667116"/>
            <a:ext cx="7783559" cy="383645"/>
          </a:xfrm>
          <a:prstGeom prst="roundRect">
            <a:avLst>
              <a:gd name="adj" fmla="val 25083"/>
            </a:avLst>
          </a:prstGeom>
          <a:solidFill>
            <a:srgbClr val="AF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72000" rtlCol="0" anchor="ctr"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Live </a:t>
            </a: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στατιστικά – </a:t>
            </a:r>
            <a:r>
              <a:rPr lang="en-US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open data</a:t>
            </a:r>
            <a:endParaRPr lang="el-GR" sz="2000" b="1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77C844AF-AFB8-48B9-96DB-FFF3A3E961ED}"/>
              </a:ext>
            </a:extLst>
          </p:cNvPr>
          <p:cNvSpPr/>
          <p:nvPr/>
        </p:nvSpPr>
        <p:spPr>
          <a:xfrm>
            <a:off x="4032000" y="853455"/>
            <a:ext cx="7783559" cy="383645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6800" rIns="72000" rtlCol="0" anchor="ctr"/>
          <a:lstStyle/>
          <a:p>
            <a:pPr>
              <a:lnSpc>
                <a:spcPct val="80000"/>
              </a:lnSpc>
            </a:pPr>
            <a:r>
              <a:rPr lang="el-GR" sz="2000" b="1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Νέα </a:t>
            </a:r>
            <a:r>
              <a:rPr lang="el-GR" sz="2000" b="1" dirty="0" err="1">
                <a:solidFill>
                  <a:srgbClr val="003BB0"/>
                </a:solidFill>
                <a:latin typeface="Franklin Gothic Medium Cond" panose="020B0606030402020204" pitchFamily="34" charset="0"/>
              </a:rPr>
              <a:t>Φορολοταρία</a:t>
            </a:r>
            <a:endParaRPr lang="el-GR" sz="2000" b="1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BD6EC6C3-8BEC-3E3E-6C0F-13F965DDC7BF}"/>
              </a:ext>
            </a:extLst>
          </p:cNvPr>
          <p:cNvGrpSpPr/>
          <p:nvPr/>
        </p:nvGrpSpPr>
        <p:grpSpPr>
          <a:xfrm>
            <a:off x="4032000" y="1710263"/>
            <a:ext cx="7784981" cy="384925"/>
            <a:chOff x="3886580" y="978740"/>
            <a:chExt cx="7784981" cy="458725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20CD0E4D-9346-0180-D3AB-FA6022FB6296}"/>
                </a:ext>
              </a:extLst>
            </p:cNvPr>
            <p:cNvSpPr/>
            <p:nvPr/>
          </p:nvSpPr>
          <p:spPr>
            <a:xfrm>
              <a:off x="3886580" y="978740"/>
              <a:ext cx="7784981" cy="457200"/>
            </a:xfrm>
            <a:prstGeom prst="roundRect">
              <a:avLst>
                <a:gd name="adj" fmla="val 25083"/>
              </a:avLst>
            </a:prstGeom>
            <a:solidFill>
              <a:srgbClr val="C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46800" rIns="72000" rtlCol="0" anchor="ctr"/>
            <a:lstStyle/>
            <a:p>
              <a:pPr>
                <a:lnSpc>
                  <a:spcPct val="80000"/>
                </a:lnSpc>
              </a:pPr>
              <a:r>
                <a:rPr lang="el-GR" sz="2000" b="1" dirty="0">
                  <a:solidFill>
                    <a:srgbClr val="003BB0"/>
                  </a:solidFill>
                  <a:latin typeface="Franklin Gothic Medium Cond" panose="020B0606030402020204" pitchFamily="34" charset="0"/>
                </a:rPr>
                <a:t>Δηλώσεις φόρου κληρονομιών, χρηματικών δωρεών, παιγνίων στο  </a:t>
              </a:r>
            </a:p>
          </p:txBody>
        </p:sp>
        <p:pic>
          <p:nvPicPr>
            <p:cNvPr id="29" name="Εικόνα 28" descr="Εικόνα που περιέχει κείμενο, επιτραπέζια σκεύη, σερβίτσια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E3EF02E-E322-5BC9-9872-04AA0DAA2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3038" y="1099963"/>
              <a:ext cx="1472212" cy="33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9" grpId="0" animBg="1"/>
      <p:bldP spid="32" grpId="0" animBg="1"/>
      <p:bldP spid="34" grpId="0" animBg="1"/>
      <p:bldP spid="36" grpId="0" animBg="1"/>
      <p:bldP spid="22" grpId="0" animBg="1"/>
      <p:bldP spid="46" grpId="0" animBg="1"/>
      <p:bldP spid="33" grpId="0" animBg="1"/>
      <p:bldP spid="35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EB391FAF-56C8-485F-981F-89B44852424E}"/>
              </a:ext>
            </a:extLst>
          </p:cNvPr>
          <p:cNvSpPr/>
          <p:nvPr/>
        </p:nvSpPr>
        <p:spPr>
          <a:xfrm>
            <a:off x="7161465" y="5234371"/>
            <a:ext cx="4511036" cy="1214939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Κατεύθυνση προσωπικού σε εργασίες που απαιτούν αυξημένες ικανότητες</a:t>
            </a: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C9E4F64E-E973-4C0E-A3CF-C8F87F31A7BC}"/>
              </a:ext>
            </a:extLst>
          </p:cNvPr>
          <p:cNvSpPr/>
          <p:nvPr/>
        </p:nvSpPr>
        <p:spPr>
          <a:xfrm>
            <a:off x="7161466" y="4959848"/>
            <a:ext cx="4511036" cy="752656"/>
          </a:xfrm>
          <a:prstGeom prst="roundRect">
            <a:avLst>
              <a:gd name="adj" fmla="val 25083"/>
            </a:avLst>
          </a:prstGeom>
          <a:solidFill>
            <a:srgbClr val="93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Απλοποίηση &amp; Τυποποίηση Διαδικασιών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91D1998-1FC3-4048-A647-D1C5F42C3B49}"/>
              </a:ext>
            </a:extLst>
          </p:cNvPr>
          <p:cNvSpPr/>
          <p:nvPr/>
        </p:nvSpPr>
        <p:spPr>
          <a:xfrm>
            <a:off x="7161467" y="2594148"/>
            <a:ext cx="4511036" cy="1104703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Εναλλακτικό κανάλι φυσικής εξυπηρέτησης για όσους δεν έχουν πρόσβαση σε ψηφιακά μέσα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F1A25D2-847D-4CEE-B112-D92D8CE7604B}"/>
              </a:ext>
            </a:extLst>
          </p:cNvPr>
          <p:cNvSpPr/>
          <p:nvPr/>
        </p:nvSpPr>
        <p:spPr>
          <a:xfrm>
            <a:off x="3900635" y="3306762"/>
            <a:ext cx="2987845" cy="1535653"/>
          </a:xfrm>
          <a:prstGeom prst="roundRect">
            <a:avLst>
              <a:gd name="adj" fmla="val 25083"/>
            </a:avLst>
          </a:prstGeom>
          <a:solidFill>
            <a:srgbClr val="C1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0" rtlCol="0" anchor="ctr"/>
          <a:lstStyle/>
          <a:p>
            <a:pPr>
              <a:lnSpc>
                <a:spcPct val="80000"/>
              </a:lnSpc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Διαφορές σε πρακτικές </a:t>
            </a:r>
          </a:p>
          <a:p>
            <a:pPr>
              <a:lnSpc>
                <a:spcPct val="80000"/>
              </a:lnSpc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Διαφορές στην απόδοση</a:t>
            </a:r>
            <a:endParaRPr lang="el-GR" sz="19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8A4ED7B-8324-4D73-A0E5-C889DAE0A0D8}"/>
              </a:ext>
            </a:extLst>
          </p:cNvPr>
          <p:cNvSpPr/>
          <p:nvPr/>
        </p:nvSpPr>
        <p:spPr>
          <a:xfrm>
            <a:off x="3900635" y="2456320"/>
            <a:ext cx="2987845" cy="1634871"/>
          </a:xfrm>
          <a:prstGeom prst="roundRect">
            <a:avLst>
              <a:gd name="adj" fmla="val 25083"/>
            </a:avLst>
          </a:prstGeom>
          <a:solidFill>
            <a:srgbClr val="A6A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80000"/>
              </a:lnSpc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Δέσμευση πόρων και υποδομών για εργασίες χαμηλής αποδοτικότητας</a:t>
            </a:r>
            <a:endParaRPr lang="el-GR" sz="19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E088D366-53AC-44D9-B002-2FE0DC476E5C}"/>
              </a:ext>
            </a:extLst>
          </p:cNvPr>
          <p:cNvSpPr/>
          <p:nvPr/>
        </p:nvSpPr>
        <p:spPr>
          <a:xfrm>
            <a:off x="3900636" y="1609455"/>
            <a:ext cx="2987845" cy="1497399"/>
          </a:xfrm>
          <a:prstGeom prst="roundRect">
            <a:avLst>
              <a:gd name="adj" fmla="val 25083"/>
            </a:avLst>
          </a:prstGeom>
          <a:solidFill>
            <a:srgbClr val="7F7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ctr"/>
          <a:lstStyle/>
          <a:p>
            <a:pPr>
              <a:lnSpc>
                <a:spcPct val="80000"/>
              </a:lnSpc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Πολλές διαδικασίες εξακολουθούν να εκτελούνται τοπικά</a:t>
            </a:r>
            <a:r>
              <a:rPr lang="en-US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endParaRPr lang="el-GR" sz="19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r>
              <a:rPr lang="el-GR" sz="5400" dirty="0">
                <a:latin typeface="Franklin Gothic Medium Cond" panose="020B0606030402020204" pitchFamily="34" charset="0"/>
              </a:rPr>
              <a:t>ΑΑΔΕ</a:t>
            </a:r>
            <a:br>
              <a:rPr lang="el-GR" sz="5400" dirty="0">
                <a:latin typeface="Franklin Gothic Medium Cond" panose="020B0606030402020204" pitchFamily="34" charset="0"/>
              </a:rPr>
            </a:br>
            <a:r>
              <a:rPr lang="el-GR" sz="5400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Νέα Γενιά 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3BB8B64-9F4C-4F33-B703-1E5B9C95E8A9}"/>
              </a:ext>
            </a:extLst>
          </p:cNvPr>
          <p:cNvSpPr txBox="1">
            <a:spLocks/>
          </p:cNvSpPr>
          <p:nvPr/>
        </p:nvSpPr>
        <p:spPr>
          <a:xfrm>
            <a:off x="666750" y="5039979"/>
            <a:ext cx="2391410" cy="14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Αρχές Λειτουργίας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34019BA-F4FD-4D34-A288-0506BAE32052}"/>
              </a:ext>
            </a:extLst>
          </p:cNvPr>
          <p:cNvSpPr/>
          <p:nvPr/>
        </p:nvSpPr>
        <p:spPr>
          <a:xfrm>
            <a:off x="3900637" y="1193640"/>
            <a:ext cx="2987845" cy="988181"/>
          </a:xfrm>
          <a:prstGeom prst="roundRect">
            <a:avLst>
              <a:gd name="adj" fmla="val 25083"/>
            </a:avLst>
          </a:prstGeom>
          <a:solidFill>
            <a:srgbClr val="59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>
              <a:lnSpc>
                <a:spcPct val="80000"/>
              </a:lnSpc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Γεωγραφικά στεγανά λόγω τοπικής αρμοδιότητας</a:t>
            </a:r>
            <a:endParaRPr lang="el-GR" sz="19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4BCDB8E-9DE2-4561-8CE1-33299DCB34D8}"/>
              </a:ext>
            </a:extLst>
          </p:cNvPr>
          <p:cNvSpPr/>
          <p:nvPr/>
        </p:nvSpPr>
        <p:spPr>
          <a:xfrm>
            <a:off x="3900638" y="849401"/>
            <a:ext cx="2987845" cy="674855"/>
          </a:xfrm>
          <a:prstGeom prst="roundRect">
            <a:avLst>
              <a:gd name="adj" fmla="val 25083"/>
            </a:avLst>
          </a:prstGeom>
          <a:solidFill>
            <a:srgbClr val="404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Σήμερα</a:t>
            </a:r>
            <a:endParaRPr lang="el-GR" sz="2600" b="1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B4C4345-4E22-4275-B509-DC0F3CB841B6}"/>
              </a:ext>
            </a:extLst>
          </p:cNvPr>
          <p:cNvSpPr/>
          <p:nvPr/>
        </p:nvSpPr>
        <p:spPr>
          <a:xfrm>
            <a:off x="7162802" y="827497"/>
            <a:ext cx="4511038" cy="670414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Νέο Μοντέλο Λειτουργίας</a:t>
            </a:r>
            <a:endParaRPr lang="el-GR" sz="3600" b="1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A9F1E645-8B73-463E-AC93-400CF11A3130}"/>
              </a:ext>
            </a:extLst>
          </p:cNvPr>
          <p:cNvSpPr/>
          <p:nvPr/>
        </p:nvSpPr>
        <p:spPr>
          <a:xfrm>
            <a:off x="7161467" y="2171488"/>
            <a:ext cx="4511036" cy="752656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100% Ψηφιακό κανάλι για όλες τις υπηρεσίες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BCEE1B4-0DEF-44F3-8033-BEC6006EE46B}"/>
              </a:ext>
            </a:extLst>
          </p:cNvPr>
          <p:cNvSpPr/>
          <p:nvPr/>
        </p:nvSpPr>
        <p:spPr>
          <a:xfrm>
            <a:off x="7161469" y="1686794"/>
            <a:ext cx="4511037" cy="759216"/>
          </a:xfrm>
          <a:prstGeom prst="roundRect">
            <a:avLst>
              <a:gd name="adj" fmla="val 25083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Εξυπηρέτηση 100% ψηφιακά ή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Εξυπηρέτηση φυσικά από οποιαδήποτε υπηρεσία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5E420008-F905-4D8B-8531-09107127D770}"/>
              </a:ext>
            </a:extLst>
          </p:cNvPr>
          <p:cNvSpPr/>
          <p:nvPr/>
        </p:nvSpPr>
        <p:spPr>
          <a:xfrm>
            <a:off x="7161467" y="4499079"/>
            <a:ext cx="4511036" cy="752656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Κεντρική διαχείριση λειτουργιών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3FFA17E6-2213-414D-887A-7B18E018D0E0}"/>
              </a:ext>
            </a:extLst>
          </p:cNvPr>
          <p:cNvSpPr/>
          <p:nvPr/>
        </p:nvSpPr>
        <p:spPr>
          <a:xfrm>
            <a:off x="7161467" y="4079012"/>
            <a:ext cx="4511037" cy="702591"/>
          </a:xfrm>
          <a:prstGeom prst="roundRect">
            <a:avLst>
              <a:gd name="adj" fmla="val 25083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Μεγιστοποίηση αποτελεσματικότητας με βέλτιστη χρήση των διαθέσιμων πόρων 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6835B322-31CB-4C0E-BCEB-FBB49A63A35A}"/>
              </a:ext>
            </a:extLst>
          </p:cNvPr>
          <p:cNvSpPr/>
          <p:nvPr/>
        </p:nvSpPr>
        <p:spPr>
          <a:xfrm>
            <a:off x="3900635" y="5015367"/>
            <a:ext cx="2975293" cy="674855"/>
          </a:xfrm>
          <a:prstGeom prst="roundRect">
            <a:avLst/>
          </a:prstGeom>
          <a:solidFill>
            <a:srgbClr val="404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r">
              <a:lnSpc>
                <a:spcPct val="80000"/>
              </a:lnSpc>
            </a:pPr>
            <a:r>
              <a:rPr lang="en-US" sz="2400" b="1" dirty="0">
                <a:latin typeface="Franklin Gothic Medium Cond" panose="020B0606030402020204" pitchFamily="34" charset="0"/>
              </a:rPr>
              <a:t>6</a:t>
            </a:r>
            <a:r>
              <a:rPr lang="el-GR" sz="2400" b="1" dirty="0">
                <a:latin typeface="Franklin Gothic Medium Cond" panose="020B0606030402020204" pitchFamily="34" charset="0"/>
              </a:rPr>
              <a:t>,</a:t>
            </a:r>
            <a:r>
              <a:rPr lang="en-US" sz="2400" b="1" dirty="0">
                <a:latin typeface="Franklin Gothic Medium Cond" panose="020B0606030402020204" pitchFamily="34" charset="0"/>
              </a:rPr>
              <a:t>33</a:t>
            </a:r>
            <a:r>
              <a:rPr lang="el-GR" sz="2400" b="1" dirty="0">
                <a:latin typeface="Franklin Gothic Medium Cond" panose="020B0606030402020204" pitchFamily="34" charset="0"/>
              </a:rPr>
              <a:t> εκ</a:t>
            </a:r>
            <a:endParaRPr lang="el-GR" sz="2800" b="1" dirty="0">
              <a:latin typeface="Franklin Gothic Medium Cond" panose="020B06060304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l-GR" sz="1500" dirty="0">
                <a:latin typeface="Franklin Gothic Medium Cond" panose="020B0606030402020204" pitchFamily="34" charset="0"/>
              </a:rPr>
              <a:t>Απαντήσεις με </a:t>
            </a:r>
            <a:r>
              <a:rPr lang="en-US" sz="1500" dirty="0">
                <a:latin typeface="Franklin Gothic Medium Cond" panose="020B0606030402020204" pitchFamily="34" charset="0"/>
              </a:rPr>
              <a:t>mail </a:t>
            </a:r>
            <a:r>
              <a:rPr lang="el-GR" sz="1500" dirty="0">
                <a:latin typeface="Franklin Gothic Medium Cond" panose="020B0606030402020204" pitchFamily="34" charset="0"/>
              </a:rPr>
              <a:t>ή τηλεφωνικά</a:t>
            </a: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D340B19C-E081-4D1C-8473-DB018C9AE806}"/>
              </a:ext>
            </a:extLst>
          </p:cNvPr>
          <p:cNvSpPr/>
          <p:nvPr/>
        </p:nvSpPr>
        <p:spPr>
          <a:xfrm>
            <a:off x="3900633" y="5817084"/>
            <a:ext cx="2987847" cy="640148"/>
          </a:xfrm>
          <a:prstGeom prst="roundRect">
            <a:avLst/>
          </a:prstGeom>
          <a:solidFill>
            <a:srgbClr val="404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90000" rtlCol="0" anchor="ctr"/>
          <a:lstStyle/>
          <a:p>
            <a:pPr algn="r">
              <a:lnSpc>
                <a:spcPct val="80000"/>
              </a:lnSpc>
            </a:pPr>
            <a:r>
              <a:rPr lang="el-GR" sz="2400" b="1" dirty="0">
                <a:latin typeface="Franklin Gothic Medium Cond" panose="020B0606030402020204" pitchFamily="34" charset="0"/>
              </a:rPr>
              <a:t>2,48 εκ</a:t>
            </a:r>
            <a:endParaRPr lang="el-GR" sz="2800" b="1" dirty="0">
              <a:latin typeface="Franklin Gothic Medium Cond" panose="020B06060304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l-GR" sz="1550" dirty="0">
                <a:latin typeface="Franklin Gothic Medium Cond" panose="020B0606030402020204" pitchFamily="34" charset="0"/>
              </a:rPr>
              <a:t>Διεκπεραιώσεις με επισκέψεις σε ΔΟΥ</a:t>
            </a:r>
          </a:p>
        </p:txBody>
      </p:sp>
    </p:spTree>
    <p:extLst>
      <p:ext uri="{BB962C8B-B14F-4D97-AF65-F5344CB8AC3E}">
        <p14:creationId xmlns:p14="http://schemas.microsoft.com/office/powerpoint/2010/main" val="2175510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3" grpId="0" animBg="1"/>
      <p:bldP spid="13" grpId="0" animBg="1"/>
      <p:bldP spid="12" grpId="0" animBg="1"/>
      <p:bldP spid="11" grpId="0" animBg="1"/>
      <p:bldP spid="10" grpId="0" animBg="1"/>
      <p:bldP spid="7" grpId="0" animBg="1"/>
      <p:bldP spid="14" grpId="0" animBg="1"/>
      <p:bldP spid="22" grpId="0" animBg="1"/>
      <p:bldP spid="19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93BB8B64-9F4C-4F33-B703-1E5B9C95E8A9}"/>
              </a:ext>
            </a:extLst>
          </p:cNvPr>
          <p:cNvSpPr txBox="1">
            <a:spLocks/>
          </p:cNvSpPr>
          <p:nvPr/>
        </p:nvSpPr>
        <p:spPr>
          <a:xfrm>
            <a:off x="666750" y="4968810"/>
            <a:ext cx="2391410" cy="139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Κανάλια Εξυπηρέτησης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11E3A2F-89FC-4EF4-B7E9-8CB3FACD4838}"/>
              </a:ext>
            </a:extLst>
          </p:cNvPr>
          <p:cNvSpPr/>
          <p:nvPr/>
        </p:nvSpPr>
        <p:spPr>
          <a:xfrm>
            <a:off x="3911599" y="440782"/>
            <a:ext cx="3820159" cy="961298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100%</a:t>
            </a:r>
          </a:p>
          <a:p>
            <a:pPr algn="ctr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Ψηφιακό Κανάλι</a:t>
            </a:r>
            <a:endParaRPr lang="el-GR" sz="32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3EA91241-4415-46DC-9C24-5725A313E80F}"/>
              </a:ext>
            </a:extLst>
          </p:cNvPr>
          <p:cNvSpPr/>
          <p:nvPr/>
        </p:nvSpPr>
        <p:spPr>
          <a:xfrm>
            <a:off x="3911594" y="4279692"/>
            <a:ext cx="3820159" cy="820990"/>
          </a:xfrm>
          <a:prstGeom prst="roundRect">
            <a:avLst>
              <a:gd name="adj" fmla="val 25083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Υπηρεσίες που δεν είναι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end-to-end </a:t>
            </a: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ψηφιακές</a:t>
            </a:r>
            <a:endParaRPr lang="en-US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C2A22619-5EB5-4182-8F85-483F1A477DC5}"/>
              </a:ext>
            </a:extLst>
          </p:cNvPr>
          <p:cNvSpPr/>
          <p:nvPr/>
        </p:nvSpPr>
        <p:spPr>
          <a:xfrm>
            <a:off x="3911598" y="1495981"/>
            <a:ext cx="3820159" cy="741680"/>
          </a:xfrm>
          <a:prstGeom prst="roundRect">
            <a:avLst>
              <a:gd name="adj" fmla="val 25083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Περισσότερες υπηρεσίες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end-to-end </a:t>
            </a: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ψηφιακές</a:t>
            </a:r>
            <a:endParaRPr lang="en-US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C073C3F7-8963-44B2-8B4F-0B0A4D9FBB14}"/>
              </a:ext>
            </a:extLst>
          </p:cNvPr>
          <p:cNvSpPr/>
          <p:nvPr/>
        </p:nvSpPr>
        <p:spPr>
          <a:xfrm>
            <a:off x="3911598" y="2288461"/>
            <a:ext cx="3820159" cy="459792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Διαδικασίες Μητρώου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32CC2884-50A8-4FF9-9700-D17BA1FA997B}"/>
              </a:ext>
            </a:extLst>
          </p:cNvPr>
          <p:cNvSpPr/>
          <p:nvPr/>
        </p:nvSpPr>
        <p:spPr>
          <a:xfrm>
            <a:off x="3911598" y="2763597"/>
            <a:ext cx="3820159" cy="459792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Φορολογία Κεφαλαίου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321FDFFA-7832-4AFD-A0A0-09059CEC83EC}"/>
              </a:ext>
            </a:extLst>
          </p:cNvPr>
          <p:cNvSpPr/>
          <p:nvPr/>
        </p:nvSpPr>
        <p:spPr>
          <a:xfrm>
            <a:off x="3911595" y="3238733"/>
            <a:ext cx="3820159" cy="459792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Συμψηφισμοί &amp; Επιστροφές φόρων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CFC32FEC-3F81-45EC-AA03-5D70134BFBF6}"/>
              </a:ext>
            </a:extLst>
          </p:cNvPr>
          <p:cNvSpPr/>
          <p:nvPr/>
        </p:nvSpPr>
        <p:spPr>
          <a:xfrm>
            <a:off x="3911594" y="3734189"/>
            <a:ext cx="3820159" cy="459792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Φορολογική Ενημερότητα 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45ED584B-632C-490C-ACEA-31E9C53A3B63}"/>
              </a:ext>
            </a:extLst>
          </p:cNvPr>
          <p:cNvSpPr/>
          <p:nvPr/>
        </p:nvSpPr>
        <p:spPr>
          <a:xfrm>
            <a:off x="3911592" y="5847557"/>
            <a:ext cx="3820159" cy="667079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Συγκεκριμένες προθεσμίες εξυπηρέτησης ανά διαδικασία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6C2B3B9F-0425-4A11-8905-352B7712AE33}"/>
              </a:ext>
            </a:extLst>
          </p:cNvPr>
          <p:cNvSpPr/>
          <p:nvPr/>
        </p:nvSpPr>
        <p:spPr>
          <a:xfrm>
            <a:off x="7975599" y="440782"/>
            <a:ext cx="3820159" cy="961298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Εναλλακτικά Κανάλια </a:t>
            </a: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εξυπηρέτησης</a:t>
            </a:r>
            <a:endParaRPr lang="el-GR" sz="32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5EBAE9B0-EE34-4B71-AB5D-792CF258D1FD}"/>
              </a:ext>
            </a:extLst>
          </p:cNvPr>
          <p:cNvGrpSpPr/>
          <p:nvPr/>
        </p:nvGrpSpPr>
        <p:grpSpPr>
          <a:xfrm>
            <a:off x="7975598" y="1482556"/>
            <a:ext cx="3820159" cy="752168"/>
            <a:chOff x="7975598" y="1553676"/>
            <a:chExt cx="3820159" cy="752168"/>
          </a:xfrm>
        </p:grpSpPr>
        <p:sp>
          <p:nvSpPr>
            <p:cNvPr id="35" name="Ορθογώνιο: Στρογγύλεμα γωνιών 34">
              <a:extLst>
                <a:ext uri="{FF2B5EF4-FFF2-40B4-BE49-F238E27FC236}">
                  <a16:creationId xmlns:a16="http://schemas.microsoft.com/office/drawing/2014/main" id="{F2FACBE9-8CC5-49E8-92E1-AC54BD5FDFFE}"/>
                </a:ext>
              </a:extLst>
            </p:cNvPr>
            <p:cNvSpPr/>
            <p:nvPr/>
          </p:nvSpPr>
          <p:spPr>
            <a:xfrm>
              <a:off x="7975598" y="1553676"/>
              <a:ext cx="3820159" cy="741680"/>
            </a:xfrm>
            <a:prstGeom prst="roundRect">
              <a:avLst>
                <a:gd name="adj" fmla="val 25083"/>
              </a:avLst>
            </a:prstGeom>
            <a:solidFill>
              <a:srgbClr val="4B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002060"/>
                </a:buClr>
                <a:buSzPct val="106000"/>
              </a:pPr>
              <a:r>
                <a:rPr lang="el-GR" sz="2800" dirty="0" err="1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Βιντεοκλήση</a:t>
              </a:r>
              <a:endPara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22" name="Ομάδα 21">
              <a:extLst>
                <a:ext uri="{FF2B5EF4-FFF2-40B4-BE49-F238E27FC236}">
                  <a16:creationId xmlns:a16="http://schemas.microsoft.com/office/drawing/2014/main" id="{2F07C4E9-B1D4-4383-BB2C-4110EB7C7982}"/>
                </a:ext>
              </a:extLst>
            </p:cNvPr>
            <p:cNvGrpSpPr/>
            <p:nvPr/>
          </p:nvGrpSpPr>
          <p:grpSpPr>
            <a:xfrm>
              <a:off x="8157206" y="1564163"/>
              <a:ext cx="741681" cy="741681"/>
              <a:chOff x="6276727" y="396205"/>
              <a:chExt cx="2195078" cy="2195078"/>
            </a:xfrm>
            <a:solidFill>
              <a:schemeClr val="bg1"/>
            </a:solidFill>
          </p:grpSpPr>
          <p:pic>
            <p:nvPicPr>
              <p:cNvPr id="23" name="Γραφικό 22" descr="Τηλεφωνικό κέντρο">
                <a:extLst>
                  <a:ext uri="{FF2B5EF4-FFF2-40B4-BE49-F238E27FC236}">
                    <a16:creationId xmlns:a16="http://schemas.microsoft.com/office/drawing/2014/main" id="{2DC27E43-FB11-474B-81CB-1857B2C2B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95594" y="9219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Γραφικό 23" descr="Οθόνη">
                <a:extLst>
                  <a:ext uri="{FF2B5EF4-FFF2-40B4-BE49-F238E27FC236}">
                    <a16:creationId xmlns:a16="http://schemas.microsoft.com/office/drawing/2014/main" id="{EC15A69D-163C-4C82-8F7C-D1832A453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76727" y="396205"/>
                <a:ext cx="2195078" cy="2195078"/>
              </a:xfrm>
              <a:prstGeom prst="rect">
                <a:avLst/>
              </a:prstGeom>
            </p:spPr>
          </p:pic>
          <p:pic>
            <p:nvPicPr>
              <p:cNvPr id="25" name="Γραφικό 24" descr="Χρήστης">
                <a:extLst>
                  <a:ext uri="{FF2B5EF4-FFF2-40B4-BE49-F238E27FC236}">
                    <a16:creationId xmlns:a16="http://schemas.microsoft.com/office/drawing/2014/main" id="{19464AFB-27A3-4321-9049-D1147F8D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7152" y="966288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6" name="Ευθεία γραμμή σύνδεσης 25">
                <a:extLst>
                  <a:ext uri="{FF2B5EF4-FFF2-40B4-BE49-F238E27FC236}">
                    <a16:creationId xmlns:a16="http://schemas.microsoft.com/office/drawing/2014/main" id="{E224B3C2-15A8-46BC-8E8D-62F96490D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3237" y="837891"/>
                <a:ext cx="0" cy="1042797"/>
              </a:xfrm>
              <a:prstGeom prst="line">
                <a:avLst/>
              </a:prstGeom>
              <a:grpFill/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ED39A223-9A58-492A-971A-FA82B5165DC2}"/>
              </a:ext>
            </a:extLst>
          </p:cNvPr>
          <p:cNvSpPr/>
          <p:nvPr/>
        </p:nvSpPr>
        <p:spPr>
          <a:xfrm>
            <a:off x="7975598" y="2262820"/>
            <a:ext cx="3820159" cy="459792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Βιντεοκλήση</a:t>
            </a: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χωρίς ραντεβού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C5AE2FBF-FE93-4922-9690-7F8C94618391}"/>
              </a:ext>
            </a:extLst>
          </p:cNvPr>
          <p:cNvSpPr/>
          <p:nvPr/>
        </p:nvSpPr>
        <p:spPr>
          <a:xfrm>
            <a:off x="7975598" y="2967285"/>
            <a:ext cx="3820159" cy="548110"/>
          </a:xfrm>
          <a:prstGeom prst="roundRect">
            <a:avLst>
              <a:gd name="adj" fmla="val 25083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Τηλεφωνική Εξυπηρέτηση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10C37674-406E-4E4F-857C-10D3A8319DD4}"/>
              </a:ext>
            </a:extLst>
          </p:cNvPr>
          <p:cNvSpPr/>
          <p:nvPr/>
        </p:nvSpPr>
        <p:spPr>
          <a:xfrm>
            <a:off x="7975598" y="3580066"/>
            <a:ext cx="3820159" cy="667080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Αναβάθμιση Κέντρου Εξυπηρέτησης Φορολογουμένων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6627AFB6-F4B8-4C63-90C0-527D84470138}"/>
              </a:ext>
            </a:extLst>
          </p:cNvPr>
          <p:cNvSpPr/>
          <p:nvPr/>
        </p:nvSpPr>
        <p:spPr>
          <a:xfrm>
            <a:off x="7975599" y="4523260"/>
            <a:ext cx="3820159" cy="536990"/>
          </a:xfrm>
          <a:prstGeom prst="roundRect">
            <a:avLst>
              <a:gd name="adj" fmla="val 25083"/>
            </a:avLst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Τοπικές Υπηρεσίες Νέου Τύπου</a:t>
            </a:r>
            <a:endParaRPr lang="en-US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52F96A2B-3873-4269-B023-F5EF8B558B4B}"/>
              </a:ext>
            </a:extLst>
          </p:cNvPr>
          <p:cNvSpPr/>
          <p:nvPr/>
        </p:nvSpPr>
        <p:spPr>
          <a:xfrm>
            <a:off x="7975598" y="5121210"/>
            <a:ext cx="3820159" cy="671859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Χώροι με Η/Υ </a:t>
            </a:r>
            <a:r>
              <a:rPr lang="el-GR" sz="19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κλπ</a:t>
            </a: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για χρήση κοινού και καθοδήγηση για εξυπηρέτηση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4224E5DC-21A5-43F6-99D2-1277D31F57FF}"/>
              </a:ext>
            </a:extLst>
          </p:cNvPr>
          <p:cNvSpPr/>
          <p:nvPr/>
        </p:nvSpPr>
        <p:spPr>
          <a:xfrm>
            <a:off x="7975598" y="5847508"/>
            <a:ext cx="3820159" cy="671859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Υποδομές αυτόματων συναλλαγών &amp; </a:t>
            </a:r>
            <a:r>
              <a:rPr lang="el-GR" sz="19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βιντεοκλήσης</a:t>
            </a: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σε Δήμους (με ΥΨΔ)</a:t>
            </a:r>
            <a:endParaRPr lang="en-US" sz="19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710D290D-B9CB-4C8E-AADE-EF4B9D455E4F}"/>
              </a:ext>
            </a:extLst>
          </p:cNvPr>
          <p:cNvSpPr/>
          <p:nvPr/>
        </p:nvSpPr>
        <p:spPr>
          <a:xfrm>
            <a:off x="3911593" y="5144569"/>
            <a:ext cx="3820159" cy="667079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Υποδοχή μόνο μέσω </a:t>
            </a:r>
            <a:r>
              <a:rPr lang="fr-FR" sz="19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myAADE</a:t>
            </a:r>
            <a:r>
              <a:rPr lang="el-GR" sz="19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(Τα Αιτήματά μου)</a:t>
            </a:r>
          </a:p>
        </p:txBody>
      </p:sp>
      <p:sp>
        <p:nvSpPr>
          <p:cNvPr id="42" name="Τίτλος 1">
            <a:extLst>
              <a:ext uri="{FF2B5EF4-FFF2-40B4-BE49-F238E27FC236}">
                <a16:creationId xmlns:a16="http://schemas.microsoft.com/office/drawing/2014/main" id="{2C261752-2D5E-D55D-EE5C-956070DE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r>
              <a:rPr lang="el-GR" sz="5400" dirty="0">
                <a:latin typeface="Franklin Gothic Medium Cond" panose="020B0606030402020204" pitchFamily="34" charset="0"/>
              </a:rPr>
              <a:t>ΑΑΔΕ</a:t>
            </a:r>
            <a:br>
              <a:rPr lang="el-GR" sz="5400" dirty="0">
                <a:latin typeface="Franklin Gothic Medium Cond" panose="020B0606030402020204" pitchFamily="34" charset="0"/>
              </a:rPr>
            </a:br>
            <a:r>
              <a:rPr lang="el-GR" sz="5400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Νέα Γενιά </a:t>
            </a:r>
          </a:p>
        </p:txBody>
      </p:sp>
    </p:spTree>
    <p:extLst>
      <p:ext uri="{BB962C8B-B14F-4D97-AF65-F5344CB8AC3E}">
        <p14:creationId xmlns:p14="http://schemas.microsoft.com/office/powerpoint/2010/main" val="375314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33171F20-5A9A-4D15-9F51-3168823BBBC7}"/>
              </a:ext>
            </a:extLst>
          </p:cNvPr>
          <p:cNvGrpSpPr/>
          <p:nvPr/>
        </p:nvGrpSpPr>
        <p:grpSpPr>
          <a:xfrm>
            <a:off x="5664604" y="4248968"/>
            <a:ext cx="3086464" cy="727023"/>
            <a:chOff x="5641996" y="4999335"/>
            <a:chExt cx="3086464" cy="727023"/>
          </a:xfrm>
        </p:grpSpPr>
        <p:sp>
          <p:nvSpPr>
            <p:cNvPr id="70" name="Ορθογώνιο: Στρογγύλεμα γωνιών 69">
              <a:extLst>
                <a:ext uri="{FF2B5EF4-FFF2-40B4-BE49-F238E27FC236}">
                  <a16:creationId xmlns:a16="http://schemas.microsoft.com/office/drawing/2014/main" id="{4F8D9DAE-229F-435A-903D-35D8B27889DA}"/>
                </a:ext>
              </a:extLst>
            </p:cNvPr>
            <p:cNvSpPr/>
            <p:nvPr/>
          </p:nvSpPr>
          <p:spPr>
            <a:xfrm>
              <a:off x="5641996" y="4999335"/>
              <a:ext cx="3086464" cy="727023"/>
            </a:xfrm>
            <a:prstGeom prst="roundRect">
              <a:avLst>
                <a:gd name="adj" fmla="val 25083"/>
              </a:avLst>
            </a:prstGeom>
            <a:solidFill>
              <a:srgbClr val="DD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>
                <a:lnSpc>
                  <a:spcPct val="80000"/>
                </a:lnSpc>
              </a:pPr>
              <a:endPara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71" name="Εικόνα 70" descr="Εικόνα που περιέχει κείμενο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6278199-84DC-4866-A1EA-B0AF0F1B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7813" y="5367918"/>
              <a:ext cx="1377438" cy="354774"/>
            </a:xfrm>
            <a:prstGeom prst="rect">
              <a:avLst/>
            </a:prstGeom>
          </p:spPr>
        </p:pic>
      </p:grp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B937DBF5-F10B-46C6-8178-81F0F59E71DC}"/>
              </a:ext>
            </a:extLst>
          </p:cNvPr>
          <p:cNvSpPr/>
          <p:nvPr/>
        </p:nvSpPr>
        <p:spPr>
          <a:xfrm>
            <a:off x="5664605" y="2085771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8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Κέντρο Κεφαλαίου (</a:t>
            </a: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130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3BB8B64-9F4C-4F33-B703-1E5B9C95E8A9}"/>
              </a:ext>
            </a:extLst>
          </p:cNvPr>
          <p:cNvSpPr txBox="1">
            <a:spLocks/>
          </p:cNvSpPr>
          <p:nvPr/>
        </p:nvSpPr>
        <p:spPr>
          <a:xfrm>
            <a:off x="666750" y="4999334"/>
            <a:ext cx="2603130" cy="131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Κεντρική διαχείριση Απλοποίηση &amp;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rgbClr val="4B87FF"/>
                </a:solidFill>
                <a:latin typeface="Franklin Gothic Medium Cond" panose="020B0606030402020204" pitchFamily="34" charset="0"/>
              </a:rPr>
              <a:t>Τυποποίηση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11E3A2F-89FC-4EF4-B7E9-8CB3FACD4838}"/>
              </a:ext>
            </a:extLst>
          </p:cNvPr>
          <p:cNvSpPr/>
          <p:nvPr/>
        </p:nvSpPr>
        <p:spPr>
          <a:xfrm>
            <a:off x="3935117" y="458961"/>
            <a:ext cx="4770735" cy="760240"/>
          </a:xfrm>
          <a:prstGeom prst="roundRect">
            <a:avLst>
              <a:gd name="adj" fmla="val 28784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Κεντρική διαχείριση λειτουργιών  </a:t>
            </a: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7F7AF0F6-8E39-49F3-A8BF-15933AFB8DD3}"/>
              </a:ext>
            </a:extLst>
          </p:cNvPr>
          <p:cNvSpPr/>
          <p:nvPr/>
        </p:nvSpPr>
        <p:spPr>
          <a:xfrm>
            <a:off x="5549649" y="3867210"/>
            <a:ext cx="3201420" cy="615922"/>
          </a:xfrm>
          <a:prstGeom prst="roundRect">
            <a:avLst>
              <a:gd name="adj" fmla="val 25083"/>
            </a:avLst>
          </a:prstGeom>
          <a:solidFill>
            <a:srgbClr val="19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08000" rtlCol="0" anchor="ctr"/>
          <a:lstStyle/>
          <a:p>
            <a:pPr algn="ctr">
              <a:lnSpc>
                <a:spcPct val="80000"/>
              </a:lnSpc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Φυσική εξυπηρέτηση από οποιοδήποτε τοπικό σημείο</a:t>
            </a:r>
            <a:endParaRPr lang="el-GR" sz="2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ACF96DF6-2BBF-42FA-B4A0-07CD50D2F6EB}"/>
              </a:ext>
            </a:extLst>
          </p:cNvPr>
          <p:cNvSpPr/>
          <p:nvPr/>
        </p:nvSpPr>
        <p:spPr>
          <a:xfrm>
            <a:off x="8995338" y="3360953"/>
            <a:ext cx="2880000" cy="650220"/>
          </a:xfrm>
          <a:prstGeom prst="roundRect">
            <a:avLst>
              <a:gd name="adj" fmla="val 16710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Περιοχές</a:t>
            </a:r>
            <a:endParaRPr lang="el-GR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0D2D2364-DB02-4C35-AC01-613782D29553}"/>
              </a:ext>
            </a:extLst>
          </p:cNvPr>
          <p:cNvSpPr/>
          <p:nvPr/>
        </p:nvSpPr>
        <p:spPr>
          <a:xfrm>
            <a:off x="8995338" y="4088649"/>
            <a:ext cx="2870231" cy="526039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1F82"/>
                </a:solidFill>
                <a:latin typeface="Franklin Gothic Medium Cond" panose="020B0606030402020204" pitchFamily="34" charset="0"/>
              </a:rPr>
              <a:t>Έλεγχος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104660DE-5E67-431F-A09D-C8EA50A5F818}"/>
              </a:ext>
            </a:extLst>
          </p:cNvPr>
          <p:cNvSpPr/>
          <p:nvPr/>
        </p:nvSpPr>
        <p:spPr>
          <a:xfrm>
            <a:off x="3957725" y="3859440"/>
            <a:ext cx="1865559" cy="1114681"/>
          </a:xfrm>
          <a:prstGeom prst="roundRect">
            <a:avLst>
              <a:gd name="adj" fmla="val 9418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Πανελλαδικά</a:t>
            </a:r>
          </a:p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6D90FF"/>
                </a:solidFill>
                <a:latin typeface="Franklin Gothic Medium Cond" panose="020B0606030402020204" pitchFamily="34" charset="0"/>
              </a:rPr>
              <a:t>Μητρώο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330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υπάλληλοι</a:t>
            </a:r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3C533FEE-11C8-490D-AB16-0D98361413E6}"/>
              </a:ext>
            </a:extLst>
          </p:cNvPr>
          <p:cNvSpPr/>
          <p:nvPr/>
        </p:nvSpPr>
        <p:spPr>
          <a:xfrm>
            <a:off x="5664605" y="1704013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65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ΚΕΒΕΙΣ (280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2F645486-7E24-429B-8C98-AED34A51D2A6}"/>
              </a:ext>
            </a:extLst>
          </p:cNvPr>
          <p:cNvSpPr/>
          <p:nvPr/>
        </p:nvSpPr>
        <p:spPr>
          <a:xfrm>
            <a:off x="5664605" y="1314521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19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4 Ελεγκτικά Κέντρα (580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55" name="Ορθογώνιο: Στρογγύλεμα γωνιών 54">
            <a:extLst>
              <a:ext uri="{FF2B5EF4-FFF2-40B4-BE49-F238E27FC236}">
                <a16:creationId xmlns:a16="http://schemas.microsoft.com/office/drawing/2014/main" id="{2A0EA70D-9F38-48AB-A0BC-AF4C48789827}"/>
              </a:ext>
            </a:extLst>
          </p:cNvPr>
          <p:cNvSpPr/>
          <p:nvPr/>
        </p:nvSpPr>
        <p:spPr>
          <a:xfrm>
            <a:off x="3957725" y="1315914"/>
            <a:ext cx="1865559" cy="1180625"/>
          </a:xfrm>
          <a:prstGeom prst="roundRect">
            <a:avLst>
              <a:gd name="adj" fmla="val 6553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Αττική</a:t>
            </a:r>
          </a:p>
          <a:p>
            <a:pPr algn="ctr">
              <a:lnSpc>
                <a:spcPct val="80000"/>
              </a:lnSpc>
            </a:pPr>
            <a:endParaRPr lang="el-GR" sz="7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27</a:t>
            </a:r>
            <a:r>
              <a:rPr lang="el-GR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ΔΟΥ</a:t>
            </a:r>
          </a:p>
          <a:p>
            <a:pPr algn="ctr">
              <a:lnSpc>
                <a:spcPct val="80000"/>
              </a:lnSpc>
            </a:pP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1.780</a:t>
            </a: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υπάλληλοι</a:t>
            </a: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E6C6BAA0-A5AC-46A2-99F6-8177C811F028}"/>
              </a:ext>
            </a:extLst>
          </p:cNvPr>
          <p:cNvSpPr/>
          <p:nvPr/>
        </p:nvSpPr>
        <p:spPr>
          <a:xfrm>
            <a:off x="9000000" y="1810997"/>
            <a:ext cx="2880000" cy="782420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88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Όγκος &amp; Αυτοματισμός</a:t>
            </a: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61B0C9AB-1BCB-438E-B075-8CEAC5D0A032}"/>
              </a:ext>
            </a:extLst>
          </p:cNvPr>
          <p:cNvSpPr/>
          <p:nvPr/>
        </p:nvSpPr>
        <p:spPr>
          <a:xfrm>
            <a:off x="9000000" y="1347840"/>
            <a:ext cx="2880000" cy="650220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24000" rtlCol="0" anchor="ctr"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Back-office</a:t>
            </a:r>
            <a:endParaRPr lang="el-GR" sz="20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D61DCA67-2738-4ED4-99C1-B027739E0316}"/>
              </a:ext>
            </a:extLst>
          </p:cNvPr>
          <p:cNvSpPr/>
          <p:nvPr/>
        </p:nvSpPr>
        <p:spPr>
          <a:xfrm>
            <a:off x="8999999" y="833856"/>
            <a:ext cx="2880000" cy="650220"/>
          </a:xfrm>
          <a:prstGeom prst="roundRect">
            <a:avLst>
              <a:gd name="adj" fmla="val 25083"/>
            </a:avLst>
          </a:prstGeom>
          <a:solidFill>
            <a:srgbClr val="B9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marL="180000">
              <a:lnSpc>
                <a:spcPct val="80000"/>
              </a:lnSpc>
            </a:pP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Εξειδίκευση</a:t>
            </a: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118654F5-9E96-4CF4-9648-BA14FBA78FC8}"/>
              </a:ext>
            </a:extLst>
          </p:cNvPr>
          <p:cNvSpPr/>
          <p:nvPr/>
        </p:nvSpPr>
        <p:spPr>
          <a:xfrm>
            <a:off x="9000000" y="458961"/>
            <a:ext cx="2880000" cy="568632"/>
          </a:xfrm>
          <a:prstGeom prst="roundRect">
            <a:avLst>
              <a:gd name="adj" fmla="val 25083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Κριτήρια</a:t>
            </a:r>
            <a:endParaRPr lang="el-GR" sz="2800" dirty="0">
              <a:solidFill>
                <a:srgbClr val="4B87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3" name="Ορθογώνιο: Στρογγύλεμα γωνιών 72">
            <a:extLst>
              <a:ext uri="{FF2B5EF4-FFF2-40B4-BE49-F238E27FC236}">
                <a16:creationId xmlns:a16="http://schemas.microsoft.com/office/drawing/2014/main" id="{FBBE711F-69A1-4406-A4C0-646E34A0A6AD}"/>
              </a:ext>
            </a:extLst>
          </p:cNvPr>
          <p:cNvSpPr/>
          <p:nvPr/>
        </p:nvSpPr>
        <p:spPr>
          <a:xfrm>
            <a:off x="8995338" y="4688983"/>
            <a:ext cx="2870231" cy="526039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1F82"/>
                </a:solidFill>
                <a:latin typeface="Franklin Gothic Medium Cond" panose="020B0606030402020204" pitchFamily="34" charset="0"/>
              </a:rPr>
              <a:t>Βεβαίωση &amp; Είσπραξη</a:t>
            </a:r>
          </a:p>
        </p:txBody>
      </p:sp>
      <p:sp>
        <p:nvSpPr>
          <p:cNvPr id="74" name="Ορθογώνιο: Στρογγύλεμα γωνιών 73">
            <a:extLst>
              <a:ext uri="{FF2B5EF4-FFF2-40B4-BE49-F238E27FC236}">
                <a16:creationId xmlns:a16="http://schemas.microsoft.com/office/drawing/2014/main" id="{DBE6EB3B-B40A-43F2-BDFF-F223DFF8766D}"/>
              </a:ext>
            </a:extLst>
          </p:cNvPr>
          <p:cNvSpPr/>
          <p:nvPr/>
        </p:nvSpPr>
        <p:spPr>
          <a:xfrm>
            <a:off x="8995338" y="5289317"/>
            <a:ext cx="2870231" cy="526039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1F82"/>
                </a:solidFill>
                <a:latin typeface="Franklin Gothic Medium Cond" panose="020B0606030402020204" pitchFamily="34" charset="0"/>
              </a:rPr>
              <a:t>Κεφάλαιο</a:t>
            </a:r>
          </a:p>
        </p:txBody>
      </p:sp>
      <p:sp>
        <p:nvSpPr>
          <p:cNvPr id="75" name="Ορθογώνιο: Στρογγύλεμα γωνιών 74">
            <a:extLst>
              <a:ext uri="{FF2B5EF4-FFF2-40B4-BE49-F238E27FC236}">
                <a16:creationId xmlns:a16="http://schemas.microsoft.com/office/drawing/2014/main" id="{0599FF3B-DB52-47D1-902A-4C0054AD55A6}"/>
              </a:ext>
            </a:extLst>
          </p:cNvPr>
          <p:cNvSpPr/>
          <p:nvPr/>
        </p:nvSpPr>
        <p:spPr>
          <a:xfrm>
            <a:off x="8995338" y="5889651"/>
            <a:ext cx="2870231" cy="526039"/>
          </a:xfrm>
          <a:prstGeom prst="roundRect">
            <a:avLst>
              <a:gd name="adj" fmla="val 25083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000" dirty="0">
                <a:solidFill>
                  <a:srgbClr val="001F82"/>
                </a:solidFill>
                <a:latin typeface="Franklin Gothic Medium Cond" panose="020B0606030402020204" pitchFamily="34" charset="0"/>
              </a:rPr>
              <a:t>Μητρώο</a:t>
            </a:r>
          </a:p>
        </p:txBody>
      </p:sp>
      <p:sp>
        <p:nvSpPr>
          <p:cNvPr id="76" name="Ορθογώνιο: Στρογγύλεμα γωνιών 75">
            <a:extLst>
              <a:ext uri="{FF2B5EF4-FFF2-40B4-BE49-F238E27FC236}">
                <a16:creationId xmlns:a16="http://schemas.microsoft.com/office/drawing/2014/main" id="{59A93BC9-5ED5-476D-91E1-8C14184A1A5D}"/>
              </a:ext>
            </a:extLst>
          </p:cNvPr>
          <p:cNvSpPr/>
          <p:nvPr/>
        </p:nvSpPr>
        <p:spPr>
          <a:xfrm>
            <a:off x="5664605" y="3357534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85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Κέντρο Κεφαλαίου (60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77" name="Ορθογώνιο: Στρογγύλεμα γωνιών 76">
            <a:extLst>
              <a:ext uri="{FF2B5EF4-FFF2-40B4-BE49-F238E27FC236}">
                <a16:creationId xmlns:a16="http://schemas.microsoft.com/office/drawing/2014/main" id="{943C5C16-C57C-4393-828F-53B74472DDD6}"/>
              </a:ext>
            </a:extLst>
          </p:cNvPr>
          <p:cNvSpPr/>
          <p:nvPr/>
        </p:nvSpPr>
        <p:spPr>
          <a:xfrm>
            <a:off x="5664605" y="2975776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65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ΚΕΒΕΙΣ (100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78" name="Ορθογώνιο: Στρογγύλεμα γωνιών 77">
            <a:extLst>
              <a:ext uri="{FF2B5EF4-FFF2-40B4-BE49-F238E27FC236}">
                <a16:creationId xmlns:a16="http://schemas.microsoft.com/office/drawing/2014/main" id="{2700699B-32CC-431E-9E43-7E22FC9F5BAF}"/>
              </a:ext>
            </a:extLst>
          </p:cNvPr>
          <p:cNvSpPr/>
          <p:nvPr/>
        </p:nvSpPr>
        <p:spPr>
          <a:xfrm>
            <a:off x="5664605" y="2586284"/>
            <a:ext cx="3063855" cy="410768"/>
          </a:xfrm>
          <a:prstGeom prst="roundRect">
            <a:avLst>
              <a:gd name="adj" fmla="val 25083"/>
            </a:avLst>
          </a:prstGeom>
          <a:solidFill>
            <a:srgbClr val="19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 Ελεγκτικά Κέντρα (240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υπ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)</a:t>
            </a:r>
          </a:p>
        </p:txBody>
      </p:sp>
      <p:sp>
        <p:nvSpPr>
          <p:cNvPr id="79" name="Ορθογώνιο: Στρογγύλεμα γωνιών 78">
            <a:extLst>
              <a:ext uri="{FF2B5EF4-FFF2-40B4-BE49-F238E27FC236}">
                <a16:creationId xmlns:a16="http://schemas.microsoft.com/office/drawing/2014/main" id="{8F31100D-435D-4BCE-96E3-1D4DA5868B1B}"/>
              </a:ext>
            </a:extLst>
          </p:cNvPr>
          <p:cNvSpPr/>
          <p:nvPr/>
        </p:nvSpPr>
        <p:spPr>
          <a:xfrm>
            <a:off x="3957725" y="2587677"/>
            <a:ext cx="1865559" cy="1180625"/>
          </a:xfrm>
          <a:prstGeom prst="roundRect">
            <a:avLst>
              <a:gd name="adj" fmla="val 6553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Θεσσαλονίκη</a:t>
            </a:r>
          </a:p>
          <a:p>
            <a:pPr algn="ctr">
              <a:lnSpc>
                <a:spcPct val="80000"/>
              </a:lnSpc>
            </a:pPr>
            <a:endParaRPr lang="el-GR" sz="7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9</a:t>
            </a:r>
            <a:r>
              <a:rPr lang="el-G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ΔΟΥ</a:t>
            </a:r>
          </a:p>
          <a:p>
            <a:pPr algn="ctr">
              <a:lnSpc>
                <a:spcPct val="80000"/>
              </a:lnSpc>
            </a:pP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725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υπάλληλοι</a:t>
            </a:r>
          </a:p>
        </p:txBody>
      </p:sp>
      <p:sp>
        <p:nvSpPr>
          <p:cNvPr id="80" name="Ορθογώνιο: Στρογγύλεμα γωνιών 79">
            <a:extLst>
              <a:ext uri="{FF2B5EF4-FFF2-40B4-BE49-F238E27FC236}">
                <a16:creationId xmlns:a16="http://schemas.microsoft.com/office/drawing/2014/main" id="{9F11FC92-A7D0-4ACF-92CC-C480771C8100}"/>
              </a:ext>
            </a:extLst>
          </p:cNvPr>
          <p:cNvSpPr/>
          <p:nvPr/>
        </p:nvSpPr>
        <p:spPr>
          <a:xfrm>
            <a:off x="3957724" y="5591821"/>
            <a:ext cx="4770735" cy="822265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08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Διεύθυνση Εξυπηρέτησης του Πολίτη</a:t>
            </a:r>
          </a:p>
        </p:txBody>
      </p:sp>
      <p:sp>
        <p:nvSpPr>
          <p:cNvPr id="81" name="Ορθογώνιο: Στρογγύλεμα γωνιών 80">
            <a:extLst>
              <a:ext uri="{FF2B5EF4-FFF2-40B4-BE49-F238E27FC236}">
                <a16:creationId xmlns:a16="http://schemas.microsoft.com/office/drawing/2014/main" id="{406C1266-E5B8-4C8A-B958-A570E2403B5B}"/>
              </a:ext>
            </a:extLst>
          </p:cNvPr>
          <p:cNvSpPr/>
          <p:nvPr/>
        </p:nvSpPr>
        <p:spPr>
          <a:xfrm>
            <a:off x="3957725" y="5210063"/>
            <a:ext cx="4770735" cy="828798"/>
          </a:xfrm>
          <a:prstGeom prst="roundRect">
            <a:avLst>
              <a:gd name="adj" fmla="val 28784"/>
            </a:avLst>
          </a:prstGeom>
          <a:solidFill>
            <a:srgbClr val="00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>
              <a:lnSpc>
                <a:spcPct val="80000"/>
              </a:lnSpc>
            </a:pPr>
            <a:r>
              <a:rPr lang="el-GR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Απλοποίηση &amp; Τυποποίηση Διαδικασιών</a:t>
            </a:r>
          </a:p>
        </p:txBody>
      </p:sp>
      <p:sp>
        <p:nvSpPr>
          <p:cNvPr id="32" name="Τίτλος 1">
            <a:extLst>
              <a:ext uri="{FF2B5EF4-FFF2-40B4-BE49-F238E27FC236}">
                <a16:creationId xmlns:a16="http://schemas.microsoft.com/office/drawing/2014/main" id="{4F12F5BD-2CF6-9192-6562-021A6AD4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r>
              <a:rPr lang="el-GR" sz="5400" dirty="0">
                <a:latin typeface="Franklin Gothic Medium Cond" panose="020B0606030402020204" pitchFamily="34" charset="0"/>
              </a:rPr>
              <a:t>ΑΑΔΕ</a:t>
            </a:r>
            <a:br>
              <a:rPr lang="el-GR" sz="5400" dirty="0">
                <a:latin typeface="Franklin Gothic Medium Cond" panose="020B0606030402020204" pitchFamily="34" charset="0"/>
              </a:rPr>
            </a:br>
            <a:r>
              <a:rPr lang="el-GR" sz="5400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Νέα Γενιά </a:t>
            </a:r>
          </a:p>
        </p:txBody>
      </p:sp>
    </p:spTree>
    <p:extLst>
      <p:ext uri="{BB962C8B-B14F-4D97-AF65-F5344CB8AC3E}">
        <p14:creationId xmlns:p14="http://schemas.microsoft.com/office/powerpoint/2010/main" val="168303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" grpId="0" animBg="1"/>
      <p:bldP spid="31" grpId="0" animBg="1"/>
      <p:bldP spid="36" grpId="0" animBg="1"/>
      <p:bldP spid="37" grpId="0" animBg="1"/>
      <p:bldP spid="30" grpId="0" animBg="1"/>
      <p:bldP spid="47" grpId="0" animBg="1"/>
      <p:bldP spid="41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85E86BE3-56D6-41D5-BC66-F1349CCF1DF1}"/>
              </a:ext>
            </a:extLst>
          </p:cNvPr>
          <p:cNvSpPr/>
          <p:nvPr/>
        </p:nvSpPr>
        <p:spPr>
          <a:xfrm>
            <a:off x="8070886" y="2224318"/>
            <a:ext cx="3804749" cy="822982"/>
          </a:xfrm>
          <a:prstGeom prst="roundRect">
            <a:avLst>
              <a:gd name="adj" fmla="val 25083"/>
            </a:avLst>
          </a:prstGeom>
          <a:solidFill>
            <a:srgbClr val="B9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96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Σκύλοι ανιχνευτές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458720"/>
            <a:ext cx="2819400" cy="1900912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ΨΗΦΙΑΚΟ ΤΕΛΩΝΕΙΟ </a:t>
            </a:r>
            <a:r>
              <a:rPr lang="el-GR" b="1" dirty="0">
                <a:solidFill>
                  <a:srgbClr val="5B82FF"/>
                </a:solidFill>
                <a:latin typeface="Franklin Gothic Medium Cond" panose="020B0606030402020204" pitchFamily="34" charset="0"/>
              </a:rPr>
              <a:t>24/7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F25E4E9A-73DE-42CA-B334-64FF62222938}"/>
              </a:ext>
            </a:extLst>
          </p:cNvPr>
          <p:cNvSpPr txBox="1">
            <a:spLocks/>
          </p:cNvSpPr>
          <p:nvPr/>
        </p:nvSpPr>
        <p:spPr>
          <a:xfrm>
            <a:off x="666750" y="4761186"/>
            <a:ext cx="2391410" cy="1577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Όραμα &amp; Στόχοι 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2022 - 2025</a:t>
            </a: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6E6293F6-C193-4965-86FE-7F41A5186BD3}"/>
              </a:ext>
            </a:extLst>
          </p:cNvPr>
          <p:cNvSpPr/>
          <p:nvPr/>
        </p:nvSpPr>
        <p:spPr>
          <a:xfrm>
            <a:off x="3990480" y="1545016"/>
            <a:ext cx="3804749" cy="968955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50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Ενιαία Θυρίδα (12/2023)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B6297E55-C2DB-4354-9CAC-5710A74CD8D9}"/>
              </a:ext>
            </a:extLst>
          </p:cNvPr>
          <p:cNvSpPr/>
          <p:nvPr/>
        </p:nvSpPr>
        <p:spPr>
          <a:xfrm>
            <a:off x="3990480" y="1060323"/>
            <a:ext cx="3804749" cy="968955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Ψηφιοποίηση</a:t>
            </a: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ευρωπαϊκών και εθνικών τελωνειακών διαδικασιών (μέχρι 2025)</a:t>
            </a: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5CF97BFC-D20D-42BE-9064-8DB53FD9ABB8}"/>
              </a:ext>
            </a:extLst>
          </p:cNvPr>
          <p:cNvSpPr/>
          <p:nvPr/>
        </p:nvSpPr>
        <p:spPr>
          <a:xfrm>
            <a:off x="3990480" y="637662"/>
            <a:ext cx="3804750" cy="759216"/>
          </a:xfrm>
          <a:prstGeom prst="roundRect">
            <a:avLst>
              <a:gd name="adj" fmla="val 25083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Εξυπηρέτηση 24</a:t>
            </a:r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X 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</a:t>
            </a: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5590390F-92FC-451A-8DF9-AD264F322023}"/>
              </a:ext>
            </a:extLst>
          </p:cNvPr>
          <p:cNvSpPr/>
          <p:nvPr/>
        </p:nvSpPr>
        <p:spPr>
          <a:xfrm>
            <a:off x="3990029" y="3708475"/>
            <a:ext cx="3805200" cy="1747445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50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Ενίσχυση κομβικών τελωνείων </a:t>
            </a:r>
            <a:r>
              <a:rPr lang="el-GR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στα χερσαία σύνορα</a:t>
            </a: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 Δραστική αναβάθμιση υποδομών συνοριακών σταθμών</a:t>
            </a: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7B51E8F5-47EE-4CB7-8182-4DB4A07A7511}"/>
              </a:ext>
            </a:extLst>
          </p:cNvPr>
          <p:cNvSpPr/>
          <p:nvPr/>
        </p:nvSpPr>
        <p:spPr>
          <a:xfrm>
            <a:off x="3990029" y="3223782"/>
            <a:ext cx="3805200" cy="1022777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Ενίσχυση κομβικών τελωνείων σε </a:t>
            </a:r>
            <a:r>
              <a:rPr lang="el-GR" sz="19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εμπορευματικά κέντρα </a:t>
            </a: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της χώρας </a:t>
            </a: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A4CDC342-4A7B-412A-8899-591CC894ECA3}"/>
              </a:ext>
            </a:extLst>
          </p:cNvPr>
          <p:cNvSpPr/>
          <p:nvPr/>
        </p:nvSpPr>
        <p:spPr>
          <a:xfrm>
            <a:off x="3990028" y="2801121"/>
            <a:ext cx="3805200" cy="759216"/>
          </a:xfrm>
          <a:prstGeom prst="roundRect">
            <a:avLst>
              <a:gd name="adj" fmla="val 25083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Αναδιάταξη τελωνειακού χάρτη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44723209-D932-4F1D-81F9-8C8F8795FCCA}"/>
              </a:ext>
            </a:extLst>
          </p:cNvPr>
          <p:cNvSpPr/>
          <p:nvPr/>
        </p:nvSpPr>
        <p:spPr>
          <a:xfrm>
            <a:off x="8070886" y="1545016"/>
            <a:ext cx="3804749" cy="1072577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576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Σταθερά και αυτοκινούμενα </a:t>
            </a:r>
            <a:r>
              <a:rPr lang="en-US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x-rays</a:t>
            </a:r>
            <a:endParaRPr lang="el-GR" sz="19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48EE8097-CB1B-4447-9DAB-B60F99C03312}"/>
              </a:ext>
            </a:extLst>
          </p:cNvPr>
          <p:cNvSpPr/>
          <p:nvPr/>
        </p:nvSpPr>
        <p:spPr>
          <a:xfrm>
            <a:off x="8070886" y="1060323"/>
            <a:ext cx="3804749" cy="1072576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Έλεγχος 24</a:t>
            </a:r>
            <a:r>
              <a:rPr lang="en-US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X </a:t>
            </a: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 σε 17 σημεία στη Χώρα</a:t>
            </a: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B4D4B43F-1CFA-4BFF-AEBA-15281F1E7589}"/>
              </a:ext>
            </a:extLst>
          </p:cNvPr>
          <p:cNvSpPr/>
          <p:nvPr/>
        </p:nvSpPr>
        <p:spPr>
          <a:xfrm>
            <a:off x="8070889" y="637662"/>
            <a:ext cx="3804750" cy="720000"/>
          </a:xfrm>
          <a:prstGeom prst="roundRect">
            <a:avLst>
              <a:gd name="adj" fmla="val 25083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Δίωξη 24</a:t>
            </a:r>
            <a:r>
              <a:rPr lang="en-US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X 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</a:t>
            </a: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0B8B9F87-0324-4202-A0E7-961D1F1DA751}"/>
              </a:ext>
            </a:extLst>
          </p:cNvPr>
          <p:cNvSpPr/>
          <p:nvPr/>
        </p:nvSpPr>
        <p:spPr>
          <a:xfrm>
            <a:off x="8070886" y="3352800"/>
            <a:ext cx="3804749" cy="2103120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540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Με βάση τον ευρωπαϊκό </a:t>
            </a:r>
            <a:r>
              <a:rPr lang="el-GR" sz="2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μ.ο</a:t>
            </a:r>
            <a:r>
              <a:rPr lang="el-GR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., υπαλλήλων ανά σημείο εισόδου/εξόδου, η Ελληνική Τελωνειακή υπηρεσία </a:t>
            </a: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υπολείπεται τουλάχιστον 800 υπαλλήλων</a:t>
            </a: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125C9D38-FD2F-47A6-8068-8872847271D7}"/>
              </a:ext>
            </a:extLst>
          </p:cNvPr>
          <p:cNvSpPr/>
          <p:nvPr/>
        </p:nvSpPr>
        <p:spPr>
          <a:xfrm>
            <a:off x="8070889" y="3202306"/>
            <a:ext cx="3804750" cy="720000"/>
          </a:xfrm>
          <a:prstGeom prst="roundRect">
            <a:avLst>
              <a:gd name="adj" fmla="val 25083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Ενίσχυση ανθρώπινων πόρων</a:t>
            </a:r>
          </a:p>
        </p:txBody>
      </p:sp>
    </p:spTree>
    <p:extLst>
      <p:ext uri="{BB962C8B-B14F-4D97-AF65-F5344CB8AC3E}">
        <p14:creationId xmlns:p14="http://schemas.microsoft.com/office/powerpoint/2010/main" val="81328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FBDF672E-84B1-46A6-BB36-B5DDF32557B5}"/>
              </a:ext>
            </a:extLst>
          </p:cNvPr>
          <p:cNvGrpSpPr/>
          <p:nvPr/>
        </p:nvGrpSpPr>
        <p:grpSpPr>
          <a:xfrm>
            <a:off x="3816000" y="4496292"/>
            <a:ext cx="2558827" cy="380119"/>
            <a:chOff x="6569932" y="1656000"/>
            <a:chExt cx="2655348" cy="660558"/>
          </a:xfrm>
        </p:grpSpPr>
        <p:sp>
          <p:nvSpPr>
            <p:cNvPr id="105" name="Ορθογώνιο: Στρογγύλεμα γωνιών 104">
              <a:extLst>
                <a:ext uri="{FF2B5EF4-FFF2-40B4-BE49-F238E27FC236}">
                  <a16:creationId xmlns:a16="http://schemas.microsoft.com/office/drawing/2014/main" id="{A1E41041-4DFF-49F8-9D27-DF311D676A4C}"/>
                </a:ext>
              </a:extLst>
            </p:cNvPr>
            <p:cNvSpPr/>
            <p:nvPr/>
          </p:nvSpPr>
          <p:spPr>
            <a:xfrm>
              <a:off x="7164593" y="1656000"/>
              <a:ext cx="2060687" cy="660558"/>
            </a:xfrm>
            <a:prstGeom prst="roundRect">
              <a:avLst/>
            </a:prstGeom>
            <a:solidFill>
              <a:srgbClr val="009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26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06" name="Ορθογώνιο: Στρογγύλεμα γωνιών 105">
              <a:extLst>
                <a:ext uri="{FF2B5EF4-FFF2-40B4-BE49-F238E27FC236}">
                  <a16:creationId xmlns:a16="http://schemas.microsoft.com/office/drawing/2014/main" id="{5850D818-A24C-46E2-8C84-DCFD326E3C5D}"/>
                </a:ext>
              </a:extLst>
            </p:cNvPr>
            <p:cNvSpPr/>
            <p:nvPr/>
          </p:nvSpPr>
          <p:spPr>
            <a:xfrm>
              <a:off x="6569932" y="1656000"/>
              <a:ext cx="2060687" cy="660558"/>
            </a:xfrm>
            <a:prstGeom prst="roundRect">
              <a:avLst/>
            </a:prstGeom>
            <a:solidFill>
              <a:srgbClr val="A0C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atin typeface="Franklin Gothic Medium Cond" panose="020B0606030402020204" pitchFamily="34" charset="0"/>
                </a:rPr>
                <a:t>6</a:t>
              </a:r>
              <a:r>
                <a:rPr lang="en-US" dirty="0">
                  <a:latin typeface="Franklin Gothic Medium Cond" panose="020B0606030402020204" pitchFamily="34" charset="0"/>
                </a:rPr>
                <a:t>0</a:t>
              </a:r>
              <a:r>
                <a:rPr lang="el-GR" dirty="0">
                  <a:latin typeface="Franklin Gothic Medium Cond" panose="020B0606030402020204" pitchFamily="34" charset="0"/>
                </a:rPr>
                <a:t>+</a:t>
              </a:r>
              <a:endParaRPr lang="el-GR" sz="1700" dirty="0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98" name="Ομάδα 97">
            <a:extLst>
              <a:ext uri="{FF2B5EF4-FFF2-40B4-BE49-F238E27FC236}">
                <a16:creationId xmlns:a16="http://schemas.microsoft.com/office/drawing/2014/main" id="{B9A9FF28-4DB2-4DDD-BAA8-04D774E1C2AB}"/>
              </a:ext>
            </a:extLst>
          </p:cNvPr>
          <p:cNvGrpSpPr/>
          <p:nvPr/>
        </p:nvGrpSpPr>
        <p:grpSpPr>
          <a:xfrm>
            <a:off x="3816000" y="4149567"/>
            <a:ext cx="2558827" cy="380119"/>
            <a:chOff x="6569932" y="1656000"/>
            <a:chExt cx="2655348" cy="660558"/>
          </a:xfrm>
        </p:grpSpPr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7204A659-4BE4-4350-A566-7F065D3565D2}"/>
                </a:ext>
              </a:extLst>
            </p:cNvPr>
            <p:cNvSpPr/>
            <p:nvPr/>
          </p:nvSpPr>
          <p:spPr>
            <a:xfrm>
              <a:off x="7164593" y="1656000"/>
              <a:ext cx="2060687" cy="660558"/>
            </a:xfrm>
            <a:prstGeom prst="roundRect">
              <a:avLst/>
            </a:prstGeom>
            <a:solidFill>
              <a:srgbClr val="595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dirty="0">
                  <a:latin typeface="Franklin Gothic Medium Cond" panose="020B0606030402020204" pitchFamily="34" charset="0"/>
                </a:rPr>
                <a:t>3</a:t>
              </a:r>
              <a:r>
                <a:rPr lang="en-US" dirty="0">
                  <a:latin typeface="Franklin Gothic Medium Cond" panose="020B0606030402020204" pitchFamily="34" charset="0"/>
                </a:rPr>
                <a:t>3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00" name="Ορθογώνιο: Στρογγύλεμα γωνιών 99">
              <a:extLst>
                <a:ext uri="{FF2B5EF4-FFF2-40B4-BE49-F238E27FC236}">
                  <a16:creationId xmlns:a16="http://schemas.microsoft.com/office/drawing/2014/main" id="{35F62938-442E-46B9-BE4A-DBEC0FFCC84A}"/>
                </a:ext>
              </a:extLst>
            </p:cNvPr>
            <p:cNvSpPr/>
            <p:nvPr/>
          </p:nvSpPr>
          <p:spPr>
            <a:xfrm>
              <a:off x="6569932" y="1656000"/>
              <a:ext cx="2060687" cy="660558"/>
            </a:xfrm>
            <a:prstGeom prst="roundRect">
              <a:avLst/>
            </a:prstGeom>
            <a:solidFill>
              <a:srgbClr val="89B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Franklin Gothic Medium Cond" panose="020B0606030402020204" pitchFamily="34" charset="0"/>
                </a:rPr>
                <a:t>50</a:t>
              </a:r>
              <a:r>
                <a:rPr lang="el-GR" dirty="0">
                  <a:latin typeface="Franklin Gothic Medium Cond" panose="020B0606030402020204" pitchFamily="34" charset="0"/>
                </a:rPr>
                <a:t> - 5</a:t>
              </a:r>
              <a:r>
                <a:rPr lang="en-US" dirty="0">
                  <a:latin typeface="Franklin Gothic Medium Cond" panose="020B0606030402020204" pitchFamily="34" charset="0"/>
                </a:rPr>
                <a:t>9</a:t>
              </a:r>
              <a:endParaRPr lang="el-GR" sz="1700" dirty="0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95" name="Ομάδα 94">
            <a:extLst>
              <a:ext uri="{FF2B5EF4-FFF2-40B4-BE49-F238E27FC236}">
                <a16:creationId xmlns:a16="http://schemas.microsoft.com/office/drawing/2014/main" id="{C5C7CE6E-988B-4C1C-9DEB-CE2B6424EED3}"/>
              </a:ext>
            </a:extLst>
          </p:cNvPr>
          <p:cNvGrpSpPr/>
          <p:nvPr/>
        </p:nvGrpSpPr>
        <p:grpSpPr>
          <a:xfrm>
            <a:off x="3816000" y="3827122"/>
            <a:ext cx="2558827" cy="380119"/>
            <a:chOff x="6569932" y="1656000"/>
            <a:chExt cx="2655348" cy="660558"/>
          </a:xfrm>
        </p:grpSpPr>
        <p:sp>
          <p:nvSpPr>
            <p:cNvPr id="96" name="Ορθογώνιο: Στρογγύλεμα γωνιών 95">
              <a:extLst>
                <a:ext uri="{FF2B5EF4-FFF2-40B4-BE49-F238E27FC236}">
                  <a16:creationId xmlns:a16="http://schemas.microsoft.com/office/drawing/2014/main" id="{6F26B718-1FBD-4D07-9E71-D983CF1AECFE}"/>
                </a:ext>
              </a:extLst>
            </p:cNvPr>
            <p:cNvSpPr/>
            <p:nvPr/>
          </p:nvSpPr>
          <p:spPr>
            <a:xfrm>
              <a:off x="7164593" y="1656000"/>
              <a:ext cx="2060687" cy="660558"/>
            </a:xfrm>
            <a:prstGeom prst="roundRect">
              <a:avLst/>
            </a:prstGeom>
            <a:solidFill>
              <a:srgbClr val="005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30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69D0C810-A658-4F6F-8F06-2F93143B71C3}"/>
                </a:ext>
              </a:extLst>
            </p:cNvPr>
            <p:cNvSpPr/>
            <p:nvPr/>
          </p:nvSpPr>
          <p:spPr>
            <a:xfrm>
              <a:off x="6569932" y="1656000"/>
              <a:ext cx="2060687" cy="66055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atin typeface="Franklin Gothic Medium Cond" panose="020B0606030402020204" pitchFamily="34" charset="0"/>
                </a:rPr>
                <a:t>4</a:t>
              </a:r>
              <a:r>
                <a:rPr lang="en-US" dirty="0">
                  <a:latin typeface="Franklin Gothic Medium Cond" panose="020B0606030402020204" pitchFamily="34" charset="0"/>
                </a:rPr>
                <a:t>0</a:t>
              </a:r>
              <a:r>
                <a:rPr lang="el-GR" dirty="0">
                  <a:latin typeface="Franklin Gothic Medium Cond" panose="020B0606030402020204" pitchFamily="34" charset="0"/>
                </a:rPr>
                <a:t> - 4</a:t>
              </a:r>
              <a:r>
                <a:rPr lang="en-US" dirty="0">
                  <a:latin typeface="Franklin Gothic Medium Cond" panose="020B0606030402020204" pitchFamily="34" charset="0"/>
                </a:rPr>
                <a:t>9</a:t>
              </a:r>
              <a:endParaRPr lang="el-GR" sz="1700" dirty="0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2" y="1462481"/>
            <a:ext cx="2628921" cy="2605961"/>
          </a:xfrm>
        </p:spPr>
        <p:txBody>
          <a:bodyPr anchor="ctr">
            <a:normAutofit/>
          </a:bodyPr>
          <a:lstStyle/>
          <a:p>
            <a:r>
              <a:rPr lang="el-GR" sz="4400" dirty="0">
                <a:latin typeface="Franklin Gothic Medium Cond" panose="020B0606030402020204" pitchFamily="34" charset="0"/>
              </a:rPr>
              <a:t>Με μια ματιά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A07CC0-CBEE-410B-A05B-4228DE915A83}"/>
              </a:ext>
            </a:extLst>
          </p:cNvPr>
          <p:cNvSpPr/>
          <p:nvPr/>
        </p:nvSpPr>
        <p:spPr>
          <a:xfrm>
            <a:off x="3816000" y="455531"/>
            <a:ext cx="2540000" cy="1270351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latin typeface="Franklin Gothic Medium Cond" panose="020B0606030402020204" pitchFamily="34" charset="0"/>
              </a:rPr>
              <a:t>1</a:t>
            </a:r>
            <a:r>
              <a:rPr lang="en-US" sz="3600" b="1" dirty="0">
                <a:latin typeface="Franklin Gothic Medium Cond" panose="020B0606030402020204" pitchFamily="34" charset="0"/>
              </a:rPr>
              <a:t>1</a:t>
            </a:r>
            <a:r>
              <a:rPr lang="el-GR" sz="3600" b="1" dirty="0">
                <a:latin typeface="Franklin Gothic Medium Cond" panose="020B0606030402020204" pitchFamily="34" charset="0"/>
              </a:rPr>
              <a:t>.</a:t>
            </a:r>
            <a:r>
              <a:rPr lang="en-US" sz="3600" b="1" dirty="0">
                <a:latin typeface="Franklin Gothic Medium Cond" panose="020B0606030402020204" pitchFamily="34" charset="0"/>
              </a:rPr>
              <a:t>491</a:t>
            </a:r>
            <a:endParaRPr lang="el-GR" sz="3200" dirty="0">
              <a:latin typeface="Franklin Gothic Medium Cond" panose="020B0606030402020204" pitchFamily="34" charset="0"/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66EBFFA-B785-4E2C-8AA1-0A4BE0C0D6D7}"/>
              </a:ext>
            </a:extLst>
          </p:cNvPr>
          <p:cNvGrpSpPr/>
          <p:nvPr/>
        </p:nvGrpSpPr>
        <p:grpSpPr>
          <a:xfrm>
            <a:off x="6522720" y="455532"/>
            <a:ext cx="2702560" cy="1092374"/>
            <a:chOff x="6847840" y="477520"/>
            <a:chExt cx="2418080" cy="853440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62EBE82C-3D09-4A62-BBA2-A8A678A8DB4E}"/>
                </a:ext>
              </a:extLst>
            </p:cNvPr>
            <p:cNvSpPr/>
            <p:nvPr/>
          </p:nvSpPr>
          <p:spPr>
            <a:xfrm>
              <a:off x="8412480" y="477520"/>
              <a:ext cx="853440" cy="853440"/>
            </a:xfrm>
            <a:prstGeom prst="roundRect">
              <a:avLst/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r"/>
              <a:r>
                <a:rPr lang="en-US" sz="2000" b="1" dirty="0">
                  <a:latin typeface="Franklin Gothic Medium Cond" panose="020B0606030402020204" pitchFamily="34" charset="0"/>
                </a:rPr>
                <a:t>1</a:t>
              </a:r>
              <a:r>
                <a:rPr lang="el-GR" sz="2000" b="1" dirty="0">
                  <a:latin typeface="Franklin Gothic Medium Cond" panose="020B0606030402020204" pitchFamily="34" charset="0"/>
                </a:rPr>
                <a:t>5%</a:t>
              </a:r>
            </a:p>
          </p:txBody>
        </p:sp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2426264E-328D-4DE5-B0BC-3E54574584EF}"/>
                </a:ext>
              </a:extLst>
            </p:cNvPr>
            <p:cNvSpPr/>
            <p:nvPr/>
          </p:nvSpPr>
          <p:spPr>
            <a:xfrm>
              <a:off x="6847840" y="477520"/>
              <a:ext cx="1869440" cy="853440"/>
            </a:xfrm>
            <a:prstGeom prst="roundRect">
              <a:avLst/>
            </a:prstGeom>
            <a:solidFill>
              <a:srgbClr val="004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Franklin Gothic Medium Cond" panose="020B0606030402020204" pitchFamily="34" charset="0"/>
                </a:rPr>
                <a:t>1.</a:t>
              </a:r>
              <a:r>
                <a:rPr lang="el-GR" sz="2800" b="1" dirty="0">
                  <a:latin typeface="Franklin Gothic Medium Cond" panose="020B0606030402020204" pitchFamily="34" charset="0"/>
                </a:rPr>
                <a:t>714</a:t>
              </a:r>
              <a:r>
                <a:rPr lang="el-GR" dirty="0">
                  <a:latin typeface="Franklin Gothic Medium Cond" panose="020B0606030402020204" pitchFamily="34" charset="0"/>
                </a:rPr>
                <a:t> </a:t>
              </a:r>
            </a:p>
            <a:p>
              <a:pPr algn="ctr"/>
              <a:r>
                <a:rPr lang="el-GR" sz="1700" dirty="0">
                  <a:latin typeface="Franklin Gothic Medium Cond" panose="020B0606030402020204" pitchFamily="34" charset="0"/>
                </a:rPr>
                <a:t>ΚΕΝΤΡΙΚΕΣ</a:t>
              </a:r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78C7DA7E-33D4-4928-A0DF-67E68A8FC54E}"/>
              </a:ext>
            </a:extLst>
          </p:cNvPr>
          <p:cNvGrpSpPr/>
          <p:nvPr/>
        </p:nvGrpSpPr>
        <p:grpSpPr>
          <a:xfrm>
            <a:off x="9316719" y="455532"/>
            <a:ext cx="2629799" cy="1092374"/>
            <a:chOff x="9479280" y="477520"/>
            <a:chExt cx="2418080" cy="853440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6561BC82-B2D3-4F92-99BD-C870101E3949}"/>
                </a:ext>
              </a:extLst>
            </p:cNvPr>
            <p:cNvSpPr/>
            <p:nvPr/>
          </p:nvSpPr>
          <p:spPr>
            <a:xfrm>
              <a:off x="11043920" y="477520"/>
              <a:ext cx="853440" cy="853440"/>
            </a:xfrm>
            <a:prstGeom prst="roundRect">
              <a:avLst/>
            </a:prstGeom>
            <a:solidFill>
              <a:srgbClr val="003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r"/>
              <a:r>
                <a:rPr lang="el-GR" sz="2000" b="1" dirty="0">
                  <a:latin typeface="Franklin Gothic Medium Cond" panose="020B0606030402020204" pitchFamily="34" charset="0"/>
                </a:rPr>
                <a:t>85%</a:t>
              </a:r>
            </a:p>
          </p:txBody>
        </p:sp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9727FAEF-30A7-4C36-B5B0-784C44C11E5F}"/>
                </a:ext>
              </a:extLst>
            </p:cNvPr>
            <p:cNvSpPr/>
            <p:nvPr/>
          </p:nvSpPr>
          <p:spPr>
            <a:xfrm>
              <a:off x="9479280" y="477520"/>
              <a:ext cx="1869440" cy="853440"/>
            </a:xfrm>
            <a:prstGeom prst="roundRect">
              <a:avLst/>
            </a:prstGeom>
            <a:solidFill>
              <a:srgbClr val="004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Franklin Gothic Medium Cond" panose="020B0606030402020204" pitchFamily="34" charset="0"/>
                </a:rPr>
                <a:t>9.</a:t>
              </a:r>
              <a:r>
                <a:rPr lang="el-GR" sz="2800" b="1" dirty="0">
                  <a:latin typeface="Franklin Gothic Medium Cond" panose="020B0606030402020204" pitchFamily="34" charset="0"/>
                </a:rPr>
                <a:t>777</a:t>
              </a:r>
              <a:r>
                <a:rPr lang="el-GR" sz="2000" dirty="0">
                  <a:latin typeface="Franklin Gothic Medium Cond" panose="020B0606030402020204" pitchFamily="34" charset="0"/>
                </a:rPr>
                <a:t> </a:t>
              </a:r>
              <a:r>
                <a:rPr lang="el-GR" sz="1700" dirty="0">
                  <a:latin typeface="Franklin Gothic Medium Cond" panose="020B0606030402020204" pitchFamily="34" charset="0"/>
                </a:rPr>
                <a:t>ΠΕΡΙΦΕΡΕΙΑΚΕΣ </a:t>
              </a:r>
            </a:p>
          </p:txBody>
        </p:sp>
      </p:grp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820531CF-9E75-4D96-87BE-B8BB928F6DCA}"/>
              </a:ext>
            </a:extLst>
          </p:cNvPr>
          <p:cNvGrpSpPr/>
          <p:nvPr/>
        </p:nvGrpSpPr>
        <p:grpSpPr>
          <a:xfrm>
            <a:off x="5049827" y="1892968"/>
            <a:ext cx="1320493" cy="1205449"/>
            <a:chOff x="3730385" y="1522382"/>
            <a:chExt cx="1320493" cy="1205449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id="{1C859345-9A05-4E72-94BB-A3008D13369A}"/>
                </a:ext>
              </a:extLst>
            </p:cNvPr>
            <p:cNvSpPr/>
            <p:nvPr/>
          </p:nvSpPr>
          <p:spPr>
            <a:xfrm>
              <a:off x="3845429" y="1522382"/>
              <a:ext cx="1205449" cy="1205449"/>
            </a:xfrm>
            <a:prstGeom prst="roundRect">
              <a:avLst/>
            </a:prstGeom>
            <a:solidFill>
              <a:srgbClr val="B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4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n-US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292</a:t>
              </a:r>
              <a:endPara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  <a:p>
              <a:pPr algn="ctr"/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     </a:t>
              </a:r>
              <a:r>
                <a:rPr lang="en-US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37</a:t>
              </a:r>
              <a:r>
                <a:rPr lang="el-GR" sz="20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%</a:t>
              </a:r>
              <a:endPara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24" name="Γραφικό 23" descr="Άνδρας με συμπαγές γέμισμα">
              <a:extLst>
                <a:ext uri="{FF2B5EF4-FFF2-40B4-BE49-F238E27FC236}">
                  <a16:creationId xmlns:a16="http://schemas.microsoft.com/office/drawing/2014/main" id="{15B36FCE-D299-466F-AFA6-83A396D2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30385" y="1738037"/>
              <a:ext cx="729138" cy="729138"/>
            </a:xfrm>
            <a:prstGeom prst="rect">
              <a:avLst/>
            </a:prstGeom>
          </p:spPr>
        </p:pic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11781022-C2DE-42EB-90C8-2E2DA216A271}"/>
              </a:ext>
            </a:extLst>
          </p:cNvPr>
          <p:cNvGrpSpPr/>
          <p:nvPr/>
        </p:nvGrpSpPr>
        <p:grpSpPr>
          <a:xfrm>
            <a:off x="3744443" y="1892968"/>
            <a:ext cx="1305384" cy="1205449"/>
            <a:chOff x="3744443" y="1486568"/>
            <a:chExt cx="1305384" cy="1205449"/>
          </a:xfrm>
        </p:grpSpPr>
        <p:sp>
          <p:nvSpPr>
            <p:cNvPr id="29" name="Ορθογώνιο: Στρογγύλεμα γωνιών 28">
              <a:extLst>
                <a:ext uri="{FF2B5EF4-FFF2-40B4-BE49-F238E27FC236}">
                  <a16:creationId xmlns:a16="http://schemas.microsoft.com/office/drawing/2014/main" id="{00EEA007-6434-4C9D-9C40-61CA1761C54D}"/>
                </a:ext>
              </a:extLst>
            </p:cNvPr>
            <p:cNvSpPr/>
            <p:nvPr/>
          </p:nvSpPr>
          <p:spPr>
            <a:xfrm>
              <a:off x="3844378" y="1486568"/>
              <a:ext cx="1205449" cy="1205449"/>
            </a:xfrm>
            <a:prstGeom prst="roundRect">
              <a:avLst/>
            </a:prstGeom>
            <a:solidFill>
              <a:srgbClr val="FF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7</a:t>
              </a:r>
              <a:r>
                <a:rPr lang="el-GR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n-US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199</a:t>
              </a:r>
              <a:endParaRPr lang="el-GR" sz="2000" b="1" dirty="0">
                <a:solidFill>
                  <a:srgbClr val="860057"/>
                </a:solidFill>
                <a:latin typeface="Franklin Gothic Medium Cond" panose="020B0606030402020204" pitchFamily="34" charset="0"/>
              </a:endParaRPr>
            </a:p>
            <a:p>
              <a:pPr algn="ctr"/>
              <a:r>
                <a:rPr lang="el-GR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        </a:t>
              </a:r>
              <a:r>
                <a:rPr lang="en-US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63</a:t>
              </a:r>
              <a:r>
                <a:rPr lang="el-GR" sz="2000" b="1" dirty="0">
                  <a:solidFill>
                    <a:srgbClr val="860057"/>
                  </a:solidFill>
                  <a:latin typeface="Franklin Gothic Medium Cond" panose="020B0606030402020204" pitchFamily="34" charset="0"/>
                </a:rPr>
                <a:t>%</a:t>
              </a:r>
              <a:endParaRPr lang="el-GR" b="1" dirty="0">
                <a:solidFill>
                  <a:srgbClr val="860057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26" name="Γραφικό 25" descr="Γυναίκα με συμπαγές γέμισμα">
              <a:extLst>
                <a:ext uri="{FF2B5EF4-FFF2-40B4-BE49-F238E27FC236}">
                  <a16:creationId xmlns:a16="http://schemas.microsoft.com/office/drawing/2014/main" id="{D53B5B6A-3CD7-465E-8824-233874D1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44443" y="1734834"/>
              <a:ext cx="729138" cy="729138"/>
            </a:xfrm>
            <a:prstGeom prst="rect">
              <a:avLst/>
            </a:prstGeom>
          </p:spPr>
        </p:pic>
      </p:grpSp>
      <p:pic>
        <p:nvPicPr>
          <p:cNvPr id="36" name="Γραφικό 35" descr="Ομάδα ατόμων με συμπαγές γέμισμα">
            <a:extLst>
              <a:ext uri="{FF2B5EF4-FFF2-40B4-BE49-F238E27FC236}">
                <a16:creationId xmlns:a16="http://schemas.microsoft.com/office/drawing/2014/main" id="{774A77F9-178A-4C55-8772-59077F703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0395" y="633506"/>
            <a:ext cx="914400" cy="914400"/>
          </a:xfrm>
          <a:prstGeom prst="rect">
            <a:avLst/>
          </a:prstGeom>
        </p:spPr>
      </p:pic>
      <p:grpSp>
        <p:nvGrpSpPr>
          <p:cNvPr id="148" name="Ομάδα 147">
            <a:extLst>
              <a:ext uri="{FF2B5EF4-FFF2-40B4-BE49-F238E27FC236}">
                <a16:creationId xmlns:a16="http://schemas.microsoft.com/office/drawing/2014/main" id="{CEC6A906-63BC-4BD7-921B-839D7199D03B}"/>
              </a:ext>
            </a:extLst>
          </p:cNvPr>
          <p:cNvGrpSpPr/>
          <p:nvPr/>
        </p:nvGrpSpPr>
        <p:grpSpPr>
          <a:xfrm>
            <a:off x="6522720" y="1730228"/>
            <a:ext cx="2702560" cy="496286"/>
            <a:chOff x="6569932" y="1742529"/>
            <a:chExt cx="2655348" cy="496286"/>
          </a:xfrm>
        </p:grpSpPr>
        <p:sp>
          <p:nvSpPr>
            <p:cNvPr id="38" name="Ορθογώνιο: Στρογγύλεμα γωνιών 37">
              <a:extLst>
                <a:ext uri="{FF2B5EF4-FFF2-40B4-BE49-F238E27FC236}">
                  <a16:creationId xmlns:a16="http://schemas.microsoft.com/office/drawing/2014/main" id="{39CE3140-33CE-4015-BEA0-8CDFFE421AB1}"/>
                </a:ext>
              </a:extLst>
            </p:cNvPr>
            <p:cNvSpPr/>
            <p:nvPr/>
          </p:nvSpPr>
          <p:spPr>
            <a:xfrm>
              <a:off x="8382668" y="1742529"/>
              <a:ext cx="842612" cy="496286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dirty="0">
                  <a:latin typeface="Franklin Gothic Medium Cond" panose="020B0606030402020204" pitchFamily="34" charset="0"/>
                </a:rPr>
                <a:t>22%</a:t>
              </a:r>
            </a:p>
          </p:txBody>
        </p:sp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id="{3D7995F0-964E-474D-AD04-B2DDA8E5AB3A}"/>
                </a:ext>
              </a:extLst>
            </p:cNvPr>
            <p:cNvSpPr/>
            <p:nvPr/>
          </p:nvSpPr>
          <p:spPr>
            <a:xfrm>
              <a:off x="6569932" y="1742529"/>
              <a:ext cx="2060687" cy="496286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373</a:t>
              </a:r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	</a:t>
              </a: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ΦΟΡΟΛΟΓΙΑ</a:t>
              </a:r>
            </a:p>
          </p:txBody>
        </p:sp>
      </p:grpSp>
      <p:grpSp>
        <p:nvGrpSpPr>
          <p:cNvPr id="149" name="Ομάδα 148">
            <a:extLst>
              <a:ext uri="{FF2B5EF4-FFF2-40B4-BE49-F238E27FC236}">
                <a16:creationId xmlns:a16="http://schemas.microsoft.com/office/drawing/2014/main" id="{21061668-575B-4475-B0C9-4022EEAFE940}"/>
              </a:ext>
            </a:extLst>
          </p:cNvPr>
          <p:cNvGrpSpPr/>
          <p:nvPr/>
        </p:nvGrpSpPr>
        <p:grpSpPr>
          <a:xfrm>
            <a:off x="6522720" y="2259557"/>
            <a:ext cx="2702559" cy="496591"/>
            <a:chOff x="6569932" y="2392110"/>
            <a:chExt cx="2655347" cy="496591"/>
          </a:xfrm>
        </p:grpSpPr>
        <p:sp>
          <p:nvSpPr>
            <p:cNvPr id="48" name="Ορθογώνιο: Στρογγύλεμα γωνιών 47">
              <a:extLst>
                <a:ext uri="{FF2B5EF4-FFF2-40B4-BE49-F238E27FC236}">
                  <a16:creationId xmlns:a16="http://schemas.microsoft.com/office/drawing/2014/main" id="{D9094E09-5769-4560-AF9D-FA7E8BF01A41}"/>
                </a:ext>
              </a:extLst>
            </p:cNvPr>
            <p:cNvSpPr/>
            <p:nvPr/>
          </p:nvSpPr>
          <p:spPr>
            <a:xfrm>
              <a:off x="8288097" y="2392415"/>
              <a:ext cx="937182" cy="496286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dirty="0">
                  <a:latin typeface="Franklin Gothic Medium Cond" panose="020B0606030402020204" pitchFamily="34" charset="0"/>
                </a:rPr>
                <a:t>18%</a:t>
              </a:r>
            </a:p>
          </p:txBody>
        </p:sp>
        <p:sp>
          <p:nvSpPr>
            <p:cNvPr id="49" name="Ορθογώνιο: Στρογγύλεμα γωνιών 48">
              <a:extLst>
                <a:ext uri="{FF2B5EF4-FFF2-40B4-BE49-F238E27FC236}">
                  <a16:creationId xmlns:a16="http://schemas.microsoft.com/office/drawing/2014/main" id="{D2B08E61-B0EB-41E0-ACFD-CC4A18C22C34}"/>
                </a:ext>
              </a:extLst>
            </p:cNvPr>
            <p:cNvSpPr/>
            <p:nvPr/>
          </p:nvSpPr>
          <p:spPr>
            <a:xfrm>
              <a:off x="6569932" y="2392110"/>
              <a:ext cx="2060687" cy="496286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306 </a:t>
              </a:r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	</a:t>
              </a: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ΤΕΛΩΝΕΙΑ</a:t>
              </a:r>
            </a:p>
          </p:txBody>
        </p:sp>
      </p:grpSp>
      <p:grpSp>
        <p:nvGrpSpPr>
          <p:cNvPr id="150" name="Ομάδα 149">
            <a:extLst>
              <a:ext uri="{FF2B5EF4-FFF2-40B4-BE49-F238E27FC236}">
                <a16:creationId xmlns:a16="http://schemas.microsoft.com/office/drawing/2014/main" id="{C122AABB-9314-48F2-9584-B28EDA0DF771}"/>
              </a:ext>
            </a:extLst>
          </p:cNvPr>
          <p:cNvGrpSpPr/>
          <p:nvPr/>
        </p:nvGrpSpPr>
        <p:grpSpPr>
          <a:xfrm>
            <a:off x="6522720" y="2797851"/>
            <a:ext cx="2702560" cy="496286"/>
            <a:chOff x="6569932" y="3029050"/>
            <a:chExt cx="2655348" cy="496286"/>
          </a:xfrm>
        </p:grpSpPr>
        <p:sp>
          <p:nvSpPr>
            <p:cNvPr id="51" name="Ορθογώνιο: Στρογγύλεμα γωνιών 50">
              <a:extLst>
                <a:ext uri="{FF2B5EF4-FFF2-40B4-BE49-F238E27FC236}">
                  <a16:creationId xmlns:a16="http://schemas.microsoft.com/office/drawing/2014/main" id="{64116E52-8F9E-461C-AA35-328280F19FCC}"/>
                </a:ext>
              </a:extLst>
            </p:cNvPr>
            <p:cNvSpPr/>
            <p:nvPr/>
          </p:nvSpPr>
          <p:spPr>
            <a:xfrm>
              <a:off x="8288097" y="3029050"/>
              <a:ext cx="937183" cy="496286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4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52" name="Ορθογώνιο: Στρογγύλεμα γωνιών 51">
              <a:extLst>
                <a:ext uri="{FF2B5EF4-FFF2-40B4-BE49-F238E27FC236}">
                  <a16:creationId xmlns:a16="http://schemas.microsoft.com/office/drawing/2014/main" id="{794B9C97-F3B6-48AE-AB8F-51B2BB15F191}"/>
                </a:ext>
              </a:extLst>
            </p:cNvPr>
            <p:cNvSpPr/>
            <p:nvPr/>
          </p:nvSpPr>
          <p:spPr>
            <a:xfrm>
              <a:off x="6569932" y="3029050"/>
              <a:ext cx="2060687" cy="496286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75 </a:t>
              </a:r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	</a:t>
              </a: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ΧΗΜΕΙΟ</a:t>
              </a:r>
            </a:p>
          </p:txBody>
        </p:sp>
      </p:grpSp>
      <p:grpSp>
        <p:nvGrpSpPr>
          <p:cNvPr id="153" name="Ομάδα 152">
            <a:extLst>
              <a:ext uri="{FF2B5EF4-FFF2-40B4-BE49-F238E27FC236}">
                <a16:creationId xmlns:a16="http://schemas.microsoft.com/office/drawing/2014/main" id="{8090866E-0ABC-4240-8A43-6D734824D7E4}"/>
              </a:ext>
            </a:extLst>
          </p:cNvPr>
          <p:cNvGrpSpPr/>
          <p:nvPr/>
        </p:nvGrpSpPr>
        <p:grpSpPr>
          <a:xfrm>
            <a:off x="9316719" y="1729971"/>
            <a:ext cx="2629799" cy="496800"/>
            <a:chOff x="9316719" y="1656000"/>
            <a:chExt cx="2655348" cy="786720"/>
          </a:xfrm>
        </p:grpSpPr>
        <p:sp>
          <p:nvSpPr>
            <p:cNvPr id="76" name="Ορθογώνιο: Στρογγύλεμα γωνιών 75">
              <a:extLst>
                <a:ext uri="{FF2B5EF4-FFF2-40B4-BE49-F238E27FC236}">
                  <a16:creationId xmlns:a16="http://schemas.microsoft.com/office/drawing/2014/main" id="{C498B53E-1DEA-4802-B290-D3CDDE11F0D5}"/>
                </a:ext>
              </a:extLst>
            </p:cNvPr>
            <p:cNvSpPr/>
            <p:nvPr/>
          </p:nvSpPr>
          <p:spPr>
            <a:xfrm>
              <a:off x="11128452" y="1656000"/>
              <a:ext cx="843615" cy="7867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latin typeface="Franklin Gothic Medium Cond" panose="020B0606030402020204" pitchFamily="34" charset="0"/>
                </a:rPr>
                <a:t>6</a:t>
              </a:r>
              <a:r>
                <a:rPr lang="el-GR" dirty="0">
                  <a:latin typeface="Franklin Gothic Medium Cond" panose="020B0606030402020204" pitchFamily="34" charset="0"/>
                </a:rPr>
                <a:t>2%</a:t>
              </a:r>
            </a:p>
          </p:txBody>
        </p:sp>
        <p:sp>
          <p:nvSpPr>
            <p:cNvPr id="77" name="Ορθογώνιο: Στρογγύλεμα γωνιών 76">
              <a:extLst>
                <a:ext uri="{FF2B5EF4-FFF2-40B4-BE49-F238E27FC236}">
                  <a16:creationId xmlns:a16="http://schemas.microsoft.com/office/drawing/2014/main" id="{16E2F049-0B40-4C63-9764-C5AF3FB78CF6}"/>
                </a:ext>
              </a:extLst>
            </p:cNvPr>
            <p:cNvSpPr/>
            <p:nvPr/>
          </p:nvSpPr>
          <p:spPr>
            <a:xfrm>
              <a:off x="9316719" y="1656000"/>
              <a:ext cx="2060687" cy="786718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99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ΔΟΥ </a:t>
              </a: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6.099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υπάλληλοι</a:t>
              </a:r>
            </a:p>
          </p:txBody>
        </p:sp>
      </p:grpSp>
      <p:grpSp>
        <p:nvGrpSpPr>
          <p:cNvPr id="154" name="Ομάδα 153">
            <a:extLst>
              <a:ext uri="{FF2B5EF4-FFF2-40B4-BE49-F238E27FC236}">
                <a16:creationId xmlns:a16="http://schemas.microsoft.com/office/drawing/2014/main" id="{4020F312-6CD3-4706-9142-50E75B6E9159}"/>
              </a:ext>
            </a:extLst>
          </p:cNvPr>
          <p:cNvGrpSpPr/>
          <p:nvPr/>
        </p:nvGrpSpPr>
        <p:grpSpPr>
          <a:xfrm>
            <a:off x="9316719" y="3342019"/>
            <a:ext cx="2629799" cy="496800"/>
            <a:chOff x="9316719" y="2483433"/>
            <a:chExt cx="2655348" cy="775420"/>
          </a:xfrm>
        </p:grpSpPr>
        <p:sp>
          <p:nvSpPr>
            <p:cNvPr id="79" name="Ορθογώνιο: Στρογγύλεμα γωνιών 78">
              <a:extLst>
                <a:ext uri="{FF2B5EF4-FFF2-40B4-BE49-F238E27FC236}">
                  <a16:creationId xmlns:a16="http://schemas.microsoft.com/office/drawing/2014/main" id="{47CD2C70-3808-42CA-8BF3-8699E5C50BC5}"/>
                </a:ext>
              </a:extLst>
            </p:cNvPr>
            <p:cNvSpPr/>
            <p:nvPr/>
          </p:nvSpPr>
          <p:spPr>
            <a:xfrm>
              <a:off x="11128454" y="2483433"/>
              <a:ext cx="843613" cy="7754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l-GR" dirty="0">
                  <a:latin typeface="Franklin Gothic Medium Cond" panose="020B0606030402020204" pitchFamily="34" charset="0"/>
                </a:rPr>
                <a:t>8%</a:t>
              </a:r>
            </a:p>
          </p:txBody>
        </p:sp>
        <p:sp>
          <p:nvSpPr>
            <p:cNvPr id="80" name="Ορθογώνιο: Στρογγύλεμα γωνιών 79">
              <a:extLst>
                <a:ext uri="{FF2B5EF4-FFF2-40B4-BE49-F238E27FC236}">
                  <a16:creationId xmlns:a16="http://schemas.microsoft.com/office/drawing/2014/main" id="{78988604-EBA7-4489-8C38-C5A66D6E6024}"/>
                </a:ext>
              </a:extLst>
            </p:cNvPr>
            <p:cNvSpPr/>
            <p:nvPr/>
          </p:nvSpPr>
          <p:spPr>
            <a:xfrm>
              <a:off x="9316719" y="2483433"/>
              <a:ext cx="2060687" cy="77542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6</a:t>
              </a: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Ειδ. Ελεγκτικές Υπηρεσίες</a:t>
              </a: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788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υπάλληλοι</a:t>
              </a:r>
            </a:p>
          </p:txBody>
        </p:sp>
      </p:grpSp>
      <p:grpSp>
        <p:nvGrpSpPr>
          <p:cNvPr id="92" name="Ομάδα 91">
            <a:extLst>
              <a:ext uri="{FF2B5EF4-FFF2-40B4-BE49-F238E27FC236}">
                <a16:creationId xmlns:a16="http://schemas.microsoft.com/office/drawing/2014/main" id="{ECF200A1-47CE-4AEB-A757-F876EE846CD7}"/>
              </a:ext>
            </a:extLst>
          </p:cNvPr>
          <p:cNvGrpSpPr/>
          <p:nvPr/>
        </p:nvGrpSpPr>
        <p:grpSpPr>
          <a:xfrm>
            <a:off x="3816000" y="3500487"/>
            <a:ext cx="2558827" cy="380119"/>
            <a:chOff x="6569932" y="1656000"/>
            <a:chExt cx="2655348" cy="660558"/>
          </a:xfrm>
        </p:grpSpPr>
        <p:sp>
          <p:nvSpPr>
            <p:cNvPr id="93" name="Ορθογώνιο: Στρογγύλεμα γωνιών 92">
              <a:extLst>
                <a:ext uri="{FF2B5EF4-FFF2-40B4-BE49-F238E27FC236}">
                  <a16:creationId xmlns:a16="http://schemas.microsoft.com/office/drawing/2014/main" id="{CF71DF20-A3E4-4B57-90F9-61F144EAA5B4}"/>
                </a:ext>
              </a:extLst>
            </p:cNvPr>
            <p:cNvSpPr/>
            <p:nvPr/>
          </p:nvSpPr>
          <p:spPr>
            <a:xfrm>
              <a:off x="7164593" y="1656000"/>
              <a:ext cx="2060687" cy="660558"/>
            </a:xfrm>
            <a:prstGeom prst="roundRect">
              <a:avLst/>
            </a:prstGeom>
            <a:solidFill>
              <a:srgbClr val="004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dirty="0">
                  <a:latin typeface="Franklin Gothic Medium Cond" panose="020B0606030402020204" pitchFamily="34" charset="0"/>
                </a:rPr>
                <a:t>1</a:t>
              </a:r>
              <a:r>
                <a:rPr lang="en-US" dirty="0">
                  <a:latin typeface="Franklin Gothic Medium Cond" panose="020B0606030402020204" pitchFamily="34" charset="0"/>
                </a:rPr>
                <a:t>1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94" name="Ορθογώνιο: Στρογγύλεμα γωνιών 93">
              <a:extLst>
                <a:ext uri="{FF2B5EF4-FFF2-40B4-BE49-F238E27FC236}">
                  <a16:creationId xmlns:a16="http://schemas.microsoft.com/office/drawing/2014/main" id="{0149E579-B618-40B6-BB5E-92C467C56C90}"/>
                </a:ext>
              </a:extLst>
            </p:cNvPr>
            <p:cNvSpPr/>
            <p:nvPr/>
          </p:nvSpPr>
          <p:spPr>
            <a:xfrm>
              <a:off x="6569932" y="1656000"/>
              <a:ext cx="2060687" cy="660558"/>
            </a:xfrm>
            <a:prstGeom prst="roundRect">
              <a:avLst/>
            </a:prstGeom>
            <a:solidFill>
              <a:srgbClr val="009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atin typeface="Franklin Gothic Medium Cond" panose="020B0606030402020204" pitchFamily="34" charset="0"/>
                </a:rPr>
                <a:t>μέχρι </a:t>
              </a:r>
              <a:r>
                <a:rPr lang="en-US" dirty="0">
                  <a:latin typeface="Franklin Gothic Medium Cond" panose="020B0606030402020204" pitchFamily="34" charset="0"/>
                </a:rPr>
                <a:t>39</a:t>
              </a:r>
              <a:r>
                <a:rPr lang="el-GR" dirty="0">
                  <a:latin typeface="Franklin Gothic Medium Cond" panose="020B0606030402020204" pitchFamily="34" charset="0"/>
                </a:rPr>
                <a:t> ετών</a:t>
              </a:r>
              <a:endParaRPr lang="el-GR" sz="1700" dirty="0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10" name="Ομάδα 109">
            <a:extLst>
              <a:ext uri="{FF2B5EF4-FFF2-40B4-BE49-F238E27FC236}">
                <a16:creationId xmlns:a16="http://schemas.microsoft.com/office/drawing/2014/main" id="{D6366132-BD4F-43FD-A4E7-44F23C797B42}"/>
              </a:ext>
            </a:extLst>
          </p:cNvPr>
          <p:cNvGrpSpPr/>
          <p:nvPr/>
        </p:nvGrpSpPr>
        <p:grpSpPr>
          <a:xfrm>
            <a:off x="3831318" y="5142728"/>
            <a:ext cx="1479077" cy="326006"/>
            <a:chOff x="3831318" y="5142728"/>
            <a:chExt cx="1479077" cy="326006"/>
          </a:xfrm>
        </p:grpSpPr>
        <p:sp>
          <p:nvSpPr>
            <p:cNvPr id="108" name="Ορθογώνιο: Στρογγύλεμα γωνιών 107">
              <a:extLst>
                <a:ext uri="{FF2B5EF4-FFF2-40B4-BE49-F238E27FC236}">
                  <a16:creationId xmlns:a16="http://schemas.microsoft.com/office/drawing/2014/main" id="{5D08DA79-BA3A-4A06-BF53-02C11DD68D6A}"/>
                </a:ext>
              </a:extLst>
            </p:cNvPr>
            <p:cNvSpPr/>
            <p:nvPr/>
          </p:nvSpPr>
          <p:spPr>
            <a:xfrm>
              <a:off x="4162554" y="5142728"/>
              <a:ext cx="1147841" cy="326006"/>
            </a:xfrm>
            <a:prstGeom prst="roundRect">
              <a:avLst/>
            </a:prstGeom>
            <a:solidFill>
              <a:srgbClr val="672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5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09" name="Ορθογώνιο: Στρογγύλεμα γωνιών 108">
              <a:extLst>
                <a:ext uri="{FF2B5EF4-FFF2-40B4-BE49-F238E27FC236}">
                  <a16:creationId xmlns:a16="http://schemas.microsoft.com/office/drawing/2014/main" id="{9DCCF318-DEB7-4427-ADB2-D0E4E08CFF9B}"/>
                </a:ext>
              </a:extLst>
            </p:cNvPr>
            <p:cNvSpPr/>
            <p:nvPr/>
          </p:nvSpPr>
          <p:spPr>
            <a:xfrm>
              <a:off x="3831318" y="5142728"/>
              <a:ext cx="885062" cy="326006"/>
            </a:xfrm>
            <a:prstGeom prst="roundRect">
              <a:avLst/>
            </a:prstGeom>
            <a:solidFill>
              <a:srgbClr val="B48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700" dirty="0">
                  <a:latin typeface="Franklin Gothic Medium Cond" panose="020B0606030402020204" pitchFamily="34" charset="0"/>
                </a:rPr>
                <a:t>ΥΕ</a:t>
              </a:r>
            </a:p>
          </p:txBody>
        </p:sp>
      </p:grpSp>
      <p:grpSp>
        <p:nvGrpSpPr>
          <p:cNvPr id="111" name="Ομάδα 110">
            <a:extLst>
              <a:ext uri="{FF2B5EF4-FFF2-40B4-BE49-F238E27FC236}">
                <a16:creationId xmlns:a16="http://schemas.microsoft.com/office/drawing/2014/main" id="{EE9E4A55-8467-43AF-AC8F-998CB3F6FC0D}"/>
              </a:ext>
            </a:extLst>
          </p:cNvPr>
          <p:cNvGrpSpPr/>
          <p:nvPr/>
        </p:nvGrpSpPr>
        <p:grpSpPr>
          <a:xfrm>
            <a:off x="3830320" y="5468734"/>
            <a:ext cx="1479077" cy="326006"/>
            <a:chOff x="3831318" y="5142728"/>
            <a:chExt cx="1479077" cy="326006"/>
          </a:xfrm>
        </p:grpSpPr>
        <p:sp>
          <p:nvSpPr>
            <p:cNvPr id="112" name="Ορθογώνιο: Στρογγύλεμα γωνιών 111">
              <a:extLst>
                <a:ext uri="{FF2B5EF4-FFF2-40B4-BE49-F238E27FC236}">
                  <a16:creationId xmlns:a16="http://schemas.microsoft.com/office/drawing/2014/main" id="{7ABBB057-F6B3-4A8E-94AB-A528D489CB83}"/>
                </a:ext>
              </a:extLst>
            </p:cNvPr>
            <p:cNvSpPr/>
            <p:nvPr/>
          </p:nvSpPr>
          <p:spPr>
            <a:xfrm>
              <a:off x="4162554" y="5142728"/>
              <a:ext cx="1147841" cy="326006"/>
            </a:xfrm>
            <a:prstGeom prst="roundRect">
              <a:avLst/>
            </a:prstGeom>
            <a:solidFill>
              <a:srgbClr val="5A2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23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13" name="Ορθογώνιο: Στρογγύλεμα γωνιών 112">
              <a:extLst>
                <a:ext uri="{FF2B5EF4-FFF2-40B4-BE49-F238E27FC236}">
                  <a16:creationId xmlns:a16="http://schemas.microsoft.com/office/drawing/2014/main" id="{926BB8A3-3846-45B9-8E61-E43115123598}"/>
                </a:ext>
              </a:extLst>
            </p:cNvPr>
            <p:cNvSpPr/>
            <p:nvPr/>
          </p:nvSpPr>
          <p:spPr>
            <a:xfrm>
              <a:off x="3831318" y="5142728"/>
              <a:ext cx="885062" cy="326006"/>
            </a:xfrm>
            <a:prstGeom prst="roundRect">
              <a:avLst/>
            </a:prstGeom>
            <a:solidFill>
              <a:srgbClr val="A66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700" dirty="0">
                  <a:latin typeface="Franklin Gothic Medium Cond" panose="020B0606030402020204" pitchFamily="34" charset="0"/>
                </a:rPr>
                <a:t>ΔΕ</a:t>
              </a:r>
            </a:p>
          </p:txBody>
        </p:sp>
      </p:grpSp>
      <p:grpSp>
        <p:nvGrpSpPr>
          <p:cNvPr id="117" name="Ομάδα 116">
            <a:extLst>
              <a:ext uri="{FF2B5EF4-FFF2-40B4-BE49-F238E27FC236}">
                <a16:creationId xmlns:a16="http://schemas.microsoft.com/office/drawing/2014/main" id="{517D6C6F-5A78-4CEA-9448-49BD15D0482A}"/>
              </a:ext>
            </a:extLst>
          </p:cNvPr>
          <p:cNvGrpSpPr/>
          <p:nvPr/>
        </p:nvGrpSpPr>
        <p:grpSpPr>
          <a:xfrm>
            <a:off x="3829322" y="5794740"/>
            <a:ext cx="1479077" cy="326006"/>
            <a:chOff x="3831318" y="5142728"/>
            <a:chExt cx="1479077" cy="326006"/>
          </a:xfrm>
        </p:grpSpPr>
        <p:sp>
          <p:nvSpPr>
            <p:cNvPr id="118" name="Ορθογώνιο: Στρογγύλεμα γωνιών 117">
              <a:extLst>
                <a:ext uri="{FF2B5EF4-FFF2-40B4-BE49-F238E27FC236}">
                  <a16:creationId xmlns:a16="http://schemas.microsoft.com/office/drawing/2014/main" id="{4B733DBD-3D9C-411D-BAC6-51059EAF213A}"/>
                </a:ext>
              </a:extLst>
            </p:cNvPr>
            <p:cNvSpPr/>
            <p:nvPr/>
          </p:nvSpPr>
          <p:spPr>
            <a:xfrm>
              <a:off x="4162554" y="5142728"/>
              <a:ext cx="1147841" cy="326006"/>
            </a:xfrm>
            <a:prstGeom prst="round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15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19" name="Ορθογώνιο: Στρογγύλεμα γωνιών 118">
              <a:extLst>
                <a:ext uri="{FF2B5EF4-FFF2-40B4-BE49-F238E27FC236}">
                  <a16:creationId xmlns:a16="http://schemas.microsoft.com/office/drawing/2014/main" id="{9E329AA3-625A-4815-91FD-FD424351A93E}"/>
                </a:ext>
              </a:extLst>
            </p:cNvPr>
            <p:cNvSpPr/>
            <p:nvPr/>
          </p:nvSpPr>
          <p:spPr>
            <a:xfrm>
              <a:off x="3831318" y="5142728"/>
              <a:ext cx="885062" cy="326006"/>
            </a:xfrm>
            <a:prstGeom prst="roundRect">
              <a:avLst/>
            </a:prstGeom>
            <a:solidFill>
              <a:srgbClr val="9A5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700" dirty="0">
                  <a:latin typeface="Franklin Gothic Medium Cond" panose="020B0606030402020204" pitchFamily="34" charset="0"/>
                </a:rPr>
                <a:t>ΤΕ</a:t>
              </a:r>
            </a:p>
          </p:txBody>
        </p:sp>
      </p:grpSp>
      <p:grpSp>
        <p:nvGrpSpPr>
          <p:cNvPr id="123" name="Ομάδα 122">
            <a:extLst>
              <a:ext uri="{FF2B5EF4-FFF2-40B4-BE49-F238E27FC236}">
                <a16:creationId xmlns:a16="http://schemas.microsoft.com/office/drawing/2014/main" id="{1882EE24-6187-435A-AA6C-091DA0A53B20}"/>
              </a:ext>
            </a:extLst>
          </p:cNvPr>
          <p:cNvGrpSpPr/>
          <p:nvPr/>
        </p:nvGrpSpPr>
        <p:grpSpPr>
          <a:xfrm>
            <a:off x="3829322" y="6120746"/>
            <a:ext cx="1479077" cy="326006"/>
            <a:chOff x="3831318" y="5142728"/>
            <a:chExt cx="1479077" cy="326006"/>
          </a:xfrm>
        </p:grpSpPr>
        <p:sp>
          <p:nvSpPr>
            <p:cNvPr id="124" name="Ορθογώνιο: Στρογγύλεμα γωνιών 123">
              <a:extLst>
                <a:ext uri="{FF2B5EF4-FFF2-40B4-BE49-F238E27FC236}">
                  <a16:creationId xmlns:a16="http://schemas.microsoft.com/office/drawing/2014/main" id="{382B4A18-2090-4807-BAD0-174CFA441AB5}"/>
                </a:ext>
              </a:extLst>
            </p:cNvPr>
            <p:cNvSpPr/>
            <p:nvPr/>
          </p:nvSpPr>
          <p:spPr>
            <a:xfrm>
              <a:off x="4162554" y="5142728"/>
              <a:ext cx="1147841" cy="326006"/>
            </a:xfrm>
            <a:prstGeom prst="roundRect">
              <a:avLst/>
            </a:prstGeom>
            <a:solidFill>
              <a:srgbClr val="2F1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atin typeface="Franklin Gothic Medium Cond" panose="020B0606030402020204" pitchFamily="34" charset="0"/>
                </a:rPr>
                <a:t>57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25" name="Ορθογώνιο: Στρογγύλεμα γωνιών 124">
              <a:extLst>
                <a:ext uri="{FF2B5EF4-FFF2-40B4-BE49-F238E27FC236}">
                  <a16:creationId xmlns:a16="http://schemas.microsoft.com/office/drawing/2014/main" id="{F6E423FA-456D-4606-A471-6DE6F19A592C}"/>
                </a:ext>
              </a:extLst>
            </p:cNvPr>
            <p:cNvSpPr/>
            <p:nvPr/>
          </p:nvSpPr>
          <p:spPr>
            <a:xfrm>
              <a:off x="3831318" y="5142728"/>
              <a:ext cx="885062" cy="326006"/>
            </a:xfrm>
            <a:prstGeom prst="roundRect">
              <a:avLst/>
            </a:prstGeom>
            <a:solidFill>
              <a:srgbClr val="8F4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700" dirty="0">
                  <a:latin typeface="Franklin Gothic Medium Cond" panose="020B0606030402020204" pitchFamily="34" charset="0"/>
                </a:rPr>
                <a:t>ΠΕ</a:t>
              </a:r>
            </a:p>
          </p:txBody>
        </p:sp>
      </p:grpSp>
      <p:sp>
        <p:nvSpPr>
          <p:cNvPr id="126" name="Ορθογώνιο: Στρογγύλεμα γωνιών 125">
            <a:extLst>
              <a:ext uri="{FF2B5EF4-FFF2-40B4-BE49-F238E27FC236}">
                <a16:creationId xmlns:a16="http://schemas.microsoft.com/office/drawing/2014/main" id="{6ED076E5-FB08-47A0-8A54-2D11CC8C6BB6}"/>
              </a:ext>
            </a:extLst>
          </p:cNvPr>
          <p:cNvSpPr/>
          <p:nvPr/>
        </p:nvSpPr>
        <p:spPr>
          <a:xfrm>
            <a:off x="5417136" y="5142728"/>
            <a:ext cx="1320438" cy="1304024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anklin Gothic Medium Cond" panose="020B0606030402020204" pitchFamily="34" charset="0"/>
              </a:rPr>
              <a:t>387</a:t>
            </a:r>
            <a:r>
              <a:rPr lang="el-GR" sz="3600" b="1" dirty="0">
                <a:latin typeface="Franklin Gothic Medium Cond" panose="020B0606030402020204" pitchFamily="34" charset="0"/>
              </a:rPr>
              <a:t> </a:t>
            </a:r>
            <a:r>
              <a:rPr lang="el-GR" sz="2800" b="1" dirty="0">
                <a:latin typeface="Franklin Gothic Medium Cond" panose="020B0606030402020204" pitchFamily="34" charset="0"/>
              </a:rPr>
              <a:t>Κτήρια</a:t>
            </a:r>
            <a:endParaRPr lang="el-GR" sz="3200" dirty="0">
              <a:latin typeface="Franklin Gothic Medium Cond" panose="020B0606030402020204" pitchFamily="34" charset="0"/>
            </a:endParaRPr>
          </a:p>
        </p:txBody>
      </p:sp>
      <p:sp>
        <p:nvSpPr>
          <p:cNvPr id="127" name="Ορθογώνιο: Στρογγύλεμα γωνιών 126">
            <a:extLst>
              <a:ext uri="{FF2B5EF4-FFF2-40B4-BE49-F238E27FC236}">
                <a16:creationId xmlns:a16="http://schemas.microsoft.com/office/drawing/2014/main" id="{40995FE8-0772-4AA9-8C55-58D1E89D68FA}"/>
              </a:ext>
            </a:extLst>
          </p:cNvPr>
          <p:cNvSpPr/>
          <p:nvPr/>
        </p:nvSpPr>
        <p:spPr>
          <a:xfrm>
            <a:off x="6780213" y="5142728"/>
            <a:ext cx="1314681" cy="1304024"/>
          </a:xfrm>
          <a:prstGeom prst="roundRect">
            <a:avLst/>
          </a:prstGeom>
          <a:solidFill>
            <a:srgbClr val="0D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anklin Gothic Medium Cond" panose="020B0606030402020204" pitchFamily="34" charset="0"/>
              </a:rPr>
              <a:t>525</a:t>
            </a:r>
            <a:br>
              <a:rPr lang="el-GR" sz="3600" b="1" dirty="0">
                <a:latin typeface="Franklin Gothic Medium Cond" panose="020B0606030402020204" pitchFamily="34" charset="0"/>
              </a:rPr>
            </a:br>
            <a:r>
              <a:rPr lang="el-GR" sz="2400" b="1" dirty="0">
                <a:latin typeface="Franklin Gothic Medium Cond" panose="020B0606030402020204" pitchFamily="34" charset="0"/>
              </a:rPr>
              <a:t>Οχήματα</a:t>
            </a:r>
            <a:endParaRPr lang="el-GR" sz="3200" dirty="0">
              <a:latin typeface="Franklin Gothic Medium Cond" panose="020B0606030402020204" pitchFamily="34" charset="0"/>
            </a:endParaRPr>
          </a:p>
        </p:txBody>
      </p:sp>
      <p:sp>
        <p:nvSpPr>
          <p:cNvPr id="128" name="Ορθογώνιο: Στρογγύλεμα γωνιών 127">
            <a:extLst>
              <a:ext uri="{FF2B5EF4-FFF2-40B4-BE49-F238E27FC236}">
                <a16:creationId xmlns:a16="http://schemas.microsoft.com/office/drawing/2014/main" id="{5424C2FF-1026-4862-A935-17C3D4B8F65C}"/>
              </a:ext>
            </a:extLst>
          </p:cNvPr>
          <p:cNvSpPr/>
          <p:nvPr/>
        </p:nvSpPr>
        <p:spPr>
          <a:xfrm>
            <a:off x="9543390" y="5142728"/>
            <a:ext cx="2403127" cy="1304024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Franklin Gothic Medium Cond" panose="020B0606030402020204" pitchFamily="34" charset="0"/>
              </a:rPr>
              <a:t>502.800.000 </a:t>
            </a:r>
            <a:r>
              <a:rPr lang="el-GR" sz="2400" b="1" dirty="0">
                <a:latin typeface="Franklin Gothic Medium Cond" panose="020B0606030402020204" pitchFamily="34" charset="0"/>
              </a:rPr>
              <a:t>Προϋπολογισμός</a:t>
            </a:r>
            <a:endParaRPr lang="el-GR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130" name="Τίτλος 1">
            <a:extLst>
              <a:ext uri="{FF2B5EF4-FFF2-40B4-BE49-F238E27FC236}">
                <a16:creationId xmlns:a16="http://schemas.microsoft.com/office/drawing/2014/main" id="{981BAD97-53D3-473B-B352-2CA0CB09417B}"/>
              </a:ext>
            </a:extLst>
          </p:cNvPr>
          <p:cNvSpPr txBox="1">
            <a:spLocks/>
          </p:cNvSpPr>
          <p:nvPr/>
        </p:nvSpPr>
        <p:spPr>
          <a:xfrm>
            <a:off x="712592" y="4365382"/>
            <a:ext cx="2819400" cy="220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Άνθρωποι Υπηρεσίες</a:t>
            </a:r>
          </a:p>
          <a:p>
            <a:r>
              <a:rPr lang="el-GR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Υποδομές</a:t>
            </a:r>
          </a:p>
        </p:txBody>
      </p:sp>
      <p:pic>
        <p:nvPicPr>
          <p:cNvPr id="147" name="Γραφικό 146" descr="Μεγεθυντικός φακός περίγραμμα">
            <a:extLst>
              <a:ext uri="{FF2B5EF4-FFF2-40B4-BE49-F238E27FC236}">
                <a16:creationId xmlns:a16="http://schemas.microsoft.com/office/drawing/2014/main" id="{63B61471-A805-4109-961D-03C1BC8EA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9425" y="2297078"/>
            <a:ext cx="936765" cy="936765"/>
          </a:xfrm>
          <a:prstGeom prst="rect">
            <a:avLst/>
          </a:prstGeom>
        </p:spPr>
      </p:pic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DAD69FA0-94F3-45B6-8F5B-27A24D298561}"/>
              </a:ext>
            </a:extLst>
          </p:cNvPr>
          <p:cNvGrpSpPr/>
          <p:nvPr/>
        </p:nvGrpSpPr>
        <p:grpSpPr>
          <a:xfrm>
            <a:off x="9316719" y="3870325"/>
            <a:ext cx="2629799" cy="496802"/>
            <a:chOff x="9316719" y="4129525"/>
            <a:chExt cx="2655348" cy="775423"/>
          </a:xfrm>
        </p:grpSpPr>
        <p:sp>
          <p:nvSpPr>
            <p:cNvPr id="74" name="Ορθογώνιο: Στρογγύλεμα γωνιών 86">
              <a:extLst>
                <a:ext uri="{FF2B5EF4-FFF2-40B4-BE49-F238E27FC236}">
                  <a16:creationId xmlns:a16="http://schemas.microsoft.com/office/drawing/2014/main" id="{185D524A-36FA-4E01-9273-3A5852B221BE}"/>
                </a:ext>
              </a:extLst>
            </p:cNvPr>
            <p:cNvSpPr/>
            <p:nvPr/>
          </p:nvSpPr>
          <p:spPr>
            <a:xfrm>
              <a:off x="11128454" y="4129525"/>
              <a:ext cx="843613" cy="7754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l-GR" dirty="0">
                  <a:latin typeface="Franklin Gothic Medium Cond" panose="020B0606030402020204" pitchFamily="34" charset="0"/>
                </a:rPr>
                <a:t>2%</a:t>
              </a:r>
            </a:p>
          </p:txBody>
        </p:sp>
        <p:sp>
          <p:nvSpPr>
            <p:cNvPr id="75" name="Ορθογώνιο: Στρογγύλεμα γωνιών 87">
              <a:extLst>
                <a:ext uri="{FF2B5EF4-FFF2-40B4-BE49-F238E27FC236}">
                  <a16:creationId xmlns:a16="http://schemas.microsoft.com/office/drawing/2014/main" id="{8FC8AE06-4B45-4A7D-A8C6-68B36B0BEC02}"/>
                </a:ext>
              </a:extLst>
            </p:cNvPr>
            <p:cNvSpPr/>
            <p:nvPr/>
          </p:nvSpPr>
          <p:spPr>
            <a:xfrm>
              <a:off x="9316719" y="4129528"/>
              <a:ext cx="2060687" cy="77542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2</a:t>
              </a:r>
              <a:r>
                <a:rPr lang="en-US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ΕΛΥΤ + ΚΟΕ</a:t>
              </a: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184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υπάλληλοι</a:t>
              </a:r>
            </a:p>
          </p:txBody>
        </p:sp>
      </p:grpSp>
      <p:grpSp>
        <p:nvGrpSpPr>
          <p:cNvPr id="78" name="Ομάδα 77">
            <a:extLst>
              <a:ext uri="{FF2B5EF4-FFF2-40B4-BE49-F238E27FC236}">
                <a16:creationId xmlns:a16="http://schemas.microsoft.com/office/drawing/2014/main" id="{DAD69FA0-94F3-45B6-8F5B-27A24D298561}"/>
              </a:ext>
            </a:extLst>
          </p:cNvPr>
          <p:cNvGrpSpPr/>
          <p:nvPr/>
        </p:nvGrpSpPr>
        <p:grpSpPr>
          <a:xfrm>
            <a:off x="9316719" y="4405413"/>
            <a:ext cx="2629798" cy="496804"/>
            <a:chOff x="9316719" y="4129525"/>
            <a:chExt cx="2655347" cy="775426"/>
          </a:xfrm>
        </p:grpSpPr>
        <p:sp>
          <p:nvSpPr>
            <p:cNvPr id="81" name="Ορθογώνιο: Στρογγύλεμα γωνιών 86">
              <a:extLst>
                <a:ext uri="{FF2B5EF4-FFF2-40B4-BE49-F238E27FC236}">
                  <a16:creationId xmlns:a16="http://schemas.microsoft.com/office/drawing/2014/main" id="{185D524A-36FA-4E01-9273-3A5852B221BE}"/>
                </a:ext>
              </a:extLst>
            </p:cNvPr>
            <p:cNvSpPr/>
            <p:nvPr/>
          </p:nvSpPr>
          <p:spPr>
            <a:xfrm>
              <a:off x="11128454" y="4129525"/>
              <a:ext cx="843612" cy="7754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latin typeface="Franklin Gothic Medium Cond" panose="020B0606030402020204" pitchFamily="34" charset="0"/>
                </a:rPr>
                <a:t>6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82" name="Ορθογώνιο: Στρογγύλεμα γωνιών 87">
              <a:extLst>
                <a:ext uri="{FF2B5EF4-FFF2-40B4-BE49-F238E27FC236}">
                  <a16:creationId xmlns:a16="http://schemas.microsoft.com/office/drawing/2014/main" id="{8FC8AE06-4B45-4A7D-A8C6-68B36B0BEC02}"/>
                </a:ext>
              </a:extLst>
            </p:cNvPr>
            <p:cNvSpPr/>
            <p:nvPr/>
          </p:nvSpPr>
          <p:spPr>
            <a:xfrm>
              <a:off x="9316719" y="4129531"/>
              <a:ext cx="2060687" cy="77542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Λοιπές </a:t>
              </a:r>
              <a:r>
                <a:rPr lang="el-GR" sz="1400" dirty="0" err="1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Περιφερ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. Υπηρεσίες</a:t>
              </a:r>
              <a:endParaRPr lang="el-GR" sz="1600" baseline="30000" dirty="0">
                <a:solidFill>
                  <a:srgbClr val="0027A2"/>
                </a:solidFill>
                <a:latin typeface="Franklin Gothic Medium Cond" panose="020B06060304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616</a:t>
              </a: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υπάλληλοι</a:t>
              </a:r>
            </a:p>
          </p:txBody>
        </p:sp>
      </p:grp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45966456-6823-4FA3-9A9F-21905897B746}"/>
              </a:ext>
            </a:extLst>
          </p:cNvPr>
          <p:cNvGrpSpPr/>
          <p:nvPr/>
        </p:nvGrpSpPr>
        <p:grpSpPr>
          <a:xfrm>
            <a:off x="9316719" y="2265055"/>
            <a:ext cx="2629799" cy="496800"/>
            <a:chOff x="9316719" y="3299493"/>
            <a:chExt cx="2655348" cy="775420"/>
          </a:xfrm>
        </p:grpSpPr>
        <p:sp>
          <p:nvSpPr>
            <p:cNvPr id="86" name="Ορθογώνιο: Στρογγύλεμα γωνιών 85">
              <a:extLst>
                <a:ext uri="{FF2B5EF4-FFF2-40B4-BE49-F238E27FC236}">
                  <a16:creationId xmlns:a16="http://schemas.microsoft.com/office/drawing/2014/main" id="{879AA66A-1FFA-45D5-8B32-AA18A5D3D74F}"/>
                </a:ext>
              </a:extLst>
            </p:cNvPr>
            <p:cNvSpPr/>
            <p:nvPr/>
          </p:nvSpPr>
          <p:spPr>
            <a:xfrm>
              <a:off x="11128452" y="3299493"/>
              <a:ext cx="843615" cy="7754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latin typeface="Franklin Gothic Medium Cond" panose="020B0606030402020204" pitchFamily="34" charset="0"/>
                </a:rPr>
                <a:t>1</a:t>
              </a:r>
              <a:r>
                <a:rPr lang="el-GR" dirty="0">
                  <a:latin typeface="Franklin Gothic Medium Cond" panose="020B0606030402020204" pitchFamily="34" charset="0"/>
                </a:rPr>
                <a:t>9%</a:t>
              </a:r>
            </a:p>
          </p:txBody>
        </p:sp>
        <p:sp>
          <p:nvSpPr>
            <p:cNvPr id="89" name="Ορθογώνιο: Στρογγύλεμα γωνιών 88">
              <a:extLst>
                <a:ext uri="{FF2B5EF4-FFF2-40B4-BE49-F238E27FC236}">
                  <a16:creationId xmlns:a16="http://schemas.microsoft.com/office/drawing/2014/main" id="{39AC3952-B831-4949-97BF-8391A83350DE}"/>
                </a:ext>
              </a:extLst>
            </p:cNvPr>
            <p:cNvSpPr/>
            <p:nvPr/>
          </p:nvSpPr>
          <p:spPr>
            <a:xfrm>
              <a:off x="9316719" y="3299493"/>
              <a:ext cx="2060687" cy="77542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94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Τελωνεία </a:t>
              </a: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1.794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υπάλληλοι</a:t>
              </a:r>
            </a:p>
          </p:txBody>
        </p:sp>
      </p:grpSp>
      <p:grpSp>
        <p:nvGrpSpPr>
          <p:cNvPr id="90" name="Ομάδα 89">
            <a:extLst>
              <a:ext uri="{FF2B5EF4-FFF2-40B4-BE49-F238E27FC236}">
                <a16:creationId xmlns:a16="http://schemas.microsoft.com/office/drawing/2014/main" id="{E23EE502-AC39-4268-AD20-8B291B0D92AB}"/>
              </a:ext>
            </a:extLst>
          </p:cNvPr>
          <p:cNvGrpSpPr/>
          <p:nvPr/>
        </p:nvGrpSpPr>
        <p:grpSpPr>
          <a:xfrm>
            <a:off x="9316719" y="2817075"/>
            <a:ext cx="2629798" cy="496802"/>
            <a:chOff x="9316719" y="4129525"/>
            <a:chExt cx="2655347" cy="775423"/>
          </a:xfrm>
        </p:grpSpPr>
        <p:sp>
          <p:nvSpPr>
            <p:cNvPr id="91" name="Ορθογώνιο: Στρογγύλεμα γωνιών 90">
              <a:extLst>
                <a:ext uri="{FF2B5EF4-FFF2-40B4-BE49-F238E27FC236}">
                  <a16:creationId xmlns:a16="http://schemas.microsoft.com/office/drawing/2014/main" id="{E7E9832D-1888-4B8B-8303-759EA53DB9E8}"/>
                </a:ext>
              </a:extLst>
            </p:cNvPr>
            <p:cNvSpPr/>
            <p:nvPr/>
          </p:nvSpPr>
          <p:spPr>
            <a:xfrm>
              <a:off x="11128452" y="4129525"/>
              <a:ext cx="843614" cy="775420"/>
            </a:xfrm>
            <a:prstGeom prst="roundRect">
              <a:avLst/>
            </a:prstGeom>
            <a:solidFill>
              <a:srgbClr val="002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latin typeface="Franklin Gothic Medium Cond" panose="020B0606030402020204" pitchFamily="34" charset="0"/>
                </a:rPr>
                <a:t>3</a:t>
              </a:r>
              <a:r>
                <a:rPr lang="el-GR" dirty="0">
                  <a:latin typeface="Franklin Gothic Medium Cond" panose="020B0606030402020204" pitchFamily="34" charset="0"/>
                </a:rPr>
                <a:t>%</a:t>
              </a:r>
            </a:p>
          </p:txBody>
        </p:sp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A0066E7-6158-4009-A58C-2C03F9384344}"/>
                </a:ext>
              </a:extLst>
            </p:cNvPr>
            <p:cNvSpPr/>
            <p:nvPr/>
          </p:nvSpPr>
          <p:spPr>
            <a:xfrm>
              <a:off x="9316719" y="4129528"/>
              <a:ext cx="2060687" cy="77542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16</a:t>
              </a: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Χημικές Υπηρεσίες</a:t>
              </a:r>
            </a:p>
            <a:p>
              <a:pPr>
                <a:lnSpc>
                  <a:spcPct val="80000"/>
                </a:lnSpc>
              </a:pPr>
              <a:r>
                <a:rPr lang="el-GR" sz="1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296 </a:t>
              </a:r>
              <a:r>
                <a:rPr lang="el-GR" sz="14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υπάλληλοι</a:t>
              </a:r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290B599-9C23-4F4B-B65E-9DB4E01C0644}"/>
              </a:ext>
            </a:extLst>
          </p:cNvPr>
          <p:cNvGrpSpPr/>
          <p:nvPr/>
        </p:nvGrpSpPr>
        <p:grpSpPr>
          <a:xfrm>
            <a:off x="6522720" y="3335843"/>
            <a:ext cx="2702560" cy="630000"/>
            <a:chOff x="6522720" y="3335843"/>
            <a:chExt cx="2702560" cy="630000"/>
          </a:xfrm>
        </p:grpSpPr>
        <p:grpSp>
          <p:nvGrpSpPr>
            <p:cNvPr id="151" name="Ομάδα 150">
              <a:extLst>
                <a:ext uri="{FF2B5EF4-FFF2-40B4-BE49-F238E27FC236}">
                  <a16:creationId xmlns:a16="http://schemas.microsoft.com/office/drawing/2014/main" id="{8342008C-4F4F-433C-866B-73A3B160A0DC}"/>
                </a:ext>
              </a:extLst>
            </p:cNvPr>
            <p:cNvGrpSpPr/>
            <p:nvPr/>
          </p:nvGrpSpPr>
          <p:grpSpPr>
            <a:xfrm>
              <a:off x="6522720" y="3335843"/>
              <a:ext cx="2702560" cy="630000"/>
              <a:chOff x="6569932" y="3349794"/>
              <a:chExt cx="2655348" cy="419999"/>
            </a:xfrm>
          </p:grpSpPr>
          <p:sp>
            <p:nvSpPr>
              <p:cNvPr id="57" name="Ορθογώνιο: Στρογγύλεμα γωνιών 56">
                <a:extLst>
                  <a:ext uri="{FF2B5EF4-FFF2-40B4-BE49-F238E27FC236}">
                    <a16:creationId xmlns:a16="http://schemas.microsoft.com/office/drawing/2014/main" id="{2A5B391D-1650-4444-A6B7-27AB0522B34C}"/>
                  </a:ext>
                </a:extLst>
              </p:cNvPr>
              <p:cNvSpPr/>
              <p:nvPr/>
            </p:nvSpPr>
            <p:spPr>
              <a:xfrm>
                <a:off x="8288097" y="3349794"/>
                <a:ext cx="937183" cy="419999"/>
              </a:xfrm>
              <a:prstGeom prst="roundRect">
                <a:avLst/>
              </a:prstGeom>
              <a:solidFill>
                <a:srgbClr val="002C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dirty="0">
                    <a:latin typeface="Franklin Gothic Medium Cond" panose="020B0606030402020204" pitchFamily="34" charset="0"/>
                  </a:rPr>
                  <a:t>23%</a:t>
                </a:r>
              </a:p>
            </p:txBody>
          </p:sp>
          <p:sp>
            <p:nvSpPr>
              <p:cNvPr id="58" name="Ορθογώνιο: Στρογγύλεμα γωνιών 57">
                <a:extLst>
                  <a:ext uri="{FF2B5EF4-FFF2-40B4-BE49-F238E27FC236}">
                    <a16:creationId xmlns:a16="http://schemas.microsoft.com/office/drawing/2014/main" id="{5B8480D6-7EFC-4FE1-8A42-12BFD5B26775}"/>
                  </a:ext>
                </a:extLst>
              </p:cNvPr>
              <p:cNvSpPr/>
              <p:nvPr/>
            </p:nvSpPr>
            <p:spPr>
              <a:xfrm>
                <a:off x="6569932" y="3349794"/>
                <a:ext cx="2060687" cy="419999"/>
              </a:xfrm>
              <a:prstGeom prst="roundRect">
                <a:avLst/>
              </a:prstGeom>
              <a:solidFill>
                <a:srgbClr val="C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	</a:t>
                </a:r>
                <a:r>
                  <a:rPr lang="el-GR" sz="1700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ΨΗΦΙΑΚΗ 	ΥΛΟΠΟΙΗΣΗ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20F0581-9285-4622-B89E-9AE6DC7A87A2}"/>
                </a:ext>
              </a:extLst>
            </p:cNvPr>
            <p:cNvSpPr txBox="1"/>
            <p:nvPr/>
          </p:nvSpPr>
          <p:spPr>
            <a:xfrm>
              <a:off x="6569316" y="3499955"/>
              <a:ext cx="567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393 </a:t>
              </a:r>
              <a:endParaRPr lang="el-GR" dirty="0"/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22BB712A-A1F4-40F9-9781-24E44800E9F3}"/>
              </a:ext>
            </a:extLst>
          </p:cNvPr>
          <p:cNvGrpSpPr/>
          <p:nvPr/>
        </p:nvGrpSpPr>
        <p:grpSpPr>
          <a:xfrm>
            <a:off x="6522720" y="4011913"/>
            <a:ext cx="2702560" cy="893784"/>
            <a:chOff x="6522720" y="4011913"/>
            <a:chExt cx="2702560" cy="893784"/>
          </a:xfrm>
        </p:grpSpPr>
        <p:grpSp>
          <p:nvGrpSpPr>
            <p:cNvPr id="152" name="Ομάδα 151">
              <a:extLst>
                <a:ext uri="{FF2B5EF4-FFF2-40B4-BE49-F238E27FC236}">
                  <a16:creationId xmlns:a16="http://schemas.microsoft.com/office/drawing/2014/main" id="{C4BFB0E3-6677-4CAE-8CF5-4CC019E69111}"/>
                </a:ext>
              </a:extLst>
            </p:cNvPr>
            <p:cNvGrpSpPr/>
            <p:nvPr/>
          </p:nvGrpSpPr>
          <p:grpSpPr>
            <a:xfrm>
              <a:off x="6522720" y="4011913"/>
              <a:ext cx="2702560" cy="893784"/>
              <a:chOff x="6569932" y="4326523"/>
              <a:chExt cx="2655348" cy="496286"/>
            </a:xfrm>
          </p:grpSpPr>
          <p:sp>
            <p:nvSpPr>
              <p:cNvPr id="68" name="Ορθογώνιο: Στρογγύλεμα γωνιών 67">
                <a:extLst>
                  <a:ext uri="{FF2B5EF4-FFF2-40B4-BE49-F238E27FC236}">
                    <a16:creationId xmlns:a16="http://schemas.microsoft.com/office/drawing/2014/main" id="{B0C7AD78-33F7-4B9A-863F-DB48479DADA5}"/>
                  </a:ext>
                </a:extLst>
              </p:cNvPr>
              <p:cNvSpPr/>
              <p:nvPr/>
            </p:nvSpPr>
            <p:spPr>
              <a:xfrm>
                <a:off x="8288097" y="4326523"/>
                <a:ext cx="937183" cy="496286"/>
              </a:xfrm>
              <a:prstGeom prst="roundRect">
                <a:avLst/>
              </a:prstGeom>
              <a:solidFill>
                <a:srgbClr val="002C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dirty="0">
                    <a:latin typeface="Franklin Gothic Medium Cond" panose="020B0606030402020204" pitchFamily="34" charset="0"/>
                  </a:rPr>
                  <a:t>33%</a:t>
                </a:r>
              </a:p>
            </p:txBody>
          </p:sp>
          <p:sp>
            <p:nvSpPr>
              <p:cNvPr id="69" name="Ορθογώνιο: Στρογγύλεμα γωνιών 68">
                <a:extLst>
                  <a:ext uri="{FF2B5EF4-FFF2-40B4-BE49-F238E27FC236}">
                    <a16:creationId xmlns:a16="http://schemas.microsoft.com/office/drawing/2014/main" id="{EB02E963-4A70-4727-9C18-DF63258FDA01}"/>
                  </a:ext>
                </a:extLst>
              </p:cNvPr>
              <p:cNvSpPr/>
              <p:nvPr/>
            </p:nvSpPr>
            <p:spPr>
              <a:xfrm>
                <a:off x="6569932" y="4326523"/>
                <a:ext cx="2060687" cy="496286"/>
              </a:xfrm>
              <a:prstGeom prst="roundRect">
                <a:avLst/>
              </a:prstGeom>
              <a:solidFill>
                <a:srgbClr val="C9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700" b="1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 	</a:t>
                </a:r>
                <a:r>
                  <a:rPr lang="el-GR" sz="1700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ΥΠΟΣΤΗΡΙΚΤΙΚΕΣ</a:t>
                </a:r>
              </a:p>
              <a:p>
                <a:r>
                  <a:rPr lang="el-GR" sz="1200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	</a:t>
                </a:r>
                <a:r>
                  <a:rPr lang="en-US" sz="1200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HR, </a:t>
                </a:r>
                <a:r>
                  <a:rPr lang="el-GR" sz="1200" dirty="0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ΓΔΟΥ, ΚΕΦ, 	Εσωτερικός Έλεγχος </a:t>
                </a:r>
                <a:r>
                  <a:rPr lang="el-GR" sz="1200" dirty="0" err="1">
                    <a:solidFill>
                      <a:srgbClr val="0027A2"/>
                    </a:solidFill>
                    <a:latin typeface="Franklin Gothic Medium Cond" panose="020B0606030402020204" pitchFamily="34" charset="0"/>
                  </a:rPr>
                  <a:t>κλπ</a:t>
                </a:r>
                <a:endParaRPr lang="el-GR" sz="1200" dirty="0">
                  <a:solidFill>
                    <a:srgbClr val="0027A2"/>
                  </a:solidFill>
                  <a:latin typeface="Franklin Gothic Medium Cond" panose="020B0606030402020204" pitchFamily="34" charset="0"/>
                </a:endParaRP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8249328-A686-498E-B39E-D1A2F5EA5D56}"/>
                </a:ext>
              </a:extLst>
            </p:cNvPr>
            <p:cNvSpPr txBox="1"/>
            <p:nvPr/>
          </p:nvSpPr>
          <p:spPr>
            <a:xfrm>
              <a:off x="6569316" y="4270825"/>
              <a:ext cx="567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567 </a:t>
              </a:r>
              <a:endParaRPr lang="el-GR" dirty="0"/>
            </a:p>
          </p:txBody>
        </p:sp>
      </p:grpSp>
      <p:sp>
        <p:nvSpPr>
          <p:cNvPr id="84" name="Ορθογώνιο: Στρογγύλεμα γωνιών 83">
            <a:extLst>
              <a:ext uri="{FF2B5EF4-FFF2-40B4-BE49-F238E27FC236}">
                <a16:creationId xmlns:a16="http://schemas.microsoft.com/office/drawing/2014/main" id="{ED4CDD4C-D055-471E-A631-CCD4120A3028}"/>
              </a:ext>
            </a:extLst>
          </p:cNvPr>
          <p:cNvSpPr/>
          <p:nvPr/>
        </p:nvSpPr>
        <p:spPr>
          <a:xfrm>
            <a:off x="8151528" y="5142728"/>
            <a:ext cx="1314681" cy="1304024"/>
          </a:xfrm>
          <a:prstGeom prst="roundRect">
            <a:avLst/>
          </a:prstGeom>
          <a:solidFill>
            <a:srgbClr val="5B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anklin Gothic Medium Cond" panose="020B0606030402020204" pitchFamily="34" charset="0"/>
              </a:rPr>
              <a:t>27</a:t>
            </a:r>
            <a:br>
              <a:rPr lang="el-GR" sz="3600" b="1" dirty="0">
                <a:latin typeface="Franklin Gothic Medium Cond" panose="020B0606030402020204" pitchFamily="34" charset="0"/>
              </a:rPr>
            </a:br>
            <a:r>
              <a:rPr lang="el-GR" sz="2400" b="1" dirty="0">
                <a:latin typeface="Franklin Gothic Medium Cond" panose="020B0606030402020204" pitchFamily="34" charset="0"/>
              </a:rPr>
              <a:t>Σκύλοι</a:t>
            </a:r>
            <a:endParaRPr lang="el-GR" sz="3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3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 animBg="1"/>
      <p:bldP spid="127" grpId="0" animBg="1"/>
      <p:bldP spid="128" grpId="0" animBg="1"/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861665"/>
            <a:ext cx="2819400" cy="1900912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Έργα ΕΣΠΑ και Ταμείου Ανάκαμψης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F25E4E9A-73DE-42CA-B334-64FF62222938}"/>
              </a:ext>
            </a:extLst>
          </p:cNvPr>
          <p:cNvSpPr txBox="1">
            <a:spLocks/>
          </p:cNvSpPr>
          <p:nvPr/>
        </p:nvSpPr>
        <p:spPr>
          <a:xfrm>
            <a:off x="666750" y="5080000"/>
            <a:ext cx="2391410" cy="14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651CAA2-2F7E-49C3-9992-3C44B622AB41}"/>
              </a:ext>
            </a:extLst>
          </p:cNvPr>
          <p:cNvSpPr/>
          <p:nvPr/>
        </p:nvSpPr>
        <p:spPr>
          <a:xfrm>
            <a:off x="4081562" y="450281"/>
            <a:ext cx="7422684" cy="568209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el-GR" sz="2400" b="1" dirty="0">
                <a:latin typeface="Franklin Gothic Medium Cond" panose="020B0606030402020204" pitchFamily="34" charset="0"/>
              </a:rPr>
              <a:t>ΕΣΠΑ 2014-2020: 6 ενταγμένα έργα Π/Υ 61 εκ. € </a:t>
            </a:r>
          </a:p>
        </p:txBody>
      </p:sp>
      <p:sp>
        <p:nvSpPr>
          <p:cNvPr id="10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81561" y="1096006"/>
            <a:ext cx="7422685" cy="990702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Προμήθεια Μέσων Δίωξης για τις τελωνειακές υπηρεσίες (42 εκ. €)</a:t>
            </a:r>
          </a:p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Υλοποίηση νέου ΟΠΣ Τελωνείων με βάση τον Ενωσιακό Τελωνειακό Κώδικα (</a:t>
            </a:r>
            <a:r>
              <a:rPr lang="en-US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UCC) (9,5 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εκ. €)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Ορθογώνιο: Στρογγύλεμα γωνιών 11">
            <a:extLst>
              <a:ext uri="{FF2B5EF4-FFF2-40B4-BE49-F238E27FC236}">
                <a16:creationId xmlns:a16="http://schemas.microsoft.com/office/drawing/2014/main" id="{3651CAA2-2F7E-49C3-9992-3C44B622AB41}"/>
              </a:ext>
            </a:extLst>
          </p:cNvPr>
          <p:cNvSpPr/>
          <p:nvPr/>
        </p:nvSpPr>
        <p:spPr>
          <a:xfrm>
            <a:off x="4081560" y="2243912"/>
            <a:ext cx="7422686" cy="568209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el-GR" sz="2400" b="1" dirty="0">
                <a:latin typeface="Franklin Gothic Medium Cond" panose="020B0606030402020204" pitchFamily="34" charset="0"/>
              </a:rPr>
              <a:t>Εθνικό Σχέδιο Ανάκαμψης και Ανθεκτικότητας Ελλάδα 2.0</a:t>
            </a:r>
          </a:p>
        </p:txBody>
      </p:sp>
      <p:pic>
        <p:nvPicPr>
          <p:cNvPr id="1026" name="Picture 2" descr="https://greece20.gov.gr/wp-content/uploads/2021/06/greece20-top-logo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5" y="5718785"/>
            <a:ext cx="18383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ΣΠ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2" y="4401362"/>
            <a:ext cx="15811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81559" y="2913825"/>
            <a:ext cx="2256717" cy="767221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8 Μεταρρυθμίσεις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6455508" y="2913825"/>
            <a:ext cx="2500923" cy="767221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18  Έργα (233,7 εκ €)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9042400" y="2913825"/>
            <a:ext cx="2461845" cy="767221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 Κρατική Ενίσχυση (162,5 εκ.€)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81559" y="3798607"/>
            <a:ext cx="7422686" cy="464169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Νέο Πληροφοριακό Σύστημα Φορολογίας (Ενοποίηση </a:t>
            </a:r>
            <a:r>
              <a:rPr lang="en-US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TAXIS, TAXISnet, ELENXIS)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81560" y="4364480"/>
            <a:ext cx="7422685" cy="464169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Ψηφιοποίηση Φυσικών Αρχείων Υπηρεσιών της ΑΑΔΕ</a:t>
            </a:r>
          </a:p>
        </p:txBody>
      </p:sp>
      <p:sp>
        <p:nvSpPr>
          <p:cNvPr id="22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81559" y="5485277"/>
            <a:ext cx="7422686" cy="464169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Κωδικοποίηση της Νομοθεσίας και Σύστημα Νομοθετικής Πληροφόρησης</a:t>
            </a:r>
          </a:p>
        </p:txBody>
      </p:sp>
      <p:sp>
        <p:nvSpPr>
          <p:cNvPr id="23" name="Ορθογώνιο: Στρογγύλεμα γωνιών 30">
            <a:extLst>
              <a:ext uri="{FF2B5EF4-FFF2-40B4-BE49-F238E27FC236}">
                <a16:creationId xmlns:a16="http://schemas.microsoft.com/office/drawing/2014/main" id="{FDB2F2F4-A60D-4036-BB4D-3AD0A8C0E370}"/>
              </a:ext>
            </a:extLst>
          </p:cNvPr>
          <p:cNvSpPr/>
          <p:nvPr/>
        </p:nvSpPr>
        <p:spPr>
          <a:xfrm>
            <a:off x="4073370" y="4930353"/>
            <a:ext cx="7430875" cy="464169"/>
          </a:xfrm>
          <a:prstGeom prst="roundRect">
            <a:avLst>
              <a:gd name="adj" fmla="val 13926"/>
            </a:avLst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l-GR">
                <a:solidFill>
                  <a:srgbClr val="0027A2"/>
                </a:solidFill>
                <a:latin typeface="Franklin Gothic Medium Cond" panose="020B0606030402020204" pitchFamily="34" charset="0"/>
              </a:rPr>
              <a:t>Προμήθεια Εξοπλισμού και Λογισμικού Γραφείου για όλες τις υπηρεσίες της ΑΑΔΕ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3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Εμβληματικά Έργα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202</a:t>
            </a:r>
            <a:r>
              <a:rPr lang="el-GR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2</a:t>
            </a:r>
            <a:r>
              <a:rPr lang="en-US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 - 202</a:t>
            </a:r>
            <a:r>
              <a:rPr lang="el-GR" dirty="0">
                <a:solidFill>
                  <a:srgbClr val="006FFF"/>
                </a:solidFill>
                <a:latin typeface="Franklin Gothic Medium Cond" panose="020B0606030402020204" pitchFamily="34" charset="0"/>
              </a:rPr>
              <a:t>5</a:t>
            </a:r>
          </a:p>
        </p:txBody>
      </p:sp>
      <p:pic>
        <p:nvPicPr>
          <p:cNvPr id="9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FDBE759-5BFB-4717-887C-9B28781B4EFC}"/>
              </a:ext>
            </a:extLst>
          </p:cNvPr>
          <p:cNvGrpSpPr/>
          <p:nvPr/>
        </p:nvGrpSpPr>
        <p:grpSpPr>
          <a:xfrm>
            <a:off x="4243651" y="1123567"/>
            <a:ext cx="7281599" cy="1052544"/>
            <a:chOff x="4243651" y="1371176"/>
            <a:chExt cx="7281599" cy="872968"/>
          </a:xfrm>
        </p:grpSpPr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id="{18324B82-3630-4378-B4CF-9805B5D6401F}"/>
                </a:ext>
              </a:extLst>
            </p:cNvPr>
            <p:cNvSpPr/>
            <p:nvPr/>
          </p:nvSpPr>
          <p:spPr>
            <a:xfrm>
              <a:off x="9781448" y="1371176"/>
              <a:ext cx="1743802" cy="872968"/>
            </a:xfrm>
            <a:prstGeom prst="roundRect">
              <a:avLst>
                <a:gd name="adj" fmla="val 25083"/>
              </a:avLst>
            </a:prstGeom>
            <a:solidFill>
              <a:srgbClr val="003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tIns="46800" rIns="72000"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2022-</a:t>
              </a:r>
              <a:r>
                <a: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2023</a:t>
              </a:r>
            </a:p>
          </p:txBody>
        </p:sp>
        <p:sp>
          <p:nvSpPr>
            <p:cNvPr id="7" name="Ορθογώνιο: Στρογγύλεμα γωνιών 6">
              <a:extLst>
                <a:ext uri="{FF2B5EF4-FFF2-40B4-BE49-F238E27FC236}">
                  <a16:creationId xmlns:a16="http://schemas.microsoft.com/office/drawing/2014/main" id="{C2361275-4E52-46E0-ABFA-9422E5888388}"/>
                </a:ext>
              </a:extLst>
            </p:cNvPr>
            <p:cNvSpPr/>
            <p:nvPr/>
          </p:nvSpPr>
          <p:spPr>
            <a:xfrm>
              <a:off x="4243651" y="1371176"/>
              <a:ext cx="6025477" cy="872968"/>
            </a:xfrm>
            <a:prstGeom prst="roundRect">
              <a:avLst>
                <a:gd name="adj" fmla="val 25083"/>
              </a:avLst>
            </a:prstGeom>
            <a:solidFill>
              <a:srgbClr val="005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46800" rIns="72000" rtlCol="0" anchor="ctr"/>
            <a:lstStyle/>
            <a:p>
              <a:r>
                <a: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Μητρώο Ιδιοκτησίας και Διαχείρισης Ακινήτων </a:t>
              </a:r>
            </a:p>
            <a:p>
              <a:r>
                <a: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Διασύνδεση με το Κτηματολόγιο</a:t>
              </a: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DA5F799-F2AA-4E29-AD2C-CF05068F364B}"/>
              </a:ext>
            </a:extLst>
          </p:cNvPr>
          <p:cNvGrpSpPr/>
          <p:nvPr/>
        </p:nvGrpSpPr>
        <p:grpSpPr>
          <a:xfrm>
            <a:off x="4243651" y="2247850"/>
            <a:ext cx="7281599" cy="1052544"/>
            <a:chOff x="4243651" y="3216824"/>
            <a:chExt cx="7281599" cy="872968"/>
          </a:xfrm>
        </p:grpSpPr>
        <p:sp>
          <p:nvSpPr>
            <p:cNvPr id="17" name="Ορθογώνιο: Στρογγύλεμα γωνιών 16">
              <a:extLst>
                <a:ext uri="{FF2B5EF4-FFF2-40B4-BE49-F238E27FC236}">
                  <a16:creationId xmlns:a16="http://schemas.microsoft.com/office/drawing/2014/main" id="{F99E631F-0847-400D-BF96-72A8CD641918}"/>
                </a:ext>
              </a:extLst>
            </p:cNvPr>
            <p:cNvSpPr/>
            <p:nvPr/>
          </p:nvSpPr>
          <p:spPr>
            <a:xfrm>
              <a:off x="9781448" y="3216824"/>
              <a:ext cx="1743802" cy="872968"/>
            </a:xfrm>
            <a:prstGeom prst="roundRect">
              <a:avLst>
                <a:gd name="adj" fmla="val 25083"/>
              </a:avLst>
            </a:prstGeom>
            <a:solidFill>
              <a:srgbClr val="003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tIns="46800" rIns="72000"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2022-</a:t>
              </a:r>
              <a:r>
                <a: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2023</a:t>
              </a:r>
            </a:p>
          </p:txBody>
        </p:sp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46B2AB60-4FB3-4F73-B3A3-34EE5635CBB6}"/>
                </a:ext>
              </a:extLst>
            </p:cNvPr>
            <p:cNvSpPr/>
            <p:nvPr/>
          </p:nvSpPr>
          <p:spPr>
            <a:xfrm>
              <a:off x="4243651" y="3216824"/>
              <a:ext cx="6025477" cy="872968"/>
            </a:xfrm>
            <a:prstGeom prst="roundRect">
              <a:avLst>
                <a:gd name="adj" fmla="val 25083"/>
              </a:avLst>
            </a:prstGeom>
            <a:solidFill>
              <a:srgbClr val="005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46800" rIns="72000" rtlCol="0" anchor="ctr"/>
            <a:lstStyle/>
            <a:p>
              <a:r>
                <a: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Επιβράβευση Συνέπειας </a:t>
              </a:r>
            </a:p>
            <a:p>
              <a:r>
                <a:rPr lang="el-GR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Ανάλυση φορολογικής συμπεριφοράς με κριτήρια υπευθυνότητας </a:t>
              </a:r>
            </a:p>
          </p:txBody>
        </p: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3B093D92-8981-4FC4-AF98-1B6D8A73D8B6}"/>
              </a:ext>
            </a:extLst>
          </p:cNvPr>
          <p:cNvGrpSpPr/>
          <p:nvPr/>
        </p:nvGrpSpPr>
        <p:grpSpPr>
          <a:xfrm>
            <a:off x="4243651" y="3393534"/>
            <a:ext cx="7281599" cy="773230"/>
            <a:chOff x="4243651" y="2274590"/>
            <a:chExt cx="7281599" cy="872968"/>
          </a:xfrm>
        </p:grpSpPr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7F8333BA-2923-4B9D-AB0A-72134308056C}"/>
                </a:ext>
              </a:extLst>
            </p:cNvPr>
            <p:cNvGrpSpPr/>
            <p:nvPr/>
          </p:nvGrpSpPr>
          <p:grpSpPr>
            <a:xfrm>
              <a:off x="4243651" y="2274590"/>
              <a:ext cx="7281599" cy="872968"/>
              <a:chOff x="4243651" y="4265950"/>
              <a:chExt cx="7281599" cy="872968"/>
            </a:xfrm>
          </p:grpSpPr>
          <p:sp>
            <p:nvSpPr>
              <p:cNvPr id="13" name="Ορθογώνιο: Στρογγύλεμα γωνιών 12">
                <a:extLst>
                  <a:ext uri="{FF2B5EF4-FFF2-40B4-BE49-F238E27FC236}">
                    <a16:creationId xmlns:a16="http://schemas.microsoft.com/office/drawing/2014/main" id="{47ECAA3C-468F-4E60-9932-94DACFE21A7B}"/>
                  </a:ext>
                </a:extLst>
              </p:cNvPr>
              <p:cNvSpPr/>
              <p:nvPr/>
            </p:nvSpPr>
            <p:spPr>
              <a:xfrm>
                <a:off x="9781448" y="4265950"/>
                <a:ext cx="1743802" cy="872968"/>
              </a:xfrm>
              <a:prstGeom prst="roundRect">
                <a:avLst>
                  <a:gd name="adj" fmla="val 25083"/>
                </a:avLst>
              </a:prstGeom>
              <a:solidFill>
                <a:srgbClr val="003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0" tIns="46800" rIns="72000" rtlCol="0" anchor="ctr"/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2023</a:t>
                </a:r>
                <a:r>
                  <a:rPr lang="el-GR" sz="20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 - 2024</a:t>
                </a:r>
              </a:p>
            </p:txBody>
          </p:sp>
          <p:sp>
            <p:nvSpPr>
              <p:cNvPr id="14" name="Ορθογώνιο: Στρογγύλεμα γωνιών 13">
                <a:extLst>
                  <a:ext uri="{FF2B5EF4-FFF2-40B4-BE49-F238E27FC236}">
                    <a16:creationId xmlns:a16="http://schemas.microsoft.com/office/drawing/2014/main" id="{496F0FC7-8BB8-4944-99C2-05F7D8AC8514}"/>
                  </a:ext>
                </a:extLst>
              </p:cNvPr>
              <p:cNvSpPr/>
              <p:nvPr/>
            </p:nvSpPr>
            <p:spPr>
              <a:xfrm>
                <a:off x="4243651" y="4265950"/>
                <a:ext cx="6025477" cy="872968"/>
              </a:xfrm>
              <a:prstGeom prst="roundRect">
                <a:avLst>
                  <a:gd name="adj" fmla="val 25083"/>
                </a:avLst>
              </a:prstGeom>
              <a:solidFill>
                <a:srgbClr val="65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46800" rIns="72000" rtlCol="0" anchor="ctr"/>
              <a:lstStyle/>
              <a:p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Ηλεκτρονικό δελτίο αποστολής</a:t>
                </a:r>
              </a:p>
              <a:p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Σύστημα σύνδεσης Ταμειακών και POS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E07786-E5A5-44B9-98CD-D545E4A695E9}"/>
                </a:ext>
              </a:extLst>
            </p:cNvPr>
            <p:cNvSpPr txBox="1"/>
            <p:nvPr/>
          </p:nvSpPr>
          <p:spPr>
            <a:xfrm>
              <a:off x="9347200" y="2480539"/>
              <a:ext cx="759368" cy="45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339A"/>
                  </a:solidFill>
                  <a:latin typeface="Franklin Gothic Medium Cond" panose="020B0606030402020204" pitchFamily="34" charset="0"/>
                </a:rPr>
                <a:t>ΤΑΑ</a:t>
              </a:r>
              <a:endParaRPr lang="el-GR" b="1" dirty="0">
                <a:solidFill>
                  <a:srgbClr val="00339A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C4BA0DC0-E30D-4423-9D44-B2ABBA7D08D3}"/>
              </a:ext>
            </a:extLst>
          </p:cNvPr>
          <p:cNvGrpSpPr/>
          <p:nvPr/>
        </p:nvGrpSpPr>
        <p:grpSpPr>
          <a:xfrm>
            <a:off x="4243651" y="4207575"/>
            <a:ext cx="7281599" cy="773230"/>
            <a:chOff x="4243651" y="3188815"/>
            <a:chExt cx="7281599" cy="872968"/>
          </a:xfrm>
        </p:grpSpPr>
        <p:grpSp>
          <p:nvGrpSpPr>
            <p:cNvPr id="24" name="Ομάδα 23">
              <a:extLst>
                <a:ext uri="{FF2B5EF4-FFF2-40B4-BE49-F238E27FC236}">
                  <a16:creationId xmlns:a16="http://schemas.microsoft.com/office/drawing/2014/main" id="{248A6699-92CC-4695-8E09-FA5A49BFB475}"/>
                </a:ext>
              </a:extLst>
            </p:cNvPr>
            <p:cNvGrpSpPr/>
            <p:nvPr/>
          </p:nvGrpSpPr>
          <p:grpSpPr>
            <a:xfrm>
              <a:off x="4243651" y="3188815"/>
              <a:ext cx="7281599" cy="872968"/>
              <a:chOff x="4243651" y="401957"/>
              <a:chExt cx="7281599" cy="872968"/>
            </a:xfrm>
          </p:grpSpPr>
          <p:sp>
            <p:nvSpPr>
              <p:cNvPr id="25" name="Ορθογώνιο: Στρογγύλεμα γωνιών 24">
                <a:extLst>
                  <a:ext uri="{FF2B5EF4-FFF2-40B4-BE49-F238E27FC236}">
                    <a16:creationId xmlns:a16="http://schemas.microsoft.com/office/drawing/2014/main" id="{26858926-0954-47DB-BA73-20528C6D2F26}"/>
                  </a:ext>
                </a:extLst>
              </p:cNvPr>
              <p:cNvSpPr/>
              <p:nvPr/>
            </p:nvSpPr>
            <p:spPr>
              <a:xfrm>
                <a:off x="9781448" y="401957"/>
                <a:ext cx="1743802" cy="872968"/>
              </a:xfrm>
              <a:prstGeom prst="roundRect">
                <a:avLst>
                  <a:gd name="adj" fmla="val 25083"/>
                </a:avLst>
              </a:prstGeom>
              <a:solidFill>
                <a:srgbClr val="003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0" tIns="46800" rIns="72000" rtlCol="0" anchor="ctr"/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2025</a:t>
                </a:r>
                <a:endParaRPr lang="el-GR" sz="2000" b="1" dirty="0">
                  <a:solidFill>
                    <a:schemeClr val="bg1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26" name="Ορθογώνιο: Στρογγύλεμα γωνιών 25">
                <a:extLst>
                  <a:ext uri="{FF2B5EF4-FFF2-40B4-BE49-F238E27FC236}">
                    <a16:creationId xmlns:a16="http://schemas.microsoft.com/office/drawing/2014/main" id="{8423D12F-CF56-46D9-9199-B03A16132CDA}"/>
                  </a:ext>
                </a:extLst>
              </p:cNvPr>
              <p:cNvSpPr/>
              <p:nvPr/>
            </p:nvSpPr>
            <p:spPr>
              <a:xfrm>
                <a:off x="4243651" y="401957"/>
                <a:ext cx="6025477" cy="872968"/>
              </a:xfrm>
              <a:prstGeom prst="roundRect">
                <a:avLst>
                  <a:gd name="adj" fmla="val 25083"/>
                </a:avLst>
              </a:prstGeom>
              <a:solidFill>
                <a:srgbClr val="65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46800" rIns="864000" rtlCol="0" anchor="ctr"/>
              <a:lstStyle/>
              <a:p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Παρακολούθηση κίνησης επαγγελματικών οχημάτων και εμπορευματοκιβωτίων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9B15B9-924E-4698-BC4E-E05325EF65B1}"/>
                </a:ext>
              </a:extLst>
            </p:cNvPr>
            <p:cNvSpPr txBox="1"/>
            <p:nvPr/>
          </p:nvSpPr>
          <p:spPr>
            <a:xfrm>
              <a:off x="9347200" y="3399227"/>
              <a:ext cx="759368" cy="45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339A"/>
                  </a:solidFill>
                  <a:latin typeface="Franklin Gothic Medium Cond" panose="020B0606030402020204" pitchFamily="34" charset="0"/>
                </a:rPr>
                <a:t>ΤΑΑ</a:t>
              </a:r>
              <a:endParaRPr lang="el-GR" b="1" dirty="0">
                <a:solidFill>
                  <a:srgbClr val="00339A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F4CFF8E5-30A9-412F-B652-EE268D38611D}"/>
              </a:ext>
            </a:extLst>
          </p:cNvPr>
          <p:cNvGrpSpPr/>
          <p:nvPr/>
        </p:nvGrpSpPr>
        <p:grpSpPr>
          <a:xfrm>
            <a:off x="4243651" y="5041718"/>
            <a:ext cx="7281599" cy="773230"/>
            <a:chOff x="4243651" y="5015290"/>
            <a:chExt cx="7281599" cy="872968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694C42E3-87B9-41F1-8AA4-36FB637ABB34}"/>
                </a:ext>
              </a:extLst>
            </p:cNvPr>
            <p:cNvGrpSpPr/>
            <p:nvPr/>
          </p:nvGrpSpPr>
          <p:grpSpPr>
            <a:xfrm>
              <a:off x="4243651" y="5015290"/>
              <a:ext cx="7281599" cy="872968"/>
              <a:chOff x="4243651" y="5330250"/>
              <a:chExt cx="7281599" cy="872968"/>
            </a:xfrm>
          </p:grpSpPr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78C977C2-B7A3-4912-93F8-BE95D401DB49}"/>
                  </a:ext>
                </a:extLst>
              </p:cNvPr>
              <p:cNvSpPr/>
              <p:nvPr/>
            </p:nvSpPr>
            <p:spPr>
              <a:xfrm>
                <a:off x="9781448" y="5330250"/>
                <a:ext cx="1743802" cy="872968"/>
              </a:xfrm>
              <a:prstGeom prst="roundRect">
                <a:avLst>
                  <a:gd name="adj" fmla="val 25083"/>
                </a:avLst>
              </a:prstGeom>
              <a:solidFill>
                <a:srgbClr val="003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0" tIns="46800" rIns="72000" rtlCol="0" anchor="ctr"/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2025</a:t>
                </a:r>
              </a:p>
            </p:txBody>
          </p:sp>
          <p:sp>
            <p:nvSpPr>
              <p:cNvPr id="16" name="Ορθογώνιο: Στρογγύλεμα γωνιών 15">
                <a:extLst>
                  <a:ext uri="{FF2B5EF4-FFF2-40B4-BE49-F238E27FC236}">
                    <a16:creationId xmlns:a16="http://schemas.microsoft.com/office/drawing/2014/main" id="{3B076D44-4178-4B64-B3F6-DE3EE04A6AC7}"/>
                  </a:ext>
                </a:extLst>
              </p:cNvPr>
              <p:cNvSpPr/>
              <p:nvPr/>
            </p:nvSpPr>
            <p:spPr>
              <a:xfrm>
                <a:off x="4243651" y="5330250"/>
                <a:ext cx="6025477" cy="872968"/>
              </a:xfrm>
              <a:prstGeom prst="roundRect">
                <a:avLst>
                  <a:gd name="adj" fmla="val 25083"/>
                </a:avLst>
              </a:prstGeom>
              <a:solidFill>
                <a:srgbClr val="65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46800" rIns="216000" rtlCol="0" anchor="ctr"/>
              <a:lstStyle/>
              <a:p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Προηγμένη Επιχειρησιακή Νοημοσύνη (ΒΙ) &amp; </a:t>
                </a:r>
              </a:p>
              <a:p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Ανάλυση Δεδομένων (</a:t>
                </a:r>
                <a:r>
                  <a:rPr lang="el-GR" sz="2000" dirty="0" err="1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Data</a:t>
                </a:r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 </a:t>
                </a:r>
                <a:r>
                  <a:rPr lang="el-GR" sz="2000" dirty="0" err="1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Analytics</a:t>
                </a:r>
                <a:r>
                  <a:rPr lang="el-GR" sz="20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)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585002-1EC1-4100-8B66-2DE7EE347E38}"/>
                </a:ext>
              </a:extLst>
            </p:cNvPr>
            <p:cNvSpPr txBox="1"/>
            <p:nvPr/>
          </p:nvSpPr>
          <p:spPr>
            <a:xfrm>
              <a:off x="9361124" y="5220941"/>
              <a:ext cx="759368" cy="45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339A"/>
                  </a:solidFill>
                  <a:latin typeface="Franklin Gothic Medium Cond" panose="020B0606030402020204" pitchFamily="34" charset="0"/>
                </a:rPr>
                <a:t>ΤΑΑ</a:t>
              </a:r>
              <a:endParaRPr lang="el-GR" b="1" dirty="0">
                <a:solidFill>
                  <a:srgbClr val="00339A"/>
                </a:solidFill>
                <a:latin typeface="Franklin Gothic Medium Cond" panose="020B0606030402020204" pitchFamily="34" charset="0"/>
              </a:endParaRPr>
            </a:p>
          </p:txBody>
        </p:sp>
      </p:grpSp>
      <p:pic>
        <p:nvPicPr>
          <p:cNvPr id="35" name="Picture 2" descr="https://greece20.gov.gr/wp-content/uploads/2021/06/greece20-top-logo-5.png">
            <a:extLst>
              <a:ext uri="{FF2B5EF4-FFF2-40B4-BE49-F238E27FC236}">
                <a16:creationId xmlns:a16="http://schemas.microsoft.com/office/drawing/2014/main" id="{3E6CF1D9-548F-6C51-DFD1-B8983498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5" y="5718785"/>
            <a:ext cx="18383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2">
            <a:extLst>
              <a:ext uri="{FF2B5EF4-FFF2-40B4-BE49-F238E27FC236}">
                <a16:creationId xmlns:a16="http://schemas.microsoft.com/office/drawing/2014/main" id="{1CBF1FA8-7AB0-465A-ABE4-6FC607440883}"/>
              </a:ext>
            </a:extLst>
          </p:cNvPr>
          <p:cNvSpPr txBox="1">
            <a:spLocks/>
          </p:cNvSpPr>
          <p:nvPr/>
        </p:nvSpPr>
        <p:spPr>
          <a:xfrm>
            <a:off x="1216153" y="4563237"/>
            <a:ext cx="9884664" cy="8938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ΕΥΧΑΡΙΣΤΟΥΜΕ ΓΙΑ ΤΗΝ ΠΡΟΣΟΧΗ ΣΑΣ!</a:t>
            </a:r>
          </a:p>
        </p:txBody>
      </p:sp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3933F2-2E3A-4808-A318-C7665D692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4119563" y="1401701"/>
            <a:ext cx="3952874" cy="2637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428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8" y="2083130"/>
            <a:ext cx="2721488" cy="2605961"/>
          </a:xfrm>
        </p:spPr>
        <p:txBody>
          <a:bodyPr anchor="ctr">
            <a:normAutofit/>
          </a:bodyPr>
          <a:lstStyle/>
          <a:p>
            <a:r>
              <a:rPr lang="el-GR" sz="4400" dirty="0">
                <a:latin typeface="Franklin Gothic Medium Cond" panose="020B0606030402020204" pitchFamily="34" charset="0"/>
              </a:rPr>
              <a:t>Συνοπτικός Απολογισμός</a:t>
            </a:r>
            <a:br>
              <a:rPr lang="el-GR" sz="4400" dirty="0">
                <a:latin typeface="Franklin Gothic Medium Cond" panose="020B0606030402020204" pitchFamily="34" charset="0"/>
              </a:rPr>
            </a:br>
            <a:r>
              <a:rPr lang="el-GR" sz="4400" dirty="0">
                <a:latin typeface="Franklin Gothic Medium Cond" panose="020B0606030402020204" pitchFamily="34" charset="0"/>
              </a:rPr>
              <a:t>20</a:t>
            </a:r>
            <a:r>
              <a:rPr lang="el-GR" sz="4400" dirty="0">
                <a:solidFill>
                  <a:srgbClr val="216BFF"/>
                </a:solidFill>
                <a:latin typeface="Franklin Gothic Medium Cond" panose="020B0606030402020204" pitchFamily="34" charset="0"/>
              </a:rPr>
              <a:t>21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A07CC0-CBEE-410B-A05B-4228DE915A83}"/>
              </a:ext>
            </a:extLst>
          </p:cNvPr>
          <p:cNvSpPr/>
          <p:nvPr/>
        </p:nvSpPr>
        <p:spPr>
          <a:xfrm>
            <a:off x="3830320" y="565768"/>
            <a:ext cx="2540000" cy="1049877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>
              <a:lnSpc>
                <a:spcPct val="80000"/>
              </a:lnSpc>
            </a:pPr>
            <a:r>
              <a:rPr lang="el-GR" sz="3600" b="1" dirty="0">
                <a:latin typeface="Franklin Gothic Medium Cond" panose="020B0606030402020204" pitchFamily="34" charset="0"/>
              </a:rPr>
              <a:t>49,2 </a:t>
            </a:r>
            <a:r>
              <a:rPr lang="el-GR" sz="3600" b="1" dirty="0" err="1">
                <a:latin typeface="Franklin Gothic Medium Cond" panose="020B0606030402020204" pitchFamily="34" charset="0"/>
              </a:rPr>
              <a:t>δισ</a:t>
            </a:r>
            <a:r>
              <a:rPr lang="el-GR" sz="3600" b="1" dirty="0">
                <a:latin typeface="Franklin Gothic Medium Cond" panose="020B0606030402020204" pitchFamily="34" charset="0"/>
              </a:rPr>
              <a:t> €</a:t>
            </a:r>
          </a:p>
          <a:p>
            <a:pPr>
              <a:lnSpc>
                <a:spcPct val="8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Δημόσια Έσοδα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66EBFFA-B785-4E2C-8AA1-0A4BE0C0D6D7}"/>
              </a:ext>
            </a:extLst>
          </p:cNvPr>
          <p:cNvGrpSpPr/>
          <p:nvPr/>
        </p:nvGrpSpPr>
        <p:grpSpPr>
          <a:xfrm>
            <a:off x="3830320" y="1700654"/>
            <a:ext cx="2524759" cy="619760"/>
            <a:chOff x="6847841" y="477520"/>
            <a:chExt cx="2418079" cy="853440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62EBE82C-3D09-4A62-BBA2-A8A678A8DB4E}"/>
                </a:ext>
              </a:extLst>
            </p:cNvPr>
            <p:cNvSpPr/>
            <p:nvPr/>
          </p:nvSpPr>
          <p:spPr>
            <a:xfrm>
              <a:off x="8412480" y="477520"/>
              <a:ext cx="853440" cy="853440"/>
            </a:xfrm>
            <a:prstGeom prst="roundRect">
              <a:avLst/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r"/>
              <a:r>
                <a:rPr lang="el-GR" sz="2000" b="1" dirty="0">
                  <a:latin typeface="Franklin Gothic Medium Cond" panose="020B0606030402020204" pitchFamily="34" charset="0"/>
                </a:rPr>
                <a:t>73%</a:t>
              </a:r>
            </a:p>
          </p:txBody>
        </p:sp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2426264E-328D-4DE5-B0BC-3E54574584EF}"/>
                </a:ext>
              </a:extLst>
            </p:cNvPr>
            <p:cNvSpPr/>
            <p:nvPr/>
          </p:nvSpPr>
          <p:spPr>
            <a:xfrm>
              <a:off x="6847841" y="477520"/>
              <a:ext cx="1866756" cy="85344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35,9 </a:t>
              </a:r>
              <a:r>
                <a:rPr lang="el-GR" sz="2400" b="1" dirty="0" err="1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δισ</a:t>
              </a: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€</a:t>
              </a:r>
              <a:r>
                <a:rPr lang="el-GR" sz="16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από ΔΟΥ</a:t>
              </a:r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78C7DA7E-33D4-4928-A0DF-67E68A8FC54E}"/>
              </a:ext>
            </a:extLst>
          </p:cNvPr>
          <p:cNvGrpSpPr/>
          <p:nvPr/>
        </p:nvGrpSpPr>
        <p:grpSpPr>
          <a:xfrm>
            <a:off x="3830320" y="2349073"/>
            <a:ext cx="2524760" cy="619760"/>
            <a:chOff x="9479280" y="477520"/>
            <a:chExt cx="2418080" cy="853440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6561BC82-B2D3-4F92-99BD-C870101E3949}"/>
                </a:ext>
              </a:extLst>
            </p:cNvPr>
            <p:cNvSpPr/>
            <p:nvPr/>
          </p:nvSpPr>
          <p:spPr>
            <a:xfrm>
              <a:off x="11043920" y="477520"/>
              <a:ext cx="853440" cy="853440"/>
            </a:xfrm>
            <a:prstGeom prst="roundRect">
              <a:avLst/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r"/>
              <a:r>
                <a:rPr lang="el-GR" sz="2000" b="1" dirty="0">
                  <a:latin typeface="Franklin Gothic Medium Cond" panose="020B0606030402020204" pitchFamily="34" charset="0"/>
                </a:rPr>
                <a:t>27%</a:t>
              </a:r>
            </a:p>
          </p:txBody>
        </p:sp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9727FAEF-30A7-4C36-B5B0-784C44C11E5F}"/>
                </a:ext>
              </a:extLst>
            </p:cNvPr>
            <p:cNvSpPr/>
            <p:nvPr/>
          </p:nvSpPr>
          <p:spPr>
            <a:xfrm>
              <a:off x="9479280" y="477520"/>
              <a:ext cx="1866757" cy="853440"/>
            </a:xfrm>
            <a:prstGeom prst="roundRect">
              <a:avLst/>
            </a:prstGeom>
            <a:solidFill>
              <a:srgbClr val="C9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13,3 </a:t>
              </a:r>
              <a:r>
                <a:rPr lang="el-GR" sz="2400" b="1" dirty="0" err="1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δισ</a:t>
              </a:r>
              <a:r>
                <a:rPr lang="el-GR" sz="2400" b="1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€</a:t>
              </a:r>
              <a:r>
                <a:rPr lang="el-GR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από Τελωνεία </a:t>
              </a:r>
              <a:r>
                <a:rPr lang="el-GR" sz="1700" dirty="0" err="1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κλπ</a:t>
              </a:r>
              <a:r>
                <a:rPr lang="el-GR" sz="1700" dirty="0">
                  <a:solidFill>
                    <a:srgbClr val="0027A2"/>
                  </a:solidFill>
                  <a:latin typeface="Franklin Gothic Medium Cond" panose="020B0606030402020204" pitchFamily="34" charset="0"/>
                </a:rPr>
                <a:t> </a:t>
              </a:r>
            </a:p>
          </p:txBody>
        </p:sp>
      </p:grpSp>
      <p:sp>
        <p:nvSpPr>
          <p:cNvPr id="130" name="Τίτλος 1">
            <a:extLst>
              <a:ext uri="{FF2B5EF4-FFF2-40B4-BE49-F238E27FC236}">
                <a16:creationId xmlns:a16="http://schemas.microsoft.com/office/drawing/2014/main" id="{981BAD97-53D3-473B-B352-2CA0CB09417B}"/>
              </a:ext>
            </a:extLst>
          </p:cNvPr>
          <p:cNvSpPr txBox="1">
            <a:spLocks/>
          </p:cNvSpPr>
          <p:nvPr/>
        </p:nvSpPr>
        <p:spPr>
          <a:xfrm>
            <a:off x="712592" y="4365382"/>
            <a:ext cx="2819400" cy="220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9" name="Ορθογώνιο: Στρογγύλεμα γωνιών 88">
            <a:extLst>
              <a:ext uri="{FF2B5EF4-FFF2-40B4-BE49-F238E27FC236}">
                <a16:creationId xmlns:a16="http://schemas.microsoft.com/office/drawing/2014/main" id="{0951A2D6-EA8D-4DB6-A24D-D81E91E71119}"/>
              </a:ext>
            </a:extLst>
          </p:cNvPr>
          <p:cNvSpPr/>
          <p:nvPr/>
        </p:nvSpPr>
        <p:spPr>
          <a:xfrm>
            <a:off x="9276080" y="565768"/>
            <a:ext cx="2540000" cy="1040238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25.700.000</a:t>
            </a:r>
            <a:endParaRPr lang="el-GR" sz="2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l-GR" sz="17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Δηλώσεις &amp;  Εκκαθαριστικά</a:t>
            </a:r>
          </a:p>
        </p:txBody>
      </p:sp>
      <p:sp>
        <p:nvSpPr>
          <p:cNvPr id="91" name="Ορθογώνιο: Στρογγύλεμα γωνιών 90">
            <a:extLst>
              <a:ext uri="{FF2B5EF4-FFF2-40B4-BE49-F238E27FC236}">
                <a16:creationId xmlns:a16="http://schemas.microsoft.com/office/drawing/2014/main" id="{C64E8EDE-35BD-4532-9EE8-76DF8334133E}"/>
              </a:ext>
            </a:extLst>
          </p:cNvPr>
          <p:cNvSpPr/>
          <p:nvPr/>
        </p:nvSpPr>
        <p:spPr>
          <a:xfrm>
            <a:off x="9276080" y="1700654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7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εισόδημα </a:t>
            </a: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φπ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&amp; </a:t>
            </a: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νπ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7" name="Ορθογώνιο: Στρογγύλεμα γωνιών 106">
            <a:extLst>
              <a:ext uri="{FF2B5EF4-FFF2-40B4-BE49-F238E27FC236}">
                <a16:creationId xmlns:a16="http://schemas.microsoft.com/office/drawing/2014/main" id="{E94EBDAD-5102-402D-9C3F-359AD63009B8}"/>
              </a:ext>
            </a:extLst>
          </p:cNvPr>
          <p:cNvSpPr/>
          <p:nvPr/>
        </p:nvSpPr>
        <p:spPr>
          <a:xfrm>
            <a:off x="9276080" y="2077893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5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8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ΦΠΑ</a:t>
            </a:r>
          </a:p>
        </p:txBody>
      </p:sp>
      <p:sp>
        <p:nvSpPr>
          <p:cNvPr id="114" name="Ορθογώνιο: Στρογγύλεμα γωνιών 113">
            <a:extLst>
              <a:ext uri="{FF2B5EF4-FFF2-40B4-BE49-F238E27FC236}">
                <a16:creationId xmlns:a16="http://schemas.microsoft.com/office/drawing/2014/main" id="{76980763-7E06-4B16-97F8-B70B9F9B2919}"/>
              </a:ext>
            </a:extLst>
          </p:cNvPr>
          <p:cNvSpPr/>
          <p:nvPr/>
        </p:nvSpPr>
        <p:spPr>
          <a:xfrm>
            <a:off x="9276080" y="2455132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5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 </a:t>
            </a:r>
            <a:r>
              <a:rPr lang="el-GR" sz="1600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παρακρατούμενοι</a:t>
            </a:r>
            <a:endParaRPr lang="el-GR" sz="16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5" name="Ορθογώνιο: Στρογγύλεμα γωνιών 114">
            <a:extLst>
              <a:ext uri="{FF2B5EF4-FFF2-40B4-BE49-F238E27FC236}">
                <a16:creationId xmlns:a16="http://schemas.microsoft.com/office/drawing/2014/main" id="{D6470EE2-93F1-47FD-BB36-5A6C89D96913}"/>
              </a:ext>
            </a:extLst>
          </p:cNvPr>
          <p:cNvSpPr/>
          <p:nvPr/>
        </p:nvSpPr>
        <p:spPr>
          <a:xfrm>
            <a:off x="9276080" y="2832371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7,</a:t>
            </a: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4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ΕΝΦΙΑ</a:t>
            </a:r>
          </a:p>
        </p:txBody>
      </p:sp>
      <p:sp>
        <p:nvSpPr>
          <p:cNvPr id="116" name="Ορθογώνιο: Στρογγύλεμα γωνιών 115">
            <a:extLst>
              <a:ext uri="{FF2B5EF4-FFF2-40B4-BE49-F238E27FC236}">
                <a16:creationId xmlns:a16="http://schemas.microsoft.com/office/drawing/2014/main" id="{BCCE778A-2157-4851-A656-AD3D62DCA7D1}"/>
              </a:ext>
            </a:extLst>
          </p:cNvPr>
          <p:cNvSpPr/>
          <p:nvPr/>
        </p:nvSpPr>
        <p:spPr>
          <a:xfrm>
            <a:off x="9276080" y="3209610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0,3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λοιποί φόροι</a:t>
            </a:r>
          </a:p>
        </p:txBody>
      </p:sp>
      <p:sp>
        <p:nvSpPr>
          <p:cNvPr id="120" name="Ορθογώνιο: Στρογγύλεμα γωνιών 119">
            <a:extLst>
              <a:ext uri="{FF2B5EF4-FFF2-40B4-BE49-F238E27FC236}">
                <a16:creationId xmlns:a16="http://schemas.microsoft.com/office/drawing/2014/main" id="{8D47BF2C-8F83-4264-8344-42A16141C0A3}"/>
              </a:ext>
            </a:extLst>
          </p:cNvPr>
          <p:cNvSpPr/>
          <p:nvPr/>
        </p:nvSpPr>
        <p:spPr>
          <a:xfrm>
            <a:off x="6553200" y="556129"/>
            <a:ext cx="2540000" cy="1049877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80000"/>
              </a:lnSpc>
            </a:pPr>
            <a:r>
              <a:rPr lang="el-GR" sz="3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387.500</a:t>
            </a:r>
          </a:p>
          <a:p>
            <a:pPr algn="ctr">
              <a:lnSpc>
                <a:spcPct val="8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Έλεγχοι</a:t>
            </a:r>
          </a:p>
        </p:txBody>
      </p:sp>
      <p:sp>
        <p:nvSpPr>
          <p:cNvPr id="121" name="Ορθογώνιο: Στρογγύλεμα γωνιών 120">
            <a:extLst>
              <a:ext uri="{FF2B5EF4-FFF2-40B4-BE49-F238E27FC236}">
                <a16:creationId xmlns:a16="http://schemas.microsoft.com/office/drawing/2014/main" id="{0ADB91E7-4633-414B-85DA-5D4D2328CCBF}"/>
              </a:ext>
            </a:extLst>
          </p:cNvPr>
          <p:cNvSpPr/>
          <p:nvPr/>
        </p:nvSpPr>
        <p:spPr>
          <a:xfrm>
            <a:off x="6553200" y="1700654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24.251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φορολογικοί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2" name="Ορθογώνιο: Στρογγύλεμα γωνιών 121">
            <a:extLst>
              <a:ext uri="{FF2B5EF4-FFF2-40B4-BE49-F238E27FC236}">
                <a16:creationId xmlns:a16="http://schemas.microsoft.com/office/drawing/2014/main" id="{EA473FAB-DEA6-4F83-979D-9BCF16144374}"/>
              </a:ext>
            </a:extLst>
          </p:cNvPr>
          <p:cNvSpPr/>
          <p:nvPr/>
        </p:nvSpPr>
        <p:spPr>
          <a:xfrm>
            <a:off x="6553200" y="2082022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64.439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μερικοί επιτόπιοι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9" name="Ορθογώνιο: Στρογγύλεμα γωνιών 128">
            <a:extLst>
              <a:ext uri="{FF2B5EF4-FFF2-40B4-BE49-F238E27FC236}">
                <a16:creationId xmlns:a16="http://schemas.microsoft.com/office/drawing/2014/main" id="{D2D32B9E-8889-409A-A433-FA5390FAE59C}"/>
              </a:ext>
            </a:extLst>
          </p:cNvPr>
          <p:cNvSpPr/>
          <p:nvPr/>
        </p:nvSpPr>
        <p:spPr>
          <a:xfrm>
            <a:off x="6553200" y="2467039"/>
            <a:ext cx="2540000" cy="564653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1.108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έρευνες (φορ/φυγής και απάτης ΦΠΑ)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1" name="Ορθογώνιο: Στρογγύλεμα γωνιών 130">
            <a:extLst>
              <a:ext uri="{FF2B5EF4-FFF2-40B4-BE49-F238E27FC236}">
                <a16:creationId xmlns:a16="http://schemas.microsoft.com/office/drawing/2014/main" id="{D4EE0EA5-257F-4238-937E-22DA9DDB36EC}"/>
              </a:ext>
            </a:extLst>
          </p:cNvPr>
          <p:cNvSpPr/>
          <p:nvPr/>
        </p:nvSpPr>
        <p:spPr>
          <a:xfrm>
            <a:off x="6553200" y="3708796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146.011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τελωνειακοί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2" name="Ορθογώνιο: Στρογγύλεμα γωνιών 131">
            <a:extLst>
              <a:ext uri="{FF2B5EF4-FFF2-40B4-BE49-F238E27FC236}">
                <a16:creationId xmlns:a16="http://schemas.microsoft.com/office/drawing/2014/main" id="{2B6FE542-6326-44F3-B3A5-0B0540C1603F}"/>
              </a:ext>
            </a:extLst>
          </p:cNvPr>
          <p:cNvSpPr/>
          <p:nvPr/>
        </p:nvSpPr>
        <p:spPr>
          <a:xfrm>
            <a:off x="6553200" y="4100630"/>
            <a:ext cx="2540000" cy="353002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29.341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ΕΛΥΤ, ΚΟΕ &amp; ΘΟΕ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5" name="Ορθογώνιο: Στρογγύλεμα γωνιών 134">
            <a:extLst>
              <a:ext uri="{FF2B5EF4-FFF2-40B4-BE49-F238E27FC236}">
                <a16:creationId xmlns:a16="http://schemas.microsoft.com/office/drawing/2014/main" id="{5E63CBEE-5326-41A7-8AEB-9A5A72B05E24}"/>
              </a:ext>
            </a:extLst>
          </p:cNvPr>
          <p:cNvSpPr/>
          <p:nvPr/>
        </p:nvSpPr>
        <p:spPr>
          <a:xfrm>
            <a:off x="6553200" y="4977302"/>
            <a:ext cx="2540000" cy="1154865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3600" b="1" dirty="0">
                <a:latin typeface="Franklin Gothic Medium Cond" panose="020B0606030402020204" pitchFamily="34" charset="0"/>
              </a:rPr>
              <a:t>4,4 </a:t>
            </a:r>
            <a:r>
              <a:rPr lang="el-GR" sz="3600" b="1" dirty="0" err="1">
                <a:latin typeface="Franklin Gothic Medium Cond" panose="020B0606030402020204" pitchFamily="34" charset="0"/>
              </a:rPr>
              <a:t>δισ</a:t>
            </a:r>
            <a:r>
              <a:rPr lang="el-GR" sz="3600" b="1" dirty="0">
                <a:latin typeface="Franklin Gothic Medium Cond" panose="020B0606030402020204" pitchFamily="34" charset="0"/>
              </a:rPr>
              <a:t> €</a:t>
            </a:r>
          </a:p>
          <a:p>
            <a:pPr algn="ctr">
              <a:lnSpc>
                <a:spcPct val="80000"/>
              </a:lnSpc>
            </a:pPr>
            <a:r>
              <a:rPr lang="el-GR" sz="2000" dirty="0">
                <a:latin typeface="Franklin Gothic Medium Cond" panose="020B0606030402020204" pitchFamily="34" charset="0"/>
              </a:rPr>
              <a:t>Εισπράξεις </a:t>
            </a:r>
            <a:r>
              <a:rPr lang="el-GR" sz="2000" dirty="0" err="1">
                <a:latin typeface="Franklin Gothic Medium Cond" panose="020B0606030402020204" pitchFamily="34" charset="0"/>
              </a:rPr>
              <a:t>Ληξιπροθέσμων</a:t>
            </a:r>
            <a:endParaRPr lang="el-GR" sz="2800" dirty="0">
              <a:latin typeface="Franklin Gothic Medium Cond" panose="020B0606030402020204" pitchFamily="34" charset="0"/>
            </a:endParaRPr>
          </a:p>
        </p:txBody>
      </p:sp>
      <p:grpSp>
        <p:nvGrpSpPr>
          <p:cNvPr id="136" name="Group 146" descr="Bar Chart Icon">
            <a:extLst>
              <a:ext uri="{FF2B5EF4-FFF2-40B4-BE49-F238E27FC236}">
                <a16:creationId xmlns:a16="http://schemas.microsoft.com/office/drawing/2014/main" id="{1A3CF27D-7A10-49D7-B0C1-0BBF33B1058C}"/>
              </a:ext>
            </a:extLst>
          </p:cNvPr>
          <p:cNvGrpSpPr/>
          <p:nvPr/>
        </p:nvGrpSpPr>
        <p:grpSpPr>
          <a:xfrm>
            <a:off x="2824958" y="5395518"/>
            <a:ext cx="609380" cy="548081"/>
            <a:chOff x="4276165" y="1800411"/>
            <a:chExt cx="516379" cy="442259"/>
          </a:xfrm>
          <a:noFill/>
          <a:effectLst/>
        </p:grpSpPr>
        <p:sp>
          <p:nvSpPr>
            <p:cNvPr id="137" name="Rectangle 325">
              <a:extLst>
                <a:ext uri="{FF2B5EF4-FFF2-40B4-BE49-F238E27FC236}">
                  <a16:creationId xmlns:a16="http://schemas.microsoft.com/office/drawing/2014/main" id="{C9A79CDE-08DA-4D80-B798-5A6A6AA2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165" y="1928888"/>
              <a:ext cx="66710" cy="26189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8" name="Rectangle 326">
              <a:extLst>
                <a:ext uri="{FF2B5EF4-FFF2-40B4-BE49-F238E27FC236}">
                  <a16:creationId xmlns:a16="http://schemas.microsoft.com/office/drawing/2014/main" id="{00857F76-8D5F-4BF0-A002-D3C658DB9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165" y="2215491"/>
              <a:ext cx="66710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9" name="Rectangle 327">
              <a:extLst>
                <a:ext uri="{FF2B5EF4-FFF2-40B4-BE49-F238E27FC236}">
                  <a16:creationId xmlns:a16="http://schemas.microsoft.com/office/drawing/2014/main" id="{053F357A-4A20-4A81-A8B4-3EF3C944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581" y="1800411"/>
              <a:ext cx="64239" cy="390373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0" name="Rectangle 328">
              <a:extLst>
                <a:ext uri="{FF2B5EF4-FFF2-40B4-BE49-F238E27FC236}">
                  <a16:creationId xmlns:a16="http://schemas.microsoft.com/office/drawing/2014/main" id="{81B84403-5414-4893-B90B-9D6240930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581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1" name="Rectangle 329">
              <a:extLst>
                <a:ext uri="{FF2B5EF4-FFF2-40B4-BE49-F238E27FC236}">
                  <a16:creationId xmlns:a16="http://schemas.microsoft.com/office/drawing/2014/main" id="{D3471982-4AB3-4E92-96C6-C668BF33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27" y="1862180"/>
              <a:ext cx="66710" cy="32860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2" name="Rectangle 330">
              <a:extLst>
                <a:ext uri="{FF2B5EF4-FFF2-40B4-BE49-F238E27FC236}">
                  <a16:creationId xmlns:a16="http://schemas.microsoft.com/office/drawing/2014/main" id="{85C376F3-A9F8-4E7E-9F66-AB061AE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27" y="2215491"/>
              <a:ext cx="66710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3" name="Rectangle 331">
              <a:extLst>
                <a:ext uri="{FF2B5EF4-FFF2-40B4-BE49-F238E27FC236}">
                  <a16:creationId xmlns:a16="http://schemas.microsoft.com/office/drawing/2014/main" id="{0A7F3A7C-0592-4FC0-B45E-41B7401A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44" y="1965950"/>
              <a:ext cx="64239" cy="224836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4" name="Rectangle 332">
              <a:extLst>
                <a:ext uri="{FF2B5EF4-FFF2-40B4-BE49-F238E27FC236}">
                  <a16:creationId xmlns:a16="http://schemas.microsoft.com/office/drawing/2014/main" id="{0391A55B-9A5A-4F7F-AD91-1472588E1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44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5" name="Rectangle 333">
              <a:extLst>
                <a:ext uri="{FF2B5EF4-FFF2-40B4-BE49-F238E27FC236}">
                  <a16:creationId xmlns:a16="http://schemas.microsoft.com/office/drawing/2014/main" id="{9AB0272F-E708-4089-9598-5ECE3CFC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360" y="2045013"/>
              <a:ext cx="64239" cy="148243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6" name="Rectangle 334">
              <a:extLst>
                <a:ext uri="{FF2B5EF4-FFF2-40B4-BE49-F238E27FC236}">
                  <a16:creationId xmlns:a16="http://schemas.microsoft.com/office/drawing/2014/main" id="{DC47BF55-3D72-44EA-8D7F-3C8E254DE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360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7" name="Rectangle 335">
              <a:extLst>
                <a:ext uri="{FF2B5EF4-FFF2-40B4-BE49-F238E27FC236}">
                  <a16:creationId xmlns:a16="http://schemas.microsoft.com/office/drawing/2014/main" id="{E8B7C5F4-4262-4F30-B86A-60E54C07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305" y="1884415"/>
              <a:ext cx="64239" cy="30389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91BF5591-E656-4638-A336-4F7347F6A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305" y="2215491"/>
              <a:ext cx="64239" cy="27179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959B94CF-DB27-4870-BE4B-3FE4CDA1D99C}"/>
              </a:ext>
            </a:extLst>
          </p:cNvPr>
          <p:cNvGrpSpPr/>
          <p:nvPr/>
        </p:nvGrpSpPr>
        <p:grpSpPr>
          <a:xfrm>
            <a:off x="3831125" y="3140815"/>
            <a:ext cx="2540000" cy="1663955"/>
            <a:chOff x="3766124" y="3637053"/>
            <a:chExt cx="2540000" cy="1663955"/>
          </a:xfrm>
        </p:grpSpPr>
        <p:sp>
          <p:nvSpPr>
            <p:cNvPr id="152" name="Ορθογώνιο: Στρογγύλεμα γωνιών 151">
              <a:extLst>
                <a:ext uri="{FF2B5EF4-FFF2-40B4-BE49-F238E27FC236}">
                  <a16:creationId xmlns:a16="http://schemas.microsoft.com/office/drawing/2014/main" id="{8A539CD0-8FA9-4687-9651-4739D8637E4E}"/>
                </a:ext>
              </a:extLst>
            </p:cNvPr>
            <p:cNvSpPr/>
            <p:nvPr/>
          </p:nvSpPr>
          <p:spPr>
            <a:xfrm>
              <a:off x="3766124" y="4462125"/>
              <a:ext cx="2540000" cy="838883"/>
            </a:xfrm>
            <a:prstGeom prst="roundRect">
              <a:avLst/>
            </a:prstGeom>
            <a:solidFill>
              <a:srgbClr val="8B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bIns="0" rtlCol="0" anchor="ctr"/>
            <a:lstStyle/>
            <a:p>
              <a:pPr>
                <a:lnSpc>
                  <a:spcPct val="80000"/>
                </a:lnSpc>
              </a:pPr>
              <a:r>
                <a:rPr lang="el-GR" dirty="0" err="1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μ.ο</a:t>
              </a:r>
              <a:r>
                <a:rPr lang="el-GR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l-GR" sz="2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89</a:t>
              </a:r>
              <a:r>
                <a:rPr lang="el-GR" sz="2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%</a:t>
              </a:r>
              <a:r>
                <a:rPr lang="el-GR" sz="20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l-GR" sz="16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εμπρόθεσμη επιστροφή ΦΠΑ</a:t>
              </a:r>
            </a:p>
          </p:txBody>
        </p:sp>
        <p:sp>
          <p:nvSpPr>
            <p:cNvPr id="151" name="Ορθογώνιο: Στρογγύλεμα γωνιών 150">
              <a:extLst>
                <a:ext uri="{FF2B5EF4-FFF2-40B4-BE49-F238E27FC236}">
                  <a16:creationId xmlns:a16="http://schemas.microsoft.com/office/drawing/2014/main" id="{7C29134E-987C-44A1-99BB-A092D2C63981}"/>
                </a:ext>
              </a:extLst>
            </p:cNvPr>
            <p:cNvSpPr/>
            <p:nvPr/>
          </p:nvSpPr>
          <p:spPr>
            <a:xfrm>
              <a:off x="3766124" y="3637053"/>
              <a:ext cx="2540000" cy="1049877"/>
            </a:xfrm>
            <a:prstGeom prst="roundRect">
              <a:avLst/>
            </a:prstGeom>
            <a:solidFill>
              <a:srgbClr val="002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3200" b="1" dirty="0">
                  <a:latin typeface="Franklin Gothic Medium Cond" panose="020B0606030402020204" pitchFamily="34" charset="0"/>
                </a:rPr>
                <a:t>5,1 </a:t>
              </a:r>
              <a:r>
                <a:rPr lang="el-GR" sz="3200" b="1" dirty="0" err="1">
                  <a:latin typeface="Franklin Gothic Medium Cond" panose="020B0606030402020204" pitchFamily="34" charset="0"/>
                </a:rPr>
                <a:t>δισ</a:t>
              </a:r>
              <a:r>
                <a:rPr lang="el-GR" sz="3200" b="1" dirty="0">
                  <a:latin typeface="Franklin Gothic Medium Cond" panose="020B0606030402020204" pitchFamily="34" charset="0"/>
                </a:rPr>
                <a:t> €</a:t>
              </a:r>
            </a:p>
            <a:p>
              <a:r>
                <a:rPr lang="el-GR" sz="2000" dirty="0">
                  <a:latin typeface="Franklin Gothic Medium Cond" panose="020B0606030402020204" pitchFamily="34" charset="0"/>
                </a:rPr>
                <a:t>Επιστροφές φόρων</a:t>
              </a:r>
              <a:endParaRPr lang="el-GR" sz="2800" dirty="0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3" name="Ορθογώνιο: Στρογγύλεμα γωνιών 133">
            <a:extLst>
              <a:ext uri="{FF2B5EF4-FFF2-40B4-BE49-F238E27FC236}">
                <a16:creationId xmlns:a16="http://schemas.microsoft.com/office/drawing/2014/main" id="{A30F4D7B-64F4-497D-993B-7735E3DD708D}"/>
              </a:ext>
            </a:extLst>
          </p:cNvPr>
          <p:cNvSpPr/>
          <p:nvPr/>
        </p:nvSpPr>
        <p:spPr>
          <a:xfrm>
            <a:off x="6553200" y="3058533"/>
            <a:ext cx="2540000" cy="604950"/>
          </a:xfrm>
          <a:prstGeom prst="roundRect">
            <a:avLst/>
          </a:prstGeom>
          <a:solidFill>
            <a:srgbClr val="C9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23.464</a:t>
            </a: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πράξεις κατόπιν διασταυρωτικών ελέγχων</a:t>
            </a:r>
            <a:endParaRPr lang="el-GR" sz="28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C11709D2-A619-4866-A91B-359C3700A42B}"/>
              </a:ext>
            </a:extLst>
          </p:cNvPr>
          <p:cNvSpPr/>
          <p:nvPr/>
        </p:nvSpPr>
        <p:spPr>
          <a:xfrm>
            <a:off x="9276080" y="3739948"/>
            <a:ext cx="2540000" cy="1154865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l-GR" sz="3200" b="1" dirty="0">
                <a:latin typeface="Franklin Gothic Medium Cond" panose="020B0606030402020204" pitchFamily="34" charset="0"/>
              </a:rPr>
              <a:t>8,81 εκ</a:t>
            </a:r>
            <a:endParaRPr lang="el-GR" sz="3600" b="1" dirty="0">
              <a:latin typeface="Franklin Gothic Medium Cond" panose="020B06060304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l-GR" sz="2000" dirty="0">
                <a:latin typeface="Franklin Gothic Medium Cond" panose="020B0606030402020204" pitchFamily="34" charset="0"/>
              </a:rPr>
              <a:t>Διεκπεραιώσεις αιτημάτων στις ΔΟΥ</a:t>
            </a:r>
            <a:endParaRPr lang="el-GR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20FDE722-A4A0-42D7-91F4-EADB3C783BFA}"/>
              </a:ext>
            </a:extLst>
          </p:cNvPr>
          <p:cNvSpPr/>
          <p:nvPr/>
        </p:nvSpPr>
        <p:spPr>
          <a:xfrm>
            <a:off x="3830320" y="4977303"/>
            <a:ext cx="2540000" cy="1154865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l-GR" sz="3200" b="1" dirty="0">
                <a:latin typeface="Franklin Gothic Medium Cond" panose="020B0606030402020204" pitchFamily="34" charset="0"/>
              </a:rPr>
              <a:t>83,2%</a:t>
            </a:r>
            <a:endParaRPr lang="el-GR" sz="3600" b="1" dirty="0">
              <a:latin typeface="Franklin Gothic Medium Cond" panose="020B0606030402020204" pitchFamily="34" charset="0"/>
            </a:endParaRPr>
          </a:p>
          <a:p>
            <a:pPr algn="r"/>
            <a:r>
              <a:rPr lang="el-GR" sz="2000" dirty="0">
                <a:latin typeface="Franklin Gothic Medium Cond" panose="020B0606030402020204" pitchFamily="34" charset="0"/>
              </a:rPr>
              <a:t>Εμπρόθεσμες πληρωμές</a:t>
            </a:r>
          </a:p>
          <a:p>
            <a:pPr algn="r"/>
            <a:r>
              <a:rPr lang="el-GR" sz="1400" dirty="0">
                <a:solidFill>
                  <a:srgbClr val="85A2FF"/>
                </a:solidFill>
                <a:latin typeface="Franklin Gothic Medium Cond" panose="020B0606030402020204" pitchFamily="34" charset="0"/>
              </a:rPr>
              <a:t>81,7% (2020), 81,1% (2019)</a:t>
            </a:r>
            <a:endParaRPr lang="el-GR" sz="2800" dirty="0">
              <a:solidFill>
                <a:srgbClr val="85A2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DF58AE9-8578-4549-837A-E6DE54F2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282351" y="6292231"/>
            <a:ext cx="742758" cy="495619"/>
          </a:xfrm>
          <a:prstGeom prst="rect">
            <a:avLst/>
          </a:prstGeom>
          <a:noFill/>
        </p:spPr>
      </p:pic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920434A5-759F-430B-AC9E-D69F0B344246}"/>
              </a:ext>
            </a:extLst>
          </p:cNvPr>
          <p:cNvSpPr/>
          <p:nvPr/>
        </p:nvSpPr>
        <p:spPr>
          <a:xfrm>
            <a:off x="9276080" y="4977302"/>
            <a:ext cx="2540000" cy="1154865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l-GR" sz="3200" b="1" dirty="0">
                <a:latin typeface="Franklin Gothic Medium Cond" panose="020B0606030402020204" pitchFamily="34" charset="0"/>
              </a:rPr>
              <a:t>2,66 εκ</a:t>
            </a:r>
          </a:p>
          <a:p>
            <a:pPr algn="r">
              <a:lnSpc>
                <a:spcPct val="80000"/>
              </a:lnSpc>
            </a:pPr>
            <a:r>
              <a:rPr lang="el-GR" sz="2000" dirty="0">
                <a:latin typeface="Franklin Gothic Medium Cond" panose="020B0606030402020204" pitchFamily="34" charset="0"/>
              </a:rPr>
              <a:t>Ψηφιακές τελωνειακές συναλλαγές</a:t>
            </a:r>
            <a:endParaRPr lang="el-GR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E6D52E24-72AA-4C64-BB0F-E0ED98BDDE30}"/>
              </a:ext>
            </a:extLst>
          </p:cNvPr>
          <p:cNvSpPr/>
          <p:nvPr/>
        </p:nvSpPr>
        <p:spPr>
          <a:xfrm>
            <a:off x="6563360" y="4496870"/>
            <a:ext cx="2540000" cy="353002"/>
          </a:xfrm>
          <a:prstGeom prst="roundRect">
            <a:avLst/>
          </a:prstGeom>
          <a:solidFill>
            <a:srgbClr val="8B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98.820 </a:t>
            </a: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Χημικοί έλεγχοι</a:t>
            </a:r>
            <a:endParaRPr lang="el-GR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16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91" grpId="0" animBg="1"/>
      <p:bldP spid="107" grpId="0" animBg="1"/>
      <p:bldP spid="114" grpId="0" animBg="1"/>
      <p:bldP spid="115" grpId="0" animBg="1"/>
      <p:bldP spid="116" grpId="0" animBg="1"/>
      <p:bldP spid="120" grpId="0" animBg="1"/>
      <p:bldP spid="121" grpId="0" animBg="1"/>
      <p:bldP spid="122" grpId="0" animBg="1"/>
      <p:bldP spid="129" grpId="0" animBg="1"/>
      <p:bldP spid="131" grpId="0" animBg="1"/>
      <p:bldP spid="132" grpId="0" animBg="1"/>
      <p:bldP spid="135" grpId="0" animBg="1"/>
      <p:bldP spid="43" grpId="0" animBg="1"/>
      <p:bldP spid="42" grpId="0" animBg="1"/>
      <p:bldP spid="44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458720"/>
            <a:ext cx="2819400" cy="1900912"/>
          </a:xfrm>
        </p:spPr>
        <p:txBody>
          <a:bodyPr anchor="ctr">
            <a:normAutofit fontScale="90000"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Έσοδα Φορολογικής και Τελωνειακής Διοίκησης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graphicFrame>
        <p:nvGraphicFramePr>
          <p:cNvPr id="36" name="Γράφημα 14"/>
          <p:cNvGraphicFramePr/>
          <p:nvPr/>
        </p:nvGraphicFramePr>
        <p:xfrm>
          <a:off x="4003309" y="348471"/>
          <a:ext cx="7323718" cy="449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Ορθογώνιο: Στρογγύλεμα γωνιών 19">
            <a:extLst>
              <a:ext uri="{FF2B5EF4-FFF2-40B4-BE49-F238E27FC236}">
                <a16:creationId xmlns:a16="http://schemas.microsoft.com/office/drawing/2014/main" id="{67C854B8-5197-40D6-986E-E4C40A3E7575}"/>
              </a:ext>
            </a:extLst>
          </p:cNvPr>
          <p:cNvSpPr/>
          <p:nvPr/>
        </p:nvSpPr>
        <p:spPr>
          <a:xfrm>
            <a:off x="3970478" y="4926227"/>
            <a:ext cx="7430690" cy="1194544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Επίτευξη στόχου 99,04%</a:t>
            </a:r>
            <a:r>
              <a:rPr lang="en-US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,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χωρίς να έχει ληφθεί υπόψη το κόστος </a:t>
            </a:r>
            <a:r>
              <a: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από τις νομοθετικές παρεμβάσεις</a:t>
            </a:r>
            <a:r>
              <a:rPr lang="en-US" sz="17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7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που απαιτήθηκαν κατά το έτος 2021 για τη στήριξη των πληγέντων από την πανδημία</a:t>
            </a:r>
            <a:endParaRPr lang="el-GR" sz="1600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5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: Στρογγύλεμα γωνιών 42">
            <a:extLst>
              <a:ext uri="{FF2B5EF4-FFF2-40B4-BE49-F238E27FC236}">
                <a16:creationId xmlns:a16="http://schemas.microsoft.com/office/drawing/2014/main" id="{155B1E42-24C7-4674-BB50-AC1C3D14E42B}"/>
              </a:ext>
            </a:extLst>
          </p:cNvPr>
          <p:cNvSpPr/>
          <p:nvPr/>
        </p:nvSpPr>
        <p:spPr>
          <a:xfrm>
            <a:off x="8256173" y="3612332"/>
            <a:ext cx="3600000" cy="1410786"/>
          </a:xfrm>
          <a:prstGeom prst="roundRect">
            <a:avLst>
              <a:gd name="adj" fmla="val 25083"/>
            </a:avLst>
          </a:prstGeom>
          <a:solidFill>
            <a:srgbClr val="E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84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Απενεργοποίηση </a:t>
            </a:r>
            <a:r>
              <a:rPr lang="el-GR" sz="24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139 ΑΦΜ </a:t>
            </a: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εξαφανισμένων εμπόρων</a:t>
            </a: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20A2995E-639D-43FC-8DC0-B36ADBE4D997}"/>
              </a:ext>
            </a:extLst>
          </p:cNvPr>
          <p:cNvSpPr/>
          <p:nvPr/>
        </p:nvSpPr>
        <p:spPr>
          <a:xfrm>
            <a:off x="8251573" y="2635835"/>
            <a:ext cx="3600000" cy="1670684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48000" rtlCol="0" anchor="ctr"/>
          <a:lstStyle/>
          <a:p>
            <a:pPr>
              <a:lnSpc>
                <a:spcPct val="80000"/>
              </a:lnSpc>
            </a:pPr>
            <a:r>
              <a: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857 εκατ. € </a:t>
            </a: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διαφυγόντα έσοδα και πρόστιμα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από την διενέργεια ερευνών των ΥΕΔΔΕ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155B1E42-24C7-4674-BB50-AC1C3D14E42B}"/>
              </a:ext>
            </a:extLst>
          </p:cNvPr>
          <p:cNvSpPr/>
          <p:nvPr/>
        </p:nvSpPr>
        <p:spPr>
          <a:xfrm>
            <a:off x="3966647" y="2591546"/>
            <a:ext cx="3951226" cy="1430822"/>
          </a:xfrm>
          <a:prstGeom prst="roundRect">
            <a:avLst>
              <a:gd name="adj" fmla="val 25083"/>
            </a:avLst>
          </a:prstGeom>
          <a:solidFill>
            <a:srgbClr val="E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92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Πράξεις κατόπιν </a:t>
            </a:r>
            <a:r>
              <a:rPr lang="el-GR" sz="2000" dirty="0" err="1">
                <a:solidFill>
                  <a:srgbClr val="003BB0"/>
                </a:solidFill>
                <a:latin typeface="Franklin Gothic Medium Cond" panose="020B0606030402020204" pitchFamily="34" charset="0"/>
              </a:rPr>
              <a:t>διασταυρωτικών</a:t>
            </a: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ελέγχων</a:t>
            </a: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DE4AAAEC-91F1-4DCE-90B8-85154BE0E0B8}"/>
              </a:ext>
            </a:extLst>
          </p:cNvPr>
          <p:cNvSpPr/>
          <p:nvPr/>
        </p:nvSpPr>
        <p:spPr>
          <a:xfrm>
            <a:off x="3975845" y="1949881"/>
            <a:ext cx="3951227" cy="1311847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92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Έρευνες ΥΕΔΔΕ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0D2D2364-DB02-4C35-AC01-613782D29553}"/>
              </a:ext>
            </a:extLst>
          </p:cNvPr>
          <p:cNvSpPr/>
          <p:nvPr/>
        </p:nvSpPr>
        <p:spPr>
          <a:xfrm>
            <a:off x="3966647" y="1476441"/>
            <a:ext cx="3951226" cy="1141967"/>
          </a:xfrm>
          <a:prstGeom prst="roundRect">
            <a:avLst>
              <a:gd name="adj" fmla="val 25083"/>
            </a:avLst>
          </a:prstGeom>
          <a:solidFill>
            <a:srgbClr val="B7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Ins="72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Μερικοί επιτόπιοι από ΔΟΥ και ΥΕΔΔΕ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949881"/>
            <a:ext cx="2801380" cy="2206704"/>
          </a:xfrm>
        </p:spPr>
        <p:txBody>
          <a:bodyPr anchor="ctr">
            <a:normAutofit fontScale="90000"/>
          </a:bodyPr>
          <a:lstStyle/>
          <a:p>
            <a:br>
              <a:rPr lang="el-GR" sz="5400" dirty="0">
                <a:latin typeface="Franklin Gothic Medium Cond" panose="020B0606030402020204" pitchFamily="34" charset="0"/>
              </a:rPr>
            </a:br>
            <a:r>
              <a:rPr lang="el-GR" sz="4000" dirty="0">
                <a:latin typeface="Franklin Gothic Medium Cond" panose="020B0606030402020204" pitchFamily="34" charset="0"/>
              </a:rPr>
              <a:t>Καταπολέμηση φοροδιαφυγής </a:t>
            </a:r>
            <a:r>
              <a:rPr lang="el-GR" sz="4000" b="1" dirty="0">
                <a:solidFill>
                  <a:srgbClr val="5B82FF"/>
                </a:solidFill>
                <a:latin typeface="Franklin Gothic Medium Cond" panose="020B0606030402020204" pitchFamily="34" charset="0"/>
              </a:rPr>
              <a:t>2021</a:t>
            </a:r>
            <a:endParaRPr lang="el-GR" sz="4000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3BB8B64-9F4C-4F33-B703-1E5B9C95E8A9}"/>
              </a:ext>
            </a:extLst>
          </p:cNvPr>
          <p:cNvSpPr txBox="1">
            <a:spLocks/>
          </p:cNvSpPr>
          <p:nvPr/>
        </p:nvSpPr>
        <p:spPr>
          <a:xfrm>
            <a:off x="666750" y="4797544"/>
            <a:ext cx="2391410" cy="1514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l-GR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310A6897-628F-457B-A03F-51EB3A6D6E66}"/>
              </a:ext>
            </a:extLst>
          </p:cNvPr>
          <p:cNvSpPr/>
          <p:nvPr/>
        </p:nvSpPr>
        <p:spPr>
          <a:xfrm>
            <a:off x="3975846" y="833121"/>
            <a:ext cx="3942027" cy="1193106"/>
          </a:xfrm>
          <a:prstGeom prst="roundRect">
            <a:avLst>
              <a:gd name="adj" fmla="val 25083"/>
            </a:avLst>
          </a:prstGeom>
          <a:solidFill>
            <a:srgbClr val="9B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48000" rtlCol="0" anchor="ctr"/>
          <a:lstStyle/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Φορολογικοί</a:t>
            </a: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C6486559-F237-44B4-8444-11E336B5822E}"/>
              </a:ext>
            </a:extLst>
          </p:cNvPr>
          <p:cNvSpPr/>
          <p:nvPr/>
        </p:nvSpPr>
        <p:spPr>
          <a:xfrm>
            <a:off x="3975846" y="498216"/>
            <a:ext cx="3942027" cy="961249"/>
          </a:xfrm>
          <a:prstGeom prst="roundRect">
            <a:avLst>
              <a:gd name="adj" fmla="val 2719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113.262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έλεγχοι και έρευνες</a:t>
            </a: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0E19E614-4F1E-4672-88E6-9A789C0C952D}"/>
              </a:ext>
            </a:extLst>
          </p:cNvPr>
          <p:cNvSpPr/>
          <p:nvPr/>
        </p:nvSpPr>
        <p:spPr>
          <a:xfrm>
            <a:off x="3975845" y="5261932"/>
            <a:ext cx="6946155" cy="1174599"/>
          </a:xfrm>
          <a:prstGeom prst="roundRect">
            <a:avLst>
              <a:gd name="adj" fmla="val 14369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bIns="108000" rtlCol="0" anchor="ctr"/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Στόχευση</a:t>
            </a:r>
            <a:r>
              <a:rPr lang="en-US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βάσει </a:t>
            </a:r>
            <a:r>
              <a:rPr lang="en-US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Risk Analysis </a:t>
            </a: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σε κλάδους και υποθέσεις με μεγάλο φορολογικό κενό και αυξημένη παραβατικότητα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sz="1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Αξιοποίηση δεδομένων τρίτων πηγών από την Ελλάδα και το εξωτερικό</a:t>
            </a: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A1DC00E3-1970-4F38-B7F2-4C8CE920C3A5}"/>
              </a:ext>
            </a:extLst>
          </p:cNvPr>
          <p:cNvSpPr/>
          <p:nvPr/>
        </p:nvSpPr>
        <p:spPr>
          <a:xfrm>
            <a:off x="8255147" y="1704075"/>
            <a:ext cx="3600000" cy="1575167"/>
          </a:xfrm>
          <a:prstGeom prst="roundRect">
            <a:avLst>
              <a:gd name="adj" fmla="val 25083"/>
            </a:avLst>
          </a:prstGeom>
          <a:solidFill>
            <a:srgbClr val="B7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Ins="72000" rtlCol="0" anchor="ctr"/>
          <a:lstStyle/>
          <a:p>
            <a:pPr>
              <a:lnSpc>
                <a:spcPct val="80000"/>
              </a:lnSpc>
            </a:pPr>
            <a:r>
              <a: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1,678 δισ. € </a:t>
            </a:r>
            <a:r>
              <a:rPr lang="el-GR" sz="2000" dirty="0" err="1">
                <a:solidFill>
                  <a:srgbClr val="003BB0"/>
                </a:solidFill>
                <a:latin typeface="Franklin Gothic Medium Cond" panose="020B0606030402020204" pitchFamily="34" charset="0"/>
              </a:rPr>
              <a:t>αποκρυβείσα</a:t>
            </a: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 φορολογητέα ύλη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από την διενέργεια ερευνών των ΥΕΔΔΕ</a:t>
            </a: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BF459191-AD02-43B4-BDBE-03C0D41E9151}"/>
              </a:ext>
            </a:extLst>
          </p:cNvPr>
          <p:cNvSpPr/>
          <p:nvPr/>
        </p:nvSpPr>
        <p:spPr>
          <a:xfrm>
            <a:off x="8260773" y="833121"/>
            <a:ext cx="3600000" cy="1469624"/>
          </a:xfrm>
          <a:prstGeom prst="roundRect">
            <a:avLst>
              <a:gd name="adj" fmla="val 25083"/>
            </a:avLst>
          </a:prstGeom>
          <a:solidFill>
            <a:srgbClr val="9B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48000" rtlCol="0" anchor="ctr"/>
          <a:lstStyle/>
          <a:p>
            <a:pPr>
              <a:lnSpc>
                <a:spcPct val="80000"/>
              </a:lnSpc>
            </a:pPr>
            <a:r>
              <a:rPr lang="el-GR" sz="24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3,5 δισ. € </a:t>
            </a:r>
            <a:r>
              <a:rPr lang="el-GR" sz="20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βεβαιωθέντα ποσά από ελέγχους</a:t>
            </a:r>
            <a:endParaRPr lang="el-GR" sz="1400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699E48DD-0548-4F3B-958E-125CDDCF5EEF}"/>
              </a:ext>
            </a:extLst>
          </p:cNvPr>
          <p:cNvSpPr/>
          <p:nvPr/>
        </p:nvSpPr>
        <p:spPr>
          <a:xfrm>
            <a:off x="8260774" y="498216"/>
            <a:ext cx="3600000" cy="961249"/>
          </a:xfrm>
          <a:prstGeom prst="roundRect">
            <a:avLst>
              <a:gd name="adj" fmla="val 2719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Αποτελέσματα ελέγχων</a:t>
            </a:r>
          </a:p>
        </p:txBody>
      </p:sp>
      <p:pic>
        <p:nvPicPr>
          <p:cNvPr id="1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107882" y="5978531"/>
            <a:ext cx="999718" cy="66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2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 animBg="1"/>
      <p:bldP spid="43" grpId="0" animBg="1"/>
      <p:bldP spid="38" grpId="0" animBg="1"/>
      <p:bldP spid="37" grpId="0" animBg="1"/>
      <p:bldP spid="40" grpId="0" animBg="1"/>
      <p:bldP spid="35" grpId="0" animBg="1"/>
      <p:bldP spid="46" grpId="0" animBg="1"/>
      <p:bldP spid="49" grpId="0" animBg="1"/>
      <p:bldP spid="5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Ορθογώνιο: Στρογγύλεμα γωνιών 44">
            <a:extLst>
              <a:ext uri="{FF2B5EF4-FFF2-40B4-BE49-F238E27FC236}">
                <a16:creationId xmlns:a16="http://schemas.microsoft.com/office/drawing/2014/main" id="{1C630A2A-73FF-49DD-8740-F9A55A74C6B9}"/>
              </a:ext>
            </a:extLst>
          </p:cNvPr>
          <p:cNvSpPr/>
          <p:nvPr/>
        </p:nvSpPr>
        <p:spPr>
          <a:xfrm>
            <a:off x="3960000" y="3527873"/>
            <a:ext cx="3600000" cy="777857"/>
          </a:xfrm>
          <a:prstGeom prst="roundRect">
            <a:avLst>
              <a:gd name="adj" fmla="val 25083"/>
            </a:avLst>
          </a:prstGeom>
          <a:solidFill>
            <a:srgbClr val="EF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504000" rtlCol="0" anchor="ctr"/>
          <a:lstStyle/>
          <a:p>
            <a:pPr>
              <a:lnSpc>
                <a:spcPct val="80000"/>
              </a:lnSpc>
            </a:pP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Φυσικοί έλεγχοι στον τελωνισμό</a:t>
            </a: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1C630A2A-73FF-49DD-8740-F9A55A74C6B9}"/>
              </a:ext>
            </a:extLst>
          </p:cNvPr>
          <p:cNvSpPr/>
          <p:nvPr/>
        </p:nvSpPr>
        <p:spPr>
          <a:xfrm>
            <a:off x="3960000" y="2902531"/>
            <a:ext cx="3600000" cy="1013917"/>
          </a:xfrm>
          <a:prstGeom prst="roundRect">
            <a:avLst>
              <a:gd name="adj" fmla="val 25083"/>
            </a:avLst>
          </a:prstGeom>
          <a:solidFill>
            <a:srgbClr val="E7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504000" rtlCol="0" anchor="ctr"/>
          <a:lstStyle/>
          <a:p>
            <a:pPr>
              <a:lnSpc>
                <a:spcPct val="80000"/>
              </a:lnSpc>
            </a:pP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ΘΟΕ (Θαλάσσια Ομάδα Ελέγχου)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155B1E42-24C7-4674-BB50-AC1C3D14E42B}"/>
              </a:ext>
            </a:extLst>
          </p:cNvPr>
          <p:cNvSpPr/>
          <p:nvPr/>
        </p:nvSpPr>
        <p:spPr>
          <a:xfrm>
            <a:off x="3960000" y="2464647"/>
            <a:ext cx="3600000" cy="945233"/>
          </a:xfrm>
          <a:prstGeom prst="roundRect">
            <a:avLst>
              <a:gd name="adj" fmla="val 25083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tlCol="0" anchor="ctr"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X-RAYS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DE4AAAEC-91F1-4DCE-90B8-85154BE0E0B8}"/>
              </a:ext>
            </a:extLst>
          </p:cNvPr>
          <p:cNvSpPr/>
          <p:nvPr/>
        </p:nvSpPr>
        <p:spPr>
          <a:xfrm>
            <a:off x="3960000" y="1539184"/>
            <a:ext cx="3600000" cy="1430660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864000" rtlCol="0" anchor="ctr"/>
          <a:lstStyle/>
          <a:p>
            <a:pPr>
              <a:lnSpc>
                <a:spcPct val="80000"/>
              </a:lnSpc>
            </a:pP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Εκ των υστέρων ελέγχων εγγράφων Τελωνείων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0D2D2364-DB02-4C35-AC01-613782D29553}"/>
              </a:ext>
            </a:extLst>
          </p:cNvPr>
          <p:cNvSpPr/>
          <p:nvPr/>
        </p:nvSpPr>
        <p:spPr>
          <a:xfrm>
            <a:off x="3960000" y="1087176"/>
            <a:ext cx="3600000" cy="1310168"/>
          </a:xfrm>
          <a:prstGeom prst="roundRect">
            <a:avLst>
              <a:gd name="adj" fmla="val 25083"/>
            </a:avLst>
          </a:prstGeom>
          <a:solidFill>
            <a:srgbClr val="B7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Ins="72000" rtlCol="0" anchor="ctr"/>
          <a:lstStyle/>
          <a:p>
            <a:pPr>
              <a:lnSpc>
                <a:spcPct val="80000"/>
              </a:lnSpc>
            </a:pP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Εκ των υστέρων ελέγχων Τελωνείων &amp; ΕΛΥΤ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Καταπολέμηση λαθρεμπορίου</a:t>
            </a:r>
            <a:br>
              <a:rPr lang="el-GR" dirty="0">
                <a:latin typeface="Franklin Gothic Medium Cond" panose="020B0606030402020204" pitchFamily="34" charset="0"/>
              </a:rPr>
            </a:br>
            <a:r>
              <a:rPr lang="el-GR" b="1" dirty="0">
                <a:solidFill>
                  <a:srgbClr val="5B82FF"/>
                </a:solidFill>
                <a:latin typeface="Franklin Gothic Medium Cond" panose="020B0606030402020204" pitchFamily="34" charset="0"/>
              </a:rPr>
              <a:t>2021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310A6897-628F-457B-A03F-51EB3A6D6E66}"/>
              </a:ext>
            </a:extLst>
          </p:cNvPr>
          <p:cNvSpPr/>
          <p:nvPr/>
        </p:nvSpPr>
        <p:spPr>
          <a:xfrm>
            <a:off x="3960000" y="535523"/>
            <a:ext cx="3600000" cy="1168132"/>
          </a:xfrm>
          <a:prstGeom prst="roundRect">
            <a:avLst>
              <a:gd name="adj" fmla="val 25083"/>
            </a:avLst>
          </a:prstGeom>
          <a:solidFill>
            <a:srgbClr val="9B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576000" rtlCol="0" anchor="ctr"/>
          <a:lstStyle/>
          <a:p>
            <a:pPr>
              <a:lnSpc>
                <a:spcPct val="80000"/>
              </a:lnSpc>
            </a:pP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Δίωξης Τελωνείων &amp; ΚΟΕ (Κινητές Ομάδες Ελέγχου)</a:t>
            </a: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C6486559-F237-44B4-8444-11E336B5822E}"/>
              </a:ext>
            </a:extLst>
          </p:cNvPr>
          <p:cNvSpPr/>
          <p:nvPr/>
        </p:nvSpPr>
        <p:spPr>
          <a:xfrm>
            <a:off x="3960000" y="498217"/>
            <a:ext cx="3600000" cy="539940"/>
          </a:xfrm>
          <a:prstGeom prst="roundRect">
            <a:avLst>
              <a:gd name="adj" fmla="val 2719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175.352</a:t>
            </a:r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έλεγχοι</a:t>
            </a:r>
            <a:endParaRPr lang="el-GR" sz="19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0E19E614-4F1E-4672-88E6-9A789C0C952D}"/>
              </a:ext>
            </a:extLst>
          </p:cNvPr>
          <p:cNvSpPr/>
          <p:nvPr/>
        </p:nvSpPr>
        <p:spPr>
          <a:xfrm>
            <a:off x="7876800" y="3012416"/>
            <a:ext cx="3766560" cy="1356644"/>
          </a:xfrm>
          <a:prstGeom prst="roundRect">
            <a:avLst>
              <a:gd name="adj" fmla="val 14369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bIns="108000" rtlCol="0" anchor="ctr"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Στόχευση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ελέγχων με υπόδειξη ανάλυσης κινδύνου</a:t>
            </a:r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Αξιοποίηση δεδομένων τρίτων πηγών από την Ελλάδα και το εξωτερικό</a:t>
            </a:r>
          </a:p>
        </p:txBody>
      </p:sp>
      <p:sp>
        <p:nvSpPr>
          <p:cNvPr id="20" name="Ορθογώνιο: Στρογγύλεμα γωνιών 37">
            <a:extLst>
              <a:ext uri="{FF2B5EF4-FFF2-40B4-BE49-F238E27FC236}">
                <a16:creationId xmlns:a16="http://schemas.microsoft.com/office/drawing/2014/main" id="{DE4AAAEC-91F1-4DCE-90B8-85154BE0E0B8}"/>
              </a:ext>
            </a:extLst>
          </p:cNvPr>
          <p:cNvSpPr/>
          <p:nvPr/>
        </p:nvSpPr>
        <p:spPr>
          <a:xfrm>
            <a:off x="7876800" y="1442031"/>
            <a:ext cx="3766560" cy="1227309"/>
          </a:xfrm>
          <a:prstGeom prst="roundRect">
            <a:avLst>
              <a:gd name="adj" fmla="val 25083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92000" rtlCol="0" anchor="ctr"/>
          <a:lstStyle/>
          <a:p>
            <a:pPr>
              <a:lnSpc>
                <a:spcPct val="107000"/>
              </a:lnSpc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2.056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κατασχέσεις/δεσμεύσεις</a:t>
            </a:r>
          </a:p>
        </p:txBody>
      </p:sp>
      <p:sp>
        <p:nvSpPr>
          <p:cNvPr id="21" name="Ορθογώνιο: Στρογγύλεμα γωνιών 36">
            <a:extLst>
              <a:ext uri="{FF2B5EF4-FFF2-40B4-BE49-F238E27FC236}">
                <a16:creationId xmlns:a16="http://schemas.microsoft.com/office/drawing/2014/main" id="{0D2D2364-DB02-4C35-AC01-613782D29553}"/>
              </a:ext>
            </a:extLst>
          </p:cNvPr>
          <p:cNvSpPr/>
          <p:nvPr/>
        </p:nvSpPr>
        <p:spPr>
          <a:xfrm>
            <a:off x="7876800" y="1330835"/>
            <a:ext cx="3766560" cy="906364"/>
          </a:xfrm>
          <a:prstGeom prst="roundRect">
            <a:avLst>
              <a:gd name="adj" fmla="val 25083"/>
            </a:avLst>
          </a:prstGeom>
          <a:solidFill>
            <a:srgbClr val="B7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56000" rIns="72000" rtlCol="0" anchor="ctr"/>
          <a:lstStyle/>
          <a:p>
            <a:pPr>
              <a:lnSpc>
                <a:spcPct val="107000"/>
              </a:lnSpc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217 εκατ.</a:t>
            </a:r>
            <a:r>
              <a:rPr lang="el-GR" sz="2400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 €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 err="1">
                <a:solidFill>
                  <a:srgbClr val="003BB0"/>
                </a:solidFill>
                <a:latin typeface="Franklin Gothic Medium Cond" panose="020B0606030402020204" pitchFamily="34" charset="0"/>
              </a:rPr>
              <a:t>καταλογισθέντα</a:t>
            </a:r>
            <a:endParaRPr lang="el-GR" dirty="0">
              <a:solidFill>
                <a:srgbClr val="003BB0"/>
              </a:solidFill>
              <a:latin typeface="Franklin Gothic Medium Cond" panose="020B06060304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l-GR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Ορθογώνιο: Στρογγύλεμα γωνιών 39">
            <a:extLst>
              <a:ext uri="{FF2B5EF4-FFF2-40B4-BE49-F238E27FC236}">
                <a16:creationId xmlns:a16="http://schemas.microsoft.com/office/drawing/2014/main" id="{310A6897-628F-457B-A03F-51EB3A6D6E66}"/>
              </a:ext>
            </a:extLst>
          </p:cNvPr>
          <p:cNvSpPr/>
          <p:nvPr/>
        </p:nvSpPr>
        <p:spPr>
          <a:xfrm>
            <a:off x="7876800" y="738780"/>
            <a:ext cx="3766560" cy="1050628"/>
          </a:xfrm>
          <a:prstGeom prst="roundRect">
            <a:avLst>
              <a:gd name="adj" fmla="val 25083"/>
            </a:avLst>
          </a:prstGeom>
          <a:solidFill>
            <a:srgbClr val="9B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15.811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l-GR" dirty="0">
                <a:solidFill>
                  <a:srgbClr val="003BB0"/>
                </a:solidFill>
                <a:latin typeface="Franklin Gothic Medium Cond" panose="020B0606030402020204" pitchFamily="34" charset="0"/>
              </a:rPr>
              <a:t>καταλογιστικές πράξεις</a:t>
            </a:r>
          </a:p>
        </p:txBody>
      </p:sp>
      <p:sp>
        <p:nvSpPr>
          <p:cNvPr id="23" name="Ορθογώνιο: Στρογγύλεμα γωνιών 34">
            <a:extLst>
              <a:ext uri="{FF2B5EF4-FFF2-40B4-BE49-F238E27FC236}">
                <a16:creationId xmlns:a16="http://schemas.microsoft.com/office/drawing/2014/main" id="{C6486559-F237-44B4-8444-11E336B5822E}"/>
              </a:ext>
            </a:extLst>
          </p:cNvPr>
          <p:cNvSpPr/>
          <p:nvPr/>
        </p:nvSpPr>
        <p:spPr>
          <a:xfrm>
            <a:off x="7876800" y="514277"/>
            <a:ext cx="3766560" cy="768833"/>
          </a:xfrm>
          <a:prstGeom prst="roundRect">
            <a:avLst>
              <a:gd name="adj" fmla="val 27196"/>
            </a:avLst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Αποτελέσματα</a:t>
            </a:r>
            <a:endParaRPr lang="el-GR" sz="19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Ορθογώνιο: Στρογγύλεμα γωνιών 22">
            <a:extLst>
              <a:ext uri="{FF2B5EF4-FFF2-40B4-BE49-F238E27FC236}">
                <a16:creationId xmlns:a16="http://schemas.microsoft.com/office/drawing/2014/main" id="{591D1998-1FC3-4048-A647-D1C5F42C3B49}"/>
              </a:ext>
            </a:extLst>
          </p:cNvPr>
          <p:cNvSpPr/>
          <p:nvPr/>
        </p:nvSpPr>
        <p:spPr>
          <a:xfrm>
            <a:off x="3996000" y="5879562"/>
            <a:ext cx="6840000" cy="641035"/>
          </a:xfrm>
          <a:prstGeom prst="roundRect">
            <a:avLst>
              <a:gd name="adj" fmla="val 25083"/>
            </a:avLst>
          </a:prstGeom>
          <a:solidFill>
            <a:srgbClr val="A7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7 Επιχειρήσεις Ελέγχου </a:t>
            </a:r>
            <a:r>
              <a:rPr lang="el-GR" sz="16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από την ΕΥΤΕ</a:t>
            </a:r>
          </a:p>
        </p:txBody>
      </p:sp>
      <p:sp>
        <p:nvSpPr>
          <p:cNvPr id="25" name="Ορθογώνιο: Στρογγύλεμα γωνιών 21">
            <a:extLst>
              <a:ext uri="{FF2B5EF4-FFF2-40B4-BE49-F238E27FC236}">
                <a16:creationId xmlns:a16="http://schemas.microsoft.com/office/drawing/2014/main" id="{A9F1E645-8B73-463E-AC93-400CF11A3130}"/>
              </a:ext>
            </a:extLst>
          </p:cNvPr>
          <p:cNvSpPr/>
          <p:nvPr/>
        </p:nvSpPr>
        <p:spPr>
          <a:xfrm>
            <a:off x="3996000" y="4895679"/>
            <a:ext cx="6840000" cy="1312775"/>
          </a:xfrm>
          <a:prstGeom prst="roundRect">
            <a:avLst>
              <a:gd name="adj" fmla="val 25083"/>
            </a:avLst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106000"/>
            </a:pPr>
            <a:r>
              <a:rPr lang="el-GR" sz="2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10 Πανελλήνιες Τελωνειακές Επιχειρήσεις </a:t>
            </a: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για την καταπολέμηση του λαθρεμπορίου στον καφέ, στα αλκοολούχα προϊόντα, στα ενεργειακά προϊόντα, στα παραποιημένα προϊόντα και στα οχήματα </a:t>
            </a:r>
          </a:p>
        </p:txBody>
      </p:sp>
      <p:sp>
        <p:nvSpPr>
          <p:cNvPr id="29" name="Ορθογώνιο: Στρογγύλεμα γωνιών 18">
            <a:extLst>
              <a:ext uri="{FF2B5EF4-FFF2-40B4-BE49-F238E27FC236}">
                <a16:creationId xmlns:a16="http://schemas.microsoft.com/office/drawing/2014/main" id="{CBCEE1B4-0DEF-44F3-8033-BEC6006EE46B}"/>
              </a:ext>
            </a:extLst>
          </p:cNvPr>
          <p:cNvSpPr/>
          <p:nvPr/>
        </p:nvSpPr>
        <p:spPr>
          <a:xfrm>
            <a:off x="3996000" y="4529205"/>
            <a:ext cx="6840000" cy="823738"/>
          </a:xfrm>
          <a:prstGeom prst="roundRect">
            <a:avLst>
              <a:gd name="adj" fmla="val 25083"/>
            </a:avLst>
          </a:prstGeom>
          <a:solidFill>
            <a:srgbClr val="003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002060"/>
              </a:buClr>
              <a:buSzPct val="106000"/>
            </a:pPr>
            <a:r>
              <a:rPr lang="el-GR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Συμμετοχή σε Πανευρωπαϊκές Τελωνειακές Επιχειρήσεις με σκοπό την καταπολέμηση του λαθρεμπορίου και της παράνομης διακίνησης και εμπορίας αγαθών</a:t>
            </a:r>
          </a:p>
        </p:txBody>
      </p:sp>
      <p:pic>
        <p:nvPicPr>
          <p:cNvPr id="30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107882" y="5978531"/>
            <a:ext cx="999718" cy="66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35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43" grpId="0" animBg="1"/>
      <p:bldP spid="38" grpId="0" animBg="1"/>
      <p:bldP spid="37" grpId="0" animBg="1"/>
      <p:bldP spid="40" grpId="0" animBg="1"/>
      <p:bldP spid="35" grpId="0" animBg="1"/>
      <p:bldP spid="46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19D91-0019-4AF1-B3B4-B713629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458720"/>
            <a:ext cx="2819400" cy="1900912"/>
          </a:xfrm>
        </p:spPr>
        <p:txBody>
          <a:bodyPr anchor="ctr">
            <a:normAutofit/>
          </a:bodyPr>
          <a:lstStyle/>
          <a:p>
            <a:r>
              <a:rPr lang="el-GR" dirty="0">
                <a:latin typeface="Franklin Gothic Medium Cond" panose="020B0606030402020204" pitchFamily="34" charset="0"/>
              </a:rPr>
              <a:t>Τελωνειακές Υπηρεσίες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CE8A17-5758-4008-89A4-9B1B29EC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F25E4E9A-73DE-42CA-B334-64FF62222938}"/>
              </a:ext>
            </a:extLst>
          </p:cNvPr>
          <p:cNvSpPr txBox="1">
            <a:spLocks/>
          </p:cNvSpPr>
          <p:nvPr/>
        </p:nvSpPr>
        <p:spPr>
          <a:xfrm>
            <a:off x="666750" y="5080000"/>
            <a:ext cx="2391410" cy="14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Αποτελέσματα </a:t>
            </a:r>
          </a:p>
          <a:p>
            <a:r>
              <a:rPr lang="el-GR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8474E579-9E93-4F09-9C5A-8025CFB6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51" y="2193378"/>
            <a:ext cx="7376799" cy="329212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7845B08-7326-4559-9D14-1A066CC62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69" t="45074" r="720" b="47310"/>
          <a:stretch/>
        </p:blipFill>
        <p:spPr>
          <a:xfrm>
            <a:off x="8933740" y="3681376"/>
            <a:ext cx="2538431" cy="250666"/>
          </a:xfrm>
          <a:prstGeom prst="roundRect">
            <a:avLst/>
          </a:prstGeom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651CAA2-2F7E-49C3-9992-3C44B622AB41}"/>
              </a:ext>
            </a:extLst>
          </p:cNvPr>
          <p:cNvSpPr/>
          <p:nvPr/>
        </p:nvSpPr>
        <p:spPr>
          <a:xfrm>
            <a:off x="4159716" y="1372496"/>
            <a:ext cx="7312455" cy="568209"/>
          </a:xfrm>
          <a:prstGeom prst="roundRect">
            <a:avLst/>
          </a:prstGeom>
          <a:solidFill>
            <a:srgbClr val="002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el-GR" sz="2400" b="1" dirty="0">
                <a:latin typeface="Franklin Gothic Medium Cond" panose="020B0606030402020204" pitchFamily="34" charset="0"/>
              </a:rPr>
              <a:t>Ελεγκτικά αποτελέσματα τελωνείων 2019 -2021</a:t>
            </a:r>
          </a:p>
        </p:txBody>
      </p:sp>
    </p:spTree>
    <p:extLst>
      <p:ext uri="{BB962C8B-B14F-4D97-AF65-F5344CB8AC3E}">
        <p14:creationId xmlns:p14="http://schemas.microsoft.com/office/powerpoint/2010/main" val="15699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B0A0-CE9F-4078-BA87-0E69D689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7" y="2809103"/>
            <a:ext cx="2809842" cy="133215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Franklin Gothic Medium Cond" panose="020B0606030402020204" pitchFamily="34" charset="0"/>
              </a:rPr>
              <a:t>Ενίσχυση διαφάνειας</a:t>
            </a:r>
            <a:endParaRPr lang="el-GR" sz="3200" dirty="0">
              <a:solidFill>
                <a:srgbClr val="154D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3F61F9-245F-4DC9-99BF-BD5CA308A819}"/>
              </a:ext>
            </a:extLst>
          </p:cNvPr>
          <p:cNvSpPr/>
          <p:nvPr/>
        </p:nvSpPr>
        <p:spPr>
          <a:xfrm>
            <a:off x="3891420" y="420888"/>
            <a:ext cx="7541677" cy="940552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Εσωτερικοί Έλεγχοι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40 Εσωτερικοί Έλεγχοι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237FF556-1C8B-48EE-9682-CF1FF433B8F4}"/>
              </a:ext>
            </a:extLst>
          </p:cNvPr>
          <p:cNvSpPr/>
          <p:nvPr/>
        </p:nvSpPr>
        <p:spPr>
          <a:xfrm>
            <a:off x="3891418" y="3891766"/>
            <a:ext cx="7541677" cy="804673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Αποφάσεις ΔΕΔ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6.194 αποφάσεις της ΔΕΔ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δημοσιεύθηκαν στον </a:t>
            </a:r>
            <a:r>
              <a:rPr lang="el-GR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ιστότοπο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της ΑΑΔΕ </a:t>
            </a:r>
          </a:p>
        </p:txBody>
      </p:sp>
      <p:pic>
        <p:nvPicPr>
          <p:cNvPr id="50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6965C4-44A2-41E9-9245-0450085E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20016" r="20816" b="24316"/>
          <a:stretch/>
        </p:blipFill>
        <p:spPr>
          <a:xfrm>
            <a:off x="11025391" y="6120771"/>
            <a:ext cx="999718" cy="667080"/>
          </a:xfrm>
          <a:prstGeom prst="rect">
            <a:avLst/>
          </a:prstGeom>
          <a:noFill/>
        </p:spPr>
      </p:pic>
      <p:sp>
        <p:nvSpPr>
          <p:cNvPr id="7" name="Ορθογώνιο: Στρογγύλεμα γωνιών 2">
            <a:extLst>
              <a:ext uri="{FF2B5EF4-FFF2-40B4-BE49-F238E27FC236}">
                <a16:creationId xmlns:a16="http://schemas.microsoft.com/office/drawing/2014/main" id="{F13F61F9-245F-4DC9-99BF-BD5CA308A819}"/>
              </a:ext>
            </a:extLst>
          </p:cNvPr>
          <p:cNvSpPr/>
          <p:nvPr/>
        </p:nvSpPr>
        <p:spPr>
          <a:xfrm>
            <a:off x="3891419" y="1496704"/>
            <a:ext cx="7541677" cy="2292702"/>
          </a:xfrm>
          <a:prstGeom prst="roundRect">
            <a:avLst>
              <a:gd name="adj" fmla="val 7287"/>
            </a:avLst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sz="24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Εσωτερικές Υποθέσεις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235 έλεγχοι περιουσιακής κατάστασης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Προϊσταμένων και Υπαλλήλων, εντοπισμού ποινικών αδικημάτων και πειθαρχικών παραπτωμάτων, τήρησης των διατάξεων νόμων, εγκυκλίων διαταγών, καθώς και </a:t>
            </a:r>
            <a:r>
              <a:rPr lang="el-GR" b="1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στοχευμένοι</a:t>
            </a: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οικονομικοί και διαχειριστικοί έλεγχοι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Εξέταση και αξιολόγηση 232</a:t>
            </a:r>
            <a:r>
              <a:rPr lang="en-US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καταγγελιών/αναφορών/πληροφοριών</a:t>
            </a:r>
            <a:endParaRPr lang="el-GR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Ορθογώνιο: Στρογγύλεμα γωνιών 34">
            <a:extLst>
              <a:ext uri="{FF2B5EF4-FFF2-40B4-BE49-F238E27FC236}">
                <a16:creationId xmlns:a16="http://schemas.microsoft.com/office/drawing/2014/main" id="{237FF556-1C8B-48EE-9682-CF1FF433B8F4}"/>
              </a:ext>
            </a:extLst>
          </p:cNvPr>
          <p:cNvSpPr/>
          <p:nvPr/>
        </p:nvSpPr>
        <p:spPr>
          <a:xfrm>
            <a:off x="3891417" y="4831703"/>
            <a:ext cx="7541677" cy="1228108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Μηνιαία δημοσιοποίηση στοιχείων απόδοσης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Διαρκής υποβολή αναφορών και εκθέσεων προόδου-λογοδοσίας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Επικαιροποίηση στρατηγικού σχεδίου καταπολέμησης διαφθοράς</a:t>
            </a:r>
          </a:p>
        </p:txBody>
      </p:sp>
    </p:spTree>
    <p:extLst>
      <p:ext uri="{BB962C8B-B14F-4D97-AF65-F5344CB8AC3E}">
        <p14:creationId xmlns:p14="http://schemas.microsoft.com/office/powerpoint/2010/main" val="2996711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3F61F9-245F-4DC9-99BF-BD5CA308A819}"/>
              </a:ext>
            </a:extLst>
          </p:cNvPr>
          <p:cNvSpPr/>
          <p:nvPr/>
        </p:nvSpPr>
        <p:spPr>
          <a:xfrm>
            <a:off x="3891407" y="5094900"/>
            <a:ext cx="7541677" cy="1359411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Πιστοποίηση Ακαδημίας σύμφωνα με το Διεθνές Πρότυπο </a:t>
            </a:r>
            <a:r>
              <a:rPr lang="en-US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ISO9001:2015</a:t>
            </a:r>
            <a:endParaRPr lang="el-GR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Εκπαίδευση του 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28,2%</a:t>
            </a:r>
            <a:r>
              <a:rPr lang="el-GR" sz="2000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του ανθρώπινου δυναμικού (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5422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υπάλληλοι)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137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εκπαιδευτικά προγράμματα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191</a:t>
            </a: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συμμετοχές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στο πλαίσιο ευρωπαϊκών προγραμμάτων </a:t>
            </a:r>
            <a:r>
              <a:rPr lang="en-US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Customs</a:t>
            </a: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&amp; </a:t>
            </a:r>
            <a:r>
              <a:rPr lang="en-US" b="1" dirty="0" err="1">
                <a:solidFill>
                  <a:srgbClr val="0027A2"/>
                </a:solidFill>
                <a:latin typeface="Franklin Gothic Medium Cond" panose="020B0606030402020204" pitchFamily="34" charset="0"/>
              </a:rPr>
              <a:t>Fiscalis</a:t>
            </a:r>
            <a:endParaRPr lang="en-US" b="1" dirty="0">
              <a:solidFill>
                <a:srgbClr val="0027A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237FF556-1C8B-48EE-9682-CF1FF433B8F4}"/>
              </a:ext>
            </a:extLst>
          </p:cNvPr>
          <p:cNvSpPr/>
          <p:nvPr/>
        </p:nvSpPr>
        <p:spPr>
          <a:xfrm>
            <a:off x="3891407" y="1731737"/>
            <a:ext cx="7541677" cy="439226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Ενίσχυση Υπηρεσιών με </a:t>
            </a:r>
            <a:r>
              <a:rPr lang="el-GR" sz="2000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382 προσλήψεις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διαφόρων κατηγοριών και κλάδων</a:t>
            </a:r>
            <a:endParaRPr lang="el-GR" sz="12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Ορθογώνιο: Στρογγύλεμα γωνιών 2">
            <a:extLst>
              <a:ext uri="{FF2B5EF4-FFF2-40B4-BE49-F238E27FC236}">
                <a16:creationId xmlns:a16="http://schemas.microsoft.com/office/drawing/2014/main" id="{F13F61F9-245F-4DC9-99BF-BD5CA308A819}"/>
              </a:ext>
            </a:extLst>
          </p:cNvPr>
          <p:cNvSpPr/>
          <p:nvPr/>
        </p:nvSpPr>
        <p:spPr>
          <a:xfrm>
            <a:off x="3891407" y="2279803"/>
            <a:ext cx="7541677" cy="862929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Υποβολή </a:t>
            </a: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τετραετούς Προγραμματισμού Στελέχωσης 2022-2025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στο Υπουργείο Εσωτερικών</a:t>
            </a:r>
          </a:p>
        </p:txBody>
      </p:sp>
      <p:sp>
        <p:nvSpPr>
          <p:cNvPr id="8" name="Ορθογώνιο: Στρογγύλεμα γωνιών 2">
            <a:extLst>
              <a:ext uri="{FF2B5EF4-FFF2-40B4-BE49-F238E27FC236}">
                <a16:creationId xmlns:a16="http://schemas.microsoft.com/office/drawing/2014/main" id="{F13F61F9-245F-4DC9-99BF-BD5CA308A819}"/>
              </a:ext>
            </a:extLst>
          </p:cNvPr>
          <p:cNvSpPr/>
          <p:nvPr/>
        </p:nvSpPr>
        <p:spPr>
          <a:xfrm>
            <a:off x="3891413" y="442212"/>
            <a:ext cx="7541677" cy="1225570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Νέο μισθολόγιο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ΑΑΔΕ (ν. 4778/2021)</a:t>
            </a:r>
          </a:p>
          <a:p>
            <a:pPr marL="285750" indent="-285750" defTabSz="9144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Κατάρτιση και εφαρμογή του </a:t>
            </a: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Βαθμολογίου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 της ΑΑΔΕ</a:t>
            </a:r>
          </a:p>
          <a:p>
            <a:pPr marL="285750" indent="-285750" defTabSz="9144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Ψηφιακή Αξιολόγηση υπαλλήλων  </a:t>
            </a:r>
          </a:p>
          <a:p>
            <a:pPr marL="285750" indent="-285750" defTabSz="9144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Βράβευση Υπηρεσιών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(αύξηση αποδοτικότητας από 2-10 ποσοστιαίες μονάδες)</a:t>
            </a:r>
          </a:p>
        </p:txBody>
      </p:sp>
      <p:sp>
        <p:nvSpPr>
          <p:cNvPr id="9" name="Ορθογώνιο: Στρογγύλεμα γωνιών 34">
            <a:extLst>
              <a:ext uri="{FF2B5EF4-FFF2-40B4-BE49-F238E27FC236}">
                <a16:creationId xmlns:a16="http://schemas.microsoft.com/office/drawing/2014/main" id="{237FF556-1C8B-48EE-9682-CF1FF433B8F4}"/>
              </a:ext>
            </a:extLst>
          </p:cNvPr>
          <p:cNvSpPr/>
          <p:nvPr/>
        </p:nvSpPr>
        <p:spPr>
          <a:xfrm>
            <a:off x="3891407" y="3231252"/>
            <a:ext cx="7541677" cy="1779373"/>
          </a:xfrm>
          <a:prstGeom prst="roundRect">
            <a:avLst/>
          </a:prstGeom>
          <a:solidFill>
            <a:srgbClr val="DD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Μέτρα προστασίας </a:t>
            </a: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εργαζομένων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Wingdings" panose="05000000000000000000" pitchFamily="2" charset="2"/>
              <a:buChar char="ü"/>
              <a:defRPr/>
            </a:pPr>
            <a:r>
              <a:rPr lang="el-GR" b="1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Σύγχρονα κτίρια και εγκαταστάσεις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Έχουν ήδη πραγματοποιηθεί 14 νέες στεγάσεις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Σε εξέλιξη 8 νέες στεγάσεις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200"/>
              </a:spcAft>
              <a:buClr>
                <a:srgbClr val="002060"/>
              </a:buClr>
              <a:buSzPct val="1060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0027A2"/>
                </a:solidFill>
                <a:latin typeface="Franklin Gothic Medium Cond" panose="020B0606030402020204" pitchFamily="34" charset="0"/>
              </a:rPr>
              <a:t>Έχουν δρομολογηθεί τεχνικά έργα για αναβάθμιση των χώρων φύλαξης δημοσίου υλικού ΔΔΔΥ και άλλων υφιστάμενων εγκαταστάσεων</a:t>
            </a:r>
            <a:endParaRPr lang="el-GR" sz="12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04F0E152-7286-5FD1-B039-4F57B070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25648"/>
            <a:ext cx="2819400" cy="22067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latin typeface="Franklin Gothic Medium Cond" panose="020B0606030402020204" pitchFamily="34" charset="0"/>
              </a:rPr>
              <a:t>ΑΝΘΡΩΠΟΙ &amp; ΥΠΟΔΟΜΕΣ</a:t>
            </a:r>
            <a:endParaRPr lang="el-GR" dirty="0">
              <a:solidFill>
                <a:srgbClr val="006FFF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6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Ανασκόπηση">
  <a:themeElements>
    <a:clrScheme name="Προσαρμοσμένο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2F75FF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1814</Words>
  <Application>Microsoft Office PowerPoint</Application>
  <PresentationFormat>Ευρεία οθόνη</PresentationFormat>
  <Paragraphs>437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Franklin Gothic Medium</vt:lpstr>
      <vt:lpstr>Franklin Gothic Medium Cond</vt:lpstr>
      <vt:lpstr>Gill Sans MT</vt:lpstr>
      <vt:lpstr>Wingdings</vt:lpstr>
      <vt:lpstr>Wingdings 2</vt:lpstr>
      <vt:lpstr>Ανασκόπηση</vt:lpstr>
      <vt:lpstr>Παρουσίαση του PowerPoint</vt:lpstr>
      <vt:lpstr>Με μια ματιά</vt:lpstr>
      <vt:lpstr>Συνοπτικός Απολογισμός 2021</vt:lpstr>
      <vt:lpstr>Έσοδα Φορολογικής και Τελωνειακής Διοίκησης</vt:lpstr>
      <vt:lpstr> Καταπολέμηση φοροδιαφυγής 2021</vt:lpstr>
      <vt:lpstr>Καταπολέμηση λαθρεμπορίου 2021</vt:lpstr>
      <vt:lpstr>Τελωνειακές Υπηρεσίες</vt:lpstr>
      <vt:lpstr>Ενίσχυση διαφάνειας</vt:lpstr>
      <vt:lpstr>ΑΝΘΡΩΠΟΙ &amp; ΥΠΟΔΟΜΕΣ</vt:lpstr>
      <vt:lpstr>ΑΝΘΡΩΠΟΙ &amp; ΥΠΟΔΟΜΕΣ</vt:lpstr>
      <vt:lpstr>ΨΗΦΙΑΚΕΣ ΛΥΣΕΙΣ  ΣΤΗΡΙΞΗΣ  ΟΙΚΟΝΟΜΙΑΣ &amp; ΚΟΙΝΩΝΙΚΟΥ ΣΥΝΟΛΟΥ</vt:lpstr>
      <vt:lpstr>ΨΗΦΙΑΚΕΣ ΥΠΗΡΕΣΙΕΣ  ΓΙΑ ΠΟΛΙΤΕΣ &amp; ΕΠΙΧΕΙΡΗΣΕΙΣ</vt:lpstr>
      <vt:lpstr>ΨΗΦΙΑΚΕΣ ΥΠΗΡΕΣΙΕΣ  ΓΙΑ ΠΟΛΙΤΕΣ &amp; ΕΠΙΧΕΙΡΗΣΕΙΣ</vt:lpstr>
      <vt:lpstr>ΝΈΟ ΨΗΦΙΑΚΟ ΠΕΡΙΒΑΛΛΟΝ ΓΙΑ ΤΙΣ ΕΠΙΧΕΙΡΗΣΕΙΣ</vt:lpstr>
      <vt:lpstr>Ψηφιακά Έργα 2022</vt:lpstr>
      <vt:lpstr>ΑΑΔΕ Νέα Γενιά </vt:lpstr>
      <vt:lpstr>ΑΑΔΕ Νέα Γενιά </vt:lpstr>
      <vt:lpstr>ΑΑΔΕ Νέα Γενιά </vt:lpstr>
      <vt:lpstr>ΨΗΦΙΑΚΟ ΤΕΛΩΝΕΙΟ 24/7</vt:lpstr>
      <vt:lpstr>Έργα ΕΣΠΑ και Ταμείου Ανάκαμψης</vt:lpstr>
      <vt:lpstr>Εμβληματικά Έργα 2022 - 2025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ΘΕΜΑΤΑ ΣΥΖΗΤΗΣΗΣ</dc:title>
  <dc:creator>Vassilis Dascalopoulos</dc:creator>
  <cp:lastModifiedBy>user</cp:lastModifiedBy>
  <cp:revision>423</cp:revision>
  <dcterms:created xsi:type="dcterms:W3CDTF">2020-06-22T08:16:52Z</dcterms:created>
  <dcterms:modified xsi:type="dcterms:W3CDTF">2022-06-03T16:19:34Z</dcterms:modified>
</cp:coreProperties>
</file>