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61" r:id="rId2"/>
    <p:sldId id="459" r:id="rId3"/>
    <p:sldId id="460" r:id="rId4"/>
    <p:sldId id="396" r:id="rId5"/>
    <p:sldId id="397" r:id="rId6"/>
    <p:sldId id="441" r:id="rId7"/>
    <p:sldId id="344" r:id="rId8"/>
    <p:sldId id="347" r:id="rId9"/>
    <p:sldId id="348" r:id="rId10"/>
    <p:sldId id="349" r:id="rId11"/>
    <p:sldId id="350" r:id="rId12"/>
    <p:sldId id="403" r:id="rId13"/>
    <p:sldId id="404" r:id="rId14"/>
    <p:sldId id="448" r:id="rId15"/>
    <p:sldId id="450" r:id="rId16"/>
    <p:sldId id="451" r:id="rId17"/>
    <p:sldId id="452" r:id="rId18"/>
    <p:sldId id="453" r:id="rId19"/>
    <p:sldId id="411" r:id="rId20"/>
    <p:sldId id="412" r:id="rId21"/>
    <p:sldId id="458" r:id="rId22"/>
    <p:sldId id="446" r:id="rId23"/>
    <p:sldId id="456" r:id="rId24"/>
    <p:sldId id="423" r:id="rId25"/>
    <p:sldId id="425" r:id="rId26"/>
    <p:sldId id="462" r:id="rId2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G" lastIdx="9" clrIdx="0"/>
  <p:cmAuthor id="2" name="user11" initials="u11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EDBB4"/>
    <a:srgbClr val="007033"/>
    <a:srgbClr val="C6E6A2"/>
    <a:srgbClr val="00C85A"/>
    <a:srgbClr val="002A13"/>
    <a:srgbClr val="009644"/>
    <a:srgbClr val="B32D17"/>
    <a:srgbClr val="00421E"/>
    <a:srgbClr val="7199C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2819" autoAdjust="0"/>
  </p:normalViewPr>
  <p:slideViewPr>
    <p:cSldViewPr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8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GJPuser\Documents\&#915;&#915;&#916;&#917;\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rotY val="35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explosion val="2"/>
            <c:spPr>
              <a:solidFill>
                <a:srgbClr val="2F2FFF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57-4B6C-9D29-C80D0878DC44}"/>
              </c:ext>
            </c:extLst>
          </c:dPt>
          <c:dPt>
            <c:idx val="1"/>
            <c:explosion val="8"/>
            <c:spPr>
              <a:solidFill>
                <a:srgbClr val="FF0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57-4B6C-9D29-C80D0878DC44}"/>
              </c:ext>
            </c:extLst>
          </c:dPt>
          <c:dPt>
            <c:idx val="2"/>
            <c:explosion val="8"/>
            <c:spPr>
              <a:solidFill>
                <a:srgbClr val="FFC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57-4B6C-9D29-C80D0878DC44}"/>
              </c:ext>
            </c:extLst>
          </c:dPt>
          <c:dPt>
            <c:idx val="3"/>
            <c:explosion val="6"/>
            <c:spPr>
              <a:solidFill>
                <a:srgbClr val="FFFF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57-4B6C-9D29-C80D0878DC44}"/>
              </c:ext>
            </c:extLst>
          </c:dPt>
          <c:dPt>
            <c:idx val="4"/>
            <c:explosion val="5"/>
            <c:spPr>
              <a:solidFill>
                <a:srgbClr val="B4AD78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57-4B6C-9D29-C80D0878DC44}"/>
              </c:ext>
            </c:extLst>
          </c:dPt>
          <c:cat>
            <c:strRef>
              <c:f>Sheet1!$A$1:$A$5</c:f>
              <c:strCache>
                <c:ptCount val="5"/>
                <c:pt idx="0">
                  <c:v>Συμφωνία</c:v>
                </c:pt>
                <c:pt idx="1">
                  <c:v>Ασυμφωνια</c:v>
                </c:pt>
                <c:pt idx="2">
                  <c:v>Ασυμφωνια</c:v>
                </c:pt>
                <c:pt idx="3">
                  <c:v>Ασυμφωνια</c:v>
                </c:pt>
                <c:pt idx="4">
                  <c:v>Ασυμφωνια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65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157-4B6C-9D29-C80D0878DC4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25DD5-889F-4E3D-8104-41174D945F98}" type="datetimeFigureOut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3196-4BCF-4351-8453-4DD00629248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9989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48852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55522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55522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52795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02500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03557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91287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94742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499827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5175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67358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83887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147533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038429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294327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672762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533554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636044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6152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85680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64026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3252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39634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55522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55522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5552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E3B6-1108-4AE3-AB2A-30022D3E6F15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8589-AF18-46E5-9B8D-57F156AEACE8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77B9-ACDF-453B-A33A-BBE3E98AE637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8B23-8760-4770-A6C0-3C8557F5E704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1C61-43B7-43EE-AEC3-A9C2E1C15165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7653-14F1-46FB-9015-DCC815765B64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949E-E0A7-4703-8B64-F1F0E5B903A0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F2AC-EB33-4C2C-A1D4-B50DC6ABFA83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D0442-C452-486B-BE97-D538CF4D2EC0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320D-F23C-45E0-9991-C22A2EE23640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A69E-C0AF-4AC5-BEEB-CE3B5B059070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74D78-B4BB-4744-AFFC-A6DC7C6A9723}" type="datetime1">
              <a:rPr lang="el-GR" smtClean="0"/>
              <a:pPr/>
              <a:t>17/2/2020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31441" y="3429000"/>
            <a:ext cx="926743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>IAPR e-books</a:t>
            </a:r>
            <a:r>
              <a:rPr lang="el-GR" sz="60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/>
            </a:r>
            <a:br>
              <a:rPr lang="el-GR" sz="6000" dirty="0">
                <a:solidFill>
                  <a:schemeClr val="accent1"/>
                </a:solidFill>
                <a:latin typeface="Bahnschrift Condensed" panose="020B0502040204020203" pitchFamily="34" charset="0"/>
              </a:rPr>
            </a:br>
            <a:r>
              <a:rPr lang="el-GR" sz="14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/>
            </a:r>
            <a:br>
              <a:rPr lang="el-GR" sz="1400" dirty="0">
                <a:solidFill>
                  <a:schemeClr val="accent1"/>
                </a:solidFill>
                <a:latin typeface="Bahnschrift Condensed" panose="020B0502040204020203" pitchFamily="34" charset="0"/>
              </a:rPr>
            </a:br>
            <a:r>
              <a:rPr lang="en-US" sz="36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>What they are; How they work; </a:t>
            </a:r>
          </a:p>
          <a:p>
            <a:pPr algn="ctr"/>
            <a:r>
              <a:rPr lang="en-US" sz="36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>What their purpose is</a:t>
            </a:r>
            <a:endParaRPr lang="el-GR" sz="3600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pic>
        <p:nvPicPr>
          <p:cNvPr id="7" name="6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95600" y="908720"/>
            <a:ext cx="5760640" cy="150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777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Ορθογώνιο 35"/>
          <p:cNvSpPr/>
          <p:nvPr/>
        </p:nvSpPr>
        <p:spPr>
          <a:xfrm>
            <a:off x="7142640" y="1572652"/>
            <a:ext cx="3921912" cy="335476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For all retail sale transactions with mandatory use of ETRMs connected to the IAPR</a:t>
            </a:r>
            <a:endParaRPr lang="el-GR" sz="2400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  <a:p>
            <a:endParaRPr lang="el-GR" sz="2000" i="1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  <a:p>
            <a:r>
              <a:rPr lang="en-US" sz="2000" i="1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Until the capability to directly connect all ETRMs </a:t>
            </a:r>
            <a:r>
              <a:rPr lang="en-US" sz="2000" i="1">
                <a:solidFill>
                  <a:schemeClr val="tx2"/>
                </a:solidFill>
                <a:latin typeface="Bahnschrift Light SemiCondensed" panose="020B0502040204020203" pitchFamily="34" charset="0"/>
              </a:rPr>
              <a:t>is enabled, </a:t>
            </a:r>
            <a:r>
              <a:rPr lang="en-US" sz="2000" i="1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the retail sale transactions shall be entered </a:t>
            </a:r>
            <a:r>
              <a:rPr lang="en-US" sz="2000" dirty="0" err="1">
                <a:solidFill>
                  <a:schemeClr val="tx2"/>
                </a:solidFill>
                <a:latin typeface="Bahnschrift Light SemiCondensed" panose="020B0502040204020203" pitchFamily="34" charset="0"/>
              </a:rPr>
              <a:t>en</a:t>
            </a:r>
            <a:r>
              <a:rPr lang="en-US" sz="20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 masse </a:t>
            </a:r>
            <a:r>
              <a:rPr lang="en-US" sz="2000" i="1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using an accounting system or the special data entry form</a:t>
            </a:r>
            <a:endParaRPr lang="el-GR" sz="2000" i="1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5500"/>
              </a:lnSpc>
            </a:pPr>
            <a:r>
              <a:rPr lang="el-GR" sz="6800" b="1" dirty="0">
                <a:latin typeface="Candara" panose="020E0502030303020204" pitchFamily="34" charset="0"/>
              </a:rPr>
              <a:t>3</a:t>
            </a:r>
            <a:endParaRPr lang="en-US" sz="6800" b="1" dirty="0">
              <a:latin typeface="Candara" panose="020E0502030303020204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 flipV="1">
            <a:off x="1441769" y="3921192"/>
            <a:ext cx="4860781" cy="2534855"/>
            <a:chOff x="327339" y="1579221"/>
            <a:chExt cx="4428915" cy="2344093"/>
          </a:xfrm>
        </p:grpSpPr>
        <p:sp>
          <p:nvSpPr>
            <p:cNvPr id="35" name="Up Arrow 3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Up Arrow 36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Ορθογώνιο 6"/>
          <p:cNvSpPr/>
          <p:nvPr/>
        </p:nvSpPr>
        <p:spPr>
          <a:xfrm>
            <a:off x="2710672" y="4113236"/>
            <a:ext cx="32763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Connected Electronic Tax Register Machines (ETRMs) for retail sale transactions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  <a:p>
            <a:pPr algn="r"/>
            <a:r>
              <a:rPr lang="el-GR" sz="20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(</a:t>
            </a:r>
            <a:r>
              <a:rPr lang="en-US" sz="20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Online </a:t>
            </a:r>
            <a:r>
              <a:rPr lang="en-US" sz="2000">
                <a:solidFill>
                  <a:schemeClr val="tx2"/>
                </a:solidFill>
                <a:latin typeface="Bahnschrift Light SemiCondensed" panose="020B0502040204020203" pitchFamily="34" charset="0"/>
              </a:rPr>
              <a:t>Cash Registers, </a:t>
            </a:r>
            <a:r>
              <a:rPr lang="en-US" sz="20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OCR)</a:t>
            </a:r>
            <a:endParaRPr lang="el-GR" sz="2000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341" y="908720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How may the Accounting Source Document Summary be transmitted to the IAPR?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11" name="10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9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26" name="Oval 25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5500"/>
              </a:lnSpc>
            </a:pPr>
            <a:r>
              <a:rPr lang="el-GR" sz="6800" b="1" dirty="0">
                <a:latin typeface="Candara" panose="020E0502030303020204" pitchFamily="34" charset="0"/>
              </a:rPr>
              <a:t>4</a:t>
            </a:r>
            <a:endParaRPr lang="en-US" sz="6800" b="1" dirty="0">
              <a:latin typeface="Candara" panose="020E0502030303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 flipH="1" flipV="1">
            <a:off x="6240016" y="3921188"/>
            <a:ext cx="4862502" cy="2604156"/>
            <a:chOff x="327339" y="1579221"/>
            <a:chExt cx="4428915" cy="2344093"/>
          </a:xfrm>
        </p:grpSpPr>
        <p:sp>
          <p:nvSpPr>
            <p:cNvPr id="29" name="Up Arrow 28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Up Arrow 29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Ορθογώνιο 26"/>
          <p:cNvSpPr/>
          <p:nvPr/>
        </p:nvSpPr>
        <p:spPr>
          <a:xfrm>
            <a:off x="1155156" y="1885474"/>
            <a:ext cx="4032449" cy="1569660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Electronic Invoices shall be automatically transferred to the </a:t>
            </a:r>
            <a:r>
              <a:rPr lang="en-US" sz="2400" b="1" dirty="0" err="1">
                <a:solidFill>
                  <a:schemeClr val="tx2"/>
                </a:solidFill>
                <a:latin typeface="Bahnschrift Light SemiCondensed" panose="020B0502040204020203" pitchFamily="34" charset="0"/>
              </a:rPr>
              <a:t>myDATA</a:t>
            </a:r>
            <a:r>
              <a:rPr lang="en-US" sz="2400" b="1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application by the e-invoicing providers</a:t>
            </a:r>
            <a:endParaRPr lang="el-GR" sz="2400" b="1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5" name="Ορθογώνιο 3"/>
          <p:cNvSpPr/>
          <p:nvPr/>
        </p:nvSpPr>
        <p:spPr>
          <a:xfrm>
            <a:off x="6496678" y="4113236"/>
            <a:ext cx="23745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Electronic </a:t>
            </a:r>
          </a:p>
          <a:p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Invoicing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How may the Accounting Source Document Summary be transmitted to the IAPR?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13" name="12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4" grpId="0"/>
      <p:bldP spid="15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53682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Unique Entry Number</a:t>
            </a:r>
            <a:r>
              <a:rPr lang="el-GR" sz="2400" b="1" dirty="0">
                <a:solidFill>
                  <a:schemeClr val="accent6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 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(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MARK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latin typeface="Bahnschrift SemiBold SemiConden" panose="020B0502040204020203" pitchFamily="34" charset="0"/>
              </a:rPr>
              <a:t>)</a:t>
            </a:r>
            <a:endParaRPr lang="el-GR" sz="2400" b="1" dirty="0">
              <a:solidFill>
                <a:schemeClr val="accent6">
                  <a:lumMod val="50000"/>
                </a:schemeClr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4" name="TextBox 44"/>
          <p:cNvSpPr txBox="1"/>
          <p:nvPr/>
        </p:nvSpPr>
        <p:spPr>
          <a:xfrm>
            <a:off x="1847528" y="1829697"/>
            <a:ext cx="979308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With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every successful transfer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of </a:t>
            </a:r>
            <a:r>
              <a:rPr lang="en-US" sz="2400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Standardised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Accounting Source Document Data to the Detailed Entries Book, the IAPR shall issue a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Unique Entry Number 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in Greek </a:t>
            </a:r>
            <a:r>
              <a:rPr lang="el-GR" sz="2400" i="1" dirty="0" smtClean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Μοναδικός Αριθμός Καταχώρισης</a:t>
            </a:r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,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MARK</a:t>
            </a:r>
            <a:r>
              <a:rPr lang="el-GR" sz="2400" b="1" dirty="0" smtClean="0">
                <a:solidFill>
                  <a:schemeClr val="accent6">
                    <a:lumMod val="50000"/>
                  </a:schemeClr>
                </a:solidFill>
                <a:latin typeface="Bahnschrift SemiLight Condensed" panose="020B0502040204020203" pitchFamily="34" charset="0"/>
              </a:rPr>
              <a:t>),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regardless of the transfer method used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Subsequently, the </a:t>
            </a: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Detailed Book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and the </a:t>
            </a: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Summary Book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shall be automatically updated for every Business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regardless of their book-keeping method 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single- or double-entry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) </a:t>
            </a:r>
            <a:endParaRPr lang="el-GR" sz="20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1871262"/>
            <a:ext cx="795282" cy="2823439"/>
          </a:xfrm>
          <a:prstGeom prst="rect">
            <a:avLst/>
          </a:prstGeom>
          <a:noFill/>
          <a:ln w="127000" cap="flat" cmpd="sng">
            <a:solidFill>
              <a:srgbClr val="C00000"/>
            </a:solidFill>
            <a:prstDash val="solid"/>
            <a:miter lim="800000"/>
          </a:ln>
        </p:spPr>
        <p:txBody>
          <a:bodyPr vert="wordArtVert" wrap="square" tIns="91440" bIns="91440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Franklin Gothic Demi" panose="020B0703020102020204" pitchFamily="34" charset="0"/>
                <a:cs typeface="Courier New" panose="02070309020205020404" pitchFamily="49" charset="0"/>
              </a:rPr>
              <a:t>MARK</a:t>
            </a:r>
            <a:endParaRPr lang="en-US" sz="3600" b="1" dirty="0">
              <a:solidFill>
                <a:srgbClr val="C00000"/>
              </a:solidFill>
              <a:latin typeface="Franklin Gothic Demi" panose="020B07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8" name="7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480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67910" y="1753316"/>
            <a:ext cx="139399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Bahnschrift SemiCondensed" panose="020B0502040204020203" pitchFamily="34" charset="0"/>
              </a:rPr>
              <a:t>Businesses</a:t>
            </a:r>
            <a:endParaRPr lang="el-GR" dirty="0">
              <a:solidFill>
                <a:schemeClr val="tx2">
                  <a:lumMod val="75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9018" y="980728"/>
            <a:ext cx="11155266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Bahnschrift SemiBold SemiConden" panose="020B0502040204020203" pitchFamily="34" charset="0"/>
              </a:rPr>
              <a:t>Flow of data to </a:t>
            </a:r>
            <a:r>
              <a:rPr lang="en-US" sz="2400" dirty="0" err="1">
                <a:solidFill>
                  <a:srgbClr val="002060"/>
                </a:solidFill>
                <a:latin typeface="Bahnschrift SemiBold SemiConden" panose="020B0502040204020203" pitchFamily="34" charset="0"/>
              </a:rPr>
              <a:t>myDATA</a:t>
            </a:r>
            <a:endParaRPr lang="el-GR" sz="2400" dirty="0">
              <a:solidFill>
                <a:srgbClr val="002060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15879" y="2977774"/>
            <a:ext cx="4104453" cy="6463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  <a:t>Standardised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Bahnschrift SemiCondensed" panose="020B0502040204020203" pitchFamily="34" charset="0"/>
              </a:rPr>
              <a:t> Accounting Source Document Data</a:t>
            </a:r>
            <a:endParaRPr lang="el-GR" dirty="0">
              <a:solidFill>
                <a:schemeClr val="tx2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8" name="Στρογγυλεμένο ορθογώνιο 37"/>
          <p:cNvSpPr/>
          <p:nvPr/>
        </p:nvSpPr>
        <p:spPr>
          <a:xfrm>
            <a:off x="2243126" y="1934867"/>
            <a:ext cx="2397018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  <a:latin typeface="Bahnschrift SemiCondensed" panose="020B0502040204020203" pitchFamily="34" charset="0"/>
              </a:rPr>
              <a:t>Accounting Entries</a:t>
            </a:r>
            <a:endParaRPr lang="el-GR" dirty="0">
              <a:solidFill>
                <a:srgbClr val="002060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39" name="Ορθογώνιο 38"/>
          <p:cNvSpPr/>
          <p:nvPr/>
        </p:nvSpPr>
        <p:spPr>
          <a:xfrm>
            <a:off x="7277640" y="2293325"/>
            <a:ext cx="2346752" cy="29647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4. 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e-Invoicing provider</a:t>
            </a:r>
            <a:endParaRPr lang="el-GR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40" name="Ορθογώνιο 39"/>
          <p:cNvSpPr/>
          <p:nvPr/>
        </p:nvSpPr>
        <p:spPr>
          <a:xfrm>
            <a:off x="5015880" y="1982257"/>
            <a:ext cx="2357326" cy="2604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1. 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Software systems</a:t>
            </a:r>
            <a:endParaRPr lang="el-GR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41" name="Ορθογώνιο 40"/>
          <p:cNvSpPr/>
          <p:nvPr/>
        </p:nvSpPr>
        <p:spPr>
          <a:xfrm>
            <a:off x="7435762" y="1982257"/>
            <a:ext cx="2188629" cy="260428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2. 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Website form</a:t>
            </a:r>
            <a:endParaRPr lang="el-GR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42" name="Στρογγυλεμένο ορθογώνιο 41"/>
          <p:cNvSpPr/>
          <p:nvPr/>
        </p:nvSpPr>
        <p:spPr>
          <a:xfrm>
            <a:off x="5018114" y="1635144"/>
            <a:ext cx="4606277" cy="29647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  <a:latin typeface="Bahnschrift SemiCondensed" panose="020B0502040204020203" pitchFamily="34" charset="0"/>
              </a:rPr>
              <a:t>Transfer method to </a:t>
            </a:r>
            <a:r>
              <a:rPr lang="en-US" dirty="0" err="1">
                <a:solidFill>
                  <a:srgbClr val="002060"/>
                </a:solidFill>
                <a:latin typeface="Bahnschrift SemiCondensed" panose="020B0502040204020203" pitchFamily="34" charset="0"/>
              </a:rPr>
              <a:t>myDATA</a:t>
            </a:r>
            <a:endParaRPr lang="el-GR" dirty="0">
              <a:solidFill>
                <a:srgbClr val="002060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44" name="Ισοσκελές τρίγωνο 43"/>
          <p:cNvSpPr/>
          <p:nvPr/>
        </p:nvSpPr>
        <p:spPr>
          <a:xfrm rot="5400000">
            <a:off x="4704487" y="1845928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7" name="Στρογγυλεμένο ορθογώνιο 46"/>
          <p:cNvSpPr/>
          <p:nvPr/>
        </p:nvSpPr>
        <p:spPr>
          <a:xfrm>
            <a:off x="5015880" y="4075757"/>
            <a:ext cx="4104454" cy="357541"/>
          </a:xfrm>
          <a:prstGeom prst="roundRect">
            <a:avLst/>
          </a:prstGeom>
          <a:solidFill>
            <a:srgbClr val="00924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hnschrift SemiCondensed" panose="020B0502040204020203" pitchFamily="34" charset="0"/>
              </a:rPr>
              <a:t>Detailed Book</a:t>
            </a:r>
            <a:endParaRPr lang="el-GR" dirty="0">
              <a:latin typeface="Bahnschrift SemiCondensed" panose="020B0502040204020203" pitchFamily="34" charset="0"/>
            </a:endParaRPr>
          </a:p>
        </p:txBody>
      </p:sp>
      <p:sp>
        <p:nvSpPr>
          <p:cNvPr id="50" name="Στρογγυλεμένο ορθογώνιο 49"/>
          <p:cNvSpPr/>
          <p:nvPr/>
        </p:nvSpPr>
        <p:spPr>
          <a:xfrm>
            <a:off x="5006332" y="4540474"/>
            <a:ext cx="4114001" cy="401128"/>
          </a:xfrm>
          <a:prstGeom prst="roundRect">
            <a:avLst/>
          </a:prstGeom>
          <a:solidFill>
            <a:srgbClr val="005C2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ahnschrift SemiCondensed" panose="020B0502040204020203" pitchFamily="34" charset="0"/>
              </a:rPr>
              <a:t>Summary Book</a:t>
            </a:r>
            <a:endParaRPr lang="el-GR" dirty="0">
              <a:latin typeface="Bahnschrift SemiCondensed" panose="020B0502040204020203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92144" y="5849926"/>
            <a:ext cx="1603443" cy="369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Bahnschrift SemiCondensed" panose="020B0502040204020203" pitchFamily="34" charset="0"/>
              </a:rPr>
              <a:t>Results</a:t>
            </a:r>
            <a:endParaRPr lang="el-GR" dirty="0">
              <a:solidFill>
                <a:srgbClr val="002060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2" name="Στρογγυλεμένο ορθογώνιο 51"/>
          <p:cNvSpPr/>
          <p:nvPr/>
        </p:nvSpPr>
        <p:spPr>
          <a:xfrm>
            <a:off x="5015880" y="5338691"/>
            <a:ext cx="4104454" cy="27401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Classification of VAT – E3 Transactions</a:t>
            </a:r>
            <a:endParaRPr lang="el-GR" dirty="0">
              <a:solidFill>
                <a:schemeClr val="tx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5" name="Στρογγυλεμένο ορθογώνιο 54"/>
          <p:cNvSpPr/>
          <p:nvPr/>
        </p:nvSpPr>
        <p:spPr>
          <a:xfrm>
            <a:off x="2243126" y="1635144"/>
            <a:ext cx="2399656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  <a:latin typeface="Bahnschrift SemiCondensed" panose="020B0502040204020203" pitchFamily="34" charset="0"/>
              </a:rPr>
              <a:t>Issuance of Documents</a:t>
            </a:r>
            <a:endParaRPr lang="el-GR" dirty="0">
              <a:solidFill>
                <a:srgbClr val="002060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1" name="Ορθογώνιο 60"/>
          <p:cNvSpPr/>
          <p:nvPr/>
        </p:nvSpPr>
        <p:spPr>
          <a:xfrm>
            <a:off x="5015880" y="2293325"/>
            <a:ext cx="2185416" cy="265176"/>
          </a:xfrm>
          <a:prstGeom prst="rect">
            <a:avLst/>
          </a:prstGeom>
          <a:solidFill>
            <a:srgbClr val="BCB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3. </a:t>
            </a:r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ETRMs</a:t>
            </a:r>
            <a:endParaRPr lang="el-GR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624392" y="5849926"/>
            <a:ext cx="1603443" cy="369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Bahnschrift SemiCondensed" panose="020B0502040204020203" pitchFamily="34" charset="0"/>
              </a:rPr>
              <a:t>Returns</a:t>
            </a:r>
            <a:endParaRPr lang="el-GR" dirty="0">
              <a:solidFill>
                <a:srgbClr val="002060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25" name="Ισοσκελές τρίγωνο 44"/>
          <p:cNvSpPr/>
          <p:nvPr/>
        </p:nvSpPr>
        <p:spPr>
          <a:xfrm rot="10800000">
            <a:off x="6816486" y="2670071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6" name="Ισοσκελές τρίγωνο 44"/>
          <p:cNvSpPr/>
          <p:nvPr/>
        </p:nvSpPr>
        <p:spPr>
          <a:xfrm rot="10800000">
            <a:off x="6816487" y="3655646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7" name="Ισοσκελές τρίγωνο 44"/>
          <p:cNvSpPr/>
          <p:nvPr/>
        </p:nvSpPr>
        <p:spPr>
          <a:xfrm rot="10800000">
            <a:off x="6816485" y="5008584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8" name="Ισοσκελές τρίγωνο 43"/>
          <p:cNvSpPr/>
          <p:nvPr/>
        </p:nvSpPr>
        <p:spPr>
          <a:xfrm rot="5400000">
            <a:off x="1880955" y="1860734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0" name="Ισοσκελές τρίγωνο 43"/>
          <p:cNvSpPr/>
          <p:nvPr/>
        </p:nvSpPr>
        <p:spPr>
          <a:xfrm rot="5400000">
            <a:off x="9121033" y="5918487"/>
            <a:ext cx="325851" cy="248819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" name="TextBox 30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32" name="31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30554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2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75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75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5" grpId="0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7" grpId="0" animBg="1"/>
      <p:bldP spid="50" grpId="0" animBg="1"/>
      <p:bldP spid="51" grpId="0"/>
      <p:bldP spid="52" grpId="0" animBg="1"/>
      <p:bldP spid="55" grpId="0" animBg="1"/>
      <p:bldP spid="61" grpId="0" animBg="1"/>
      <p:bldP spid="57" grpId="0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Who transfers What?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6" name="Ορθογώνιο 3"/>
          <p:cNvSpPr/>
          <p:nvPr/>
        </p:nvSpPr>
        <p:spPr>
          <a:xfrm>
            <a:off x="1841025" y="1604859"/>
            <a:ext cx="9799589" cy="1015663"/>
          </a:xfrm>
          <a:prstGeom prst="rect">
            <a:avLst/>
          </a:prstGeom>
          <a:solidFill>
            <a:srgbClr val="B7FEA4"/>
          </a:solidFill>
          <a:ln>
            <a:noFill/>
          </a:ln>
        </p:spPr>
        <p:txBody>
          <a:bodyPr wrap="square" lIns="182880" tIns="182880" rIns="182880" bIns="182880" anchor="ctr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ISSUER TRANSFER</a:t>
            </a:r>
            <a:r>
              <a:rPr lang="el-GR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Business transfers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Summary of all Accounting Source Documents it issues </a:t>
            </a:r>
            <a:r>
              <a:rPr lang="el-GR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wholesale, retail sale</a:t>
            </a:r>
            <a:r>
              <a:rPr lang="el-GR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B2B or B2C in Greece or abroad</a:t>
            </a:r>
            <a:r>
              <a:rPr lang="el-GR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)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.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Upon </a:t>
            </a:r>
            <a:r>
              <a:rPr lang="en-US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Issuer Transfer,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Recipient’s e-Books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(according to the GAS)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are automatically updated</a:t>
            </a:r>
            <a:r>
              <a:rPr lang="el-GR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.</a:t>
            </a:r>
            <a:endParaRPr lang="el-GR" sz="20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09875" y="1724070"/>
            <a:ext cx="773253" cy="77724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0" name="Ορθογώνιο 3"/>
          <p:cNvSpPr/>
          <p:nvPr/>
        </p:nvSpPr>
        <p:spPr>
          <a:xfrm>
            <a:off x="1841025" y="2708280"/>
            <a:ext cx="9793144" cy="2749471"/>
          </a:xfrm>
          <a:prstGeom prst="rect">
            <a:avLst/>
          </a:prstGeom>
          <a:solidFill>
            <a:srgbClr val="FEDBB4"/>
          </a:solidFill>
          <a:ln>
            <a:noFill/>
          </a:ln>
        </p:spPr>
        <p:txBody>
          <a:bodyPr wrap="square" lIns="182880" tIns="91440" rIns="0" bIns="91440" anchor="ctr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RECIPIENT TRANSFER</a:t>
            </a:r>
            <a:r>
              <a:rPr lang="el-GR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: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Business transfers a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Summary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of all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Accounting Source Documents it receives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in the following instances</a:t>
            </a:r>
            <a:r>
              <a:rPr lang="el-GR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: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Goods,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expenses and service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purchase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documents from Issuers required to observe the GAS issuing </a:t>
            </a:r>
            <a:r>
              <a:rPr lang="en-US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retail documents,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as well as from Issuers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not required to observe the GAS </a:t>
            </a:r>
            <a:r>
              <a:rPr lang="el-GR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000" err="1">
                <a:solidFill>
                  <a:srgbClr val="002060"/>
                </a:solidFill>
                <a:latin typeface="Bahnschrift SemiLight Condensed" panose="020B0502040204020203" pitchFamily="34" charset="0"/>
              </a:rPr>
              <a:t>eg</a:t>
            </a:r>
            <a:r>
              <a:rPr lang="el-GR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individuals,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foreign businesses</a:t>
            </a:r>
            <a:r>
              <a:rPr lang="el-GR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) </a:t>
            </a:r>
            <a:endParaRPr lang="el-GR" sz="2000" dirty="0">
              <a:solidFill>
                <a:schemeClr val="accent6">
                  <a:lumMod val="50000"/>
                </a:schemeClr>
              </a:solidFill>
              <a:latin typeface="Bahnschrift SemiLight Condensed" panose="020B0502040204020203" pitchFamily="34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Goods/Services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purchase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documents from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Issuers required to observe </a:t>
            </a:r>
            <a:r>
              <a:rPr lang="en-US" sz="2000" b="1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GAS</a:t>
            </a:r>
            <a:r>
              <a:rPr lang="el-GR" sz="2000" b="1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</a:t>
            </a:r>
            <a:r>
              <a:rPr lang="el-GR" sz="200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000" b="1" u="sng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only if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Issuer omits to transfer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Accounting Source Document Summary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within the relevant deadline</a:t>
            </a:r>
            <a:r>
              <a:rPr lang="el-GR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09875" y="3579814"/>
            <a:ext cx="777240" cy="777240"/>
          </a:xfrm>
          <a:prstGeom prst="rect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4" name="Ορθογώνιο 3"/>
          <p:cNvSpPr/>
          <p:nvPr/>
        </p:nvSpPr>
        <p:spPr>
          <a:xfrm>
            <a:off x="1847528" y="5549170"/>
            <a:ext cx="9819234" cy="8002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2880" tIns="91440" rIns="0" bIns="91440" anchor="ctr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ALL BUSINESS TRANSFER</a:t>
            </a:r>
            <a:r>
              <a:rPr lang="el-GR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: 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Every Business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shall transfer </a:t>
            </a:r>
            <a:r>
              <a:rPr lang="en-US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Transaction Classifications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and the </a:t>
            </a:r>
            <a:r>
              <a:rPr lang="en-GB" sz="20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Adjustment/Regularisation Accounting Entries </a:t>
            </a:r>
            <a:r>
              <a:rPr lang="en-US" sz="20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that pertain to it</a:t>
            </a:r>
            <a:endParaRPr lang="el-GR" sz="400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09875" y="5549170"/>
            <a:ext cx="774803" cy="7772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13" name="12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36680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" grpId="0" animBg="1"/>
      <p:bldP spid="3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What does the Issuer transfer?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847528" y="2102023"/>
            <a:ext cx="97930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Upon transfer of the Accounting Source Document Summary by </a:t>
            </a:r>
            <a:r>
              <a:rPr lang="en-US" sz="28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Issuer, </a:t>
            </a: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following is automatically updated</a:t>
            </a:r>
            <a:r>
              <a:rPr lang="el-GR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Α. </a:t>
            </a: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Revenues </a:t>
            </a: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in his own </a:t>
            </a: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Electronic Books; </a:t>
            </a: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and</a:t>
            </a:r>
            <a:endParaRPr lang="el-GR" sz="28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Β. </a:t>
            </a: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Expenses </a:t>
            </a: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in the </a:t>
            </a: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Electronic Books </a:t>
            </a: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of the corresponding </a:t>
            </a: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domestic Recipient</a:t>
            </a:r>
            <a:r>
              <a:rPr lang="el-GR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7" name="6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5017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What does the Issuer transfer?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697541" y="2102023"/>
            <a:ext cx="100811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005C2A"/>
                </a:solidFill>
                <a:latin typeface="Bahnschrift SemiLight Condensed" panose="020B0502040204020203" pitchFamily="34" charset="0"/>
              </a:rPr>
              <a:t>Provided the Issuer is consistent, the Recipient DOES NOT need to transfer a Summary </a:t>
            </a:r>
            <a:r>
              <a:rPr lang="en-US" sz="5400">
                <a:solidFill>
                  <a:srgbClr val="005C2A"/>
                </a:solidFill>
                <a:latin typeface="Bahnschrift SemiLight Condensed" panose="020B0502040204020203" pitchFamily="34" charset="0"/>
              </a:rPr>
              <a:t>for those </a:t>
            </a:r>
            <a:r>
              <a:rPr lang="en-US" sz="5400" dirty="0">
                <a:solidFill>
                  <a:srgbClr val="005C2A"/>
                </a:solidFill>
                <a:latin typeface="Bahnschrift SemiLight Condensed" panose="020B0502040204020203" pitchFamily="34" charset="0"/>
              </a:rPr>
              <a:t>Accounting Source Documents</a:t>
            </a:r>
            <a:r>
              <a:rPr lang="el-GR" sz="5400" dirty="0">
                <a:solidFill>
                  <a:srgbClr val="005C2A"/>
                </a:solidFill>
                <a:latin typeface="Bahnschrift SemiLight Condensed" panose="020B0502040204020203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8" name="7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58326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What does the Recipient transfer?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1847528" y="2102023"/>
            <a:ext cx="979308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Upon transfer of the Accounting Source Document Summary by </a:t>
            </a:r>
            <a:r>
              <a:rPr lang="en-US" sz="28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Recipient, </a:t>
            </a: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Expenses </a:t>
            </a: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in their own </a:t>
            </a: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Electronic Books </a:t>
            </a:r>
            <a:r>
              <a:rPr lang="en-US" sz="28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are automatically updated</a:t>
            </a:r>
            <a:r>
              <a:rPr lang="el-GR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</a:t>
            </a:r>
          </a:p>
          <a:p>
            <a:endParaRPr lang="el-GR" sz="1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NOTE</a:t>
            </a:r>
            <a:r>
              <a:rPr lang="el-GR" sz="2800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In case the Recipient transfers domestic Accounting Source Documents due to the Issuer not having observed their </a:t>
            </a:r>
            <a:r>
              <a:rPr lang="en-US" sz="280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transfer obligation</a:t>
            </a:r>
            <a:r>
              <a:rPr lang="el-GR" sz="280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800" b="1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this justifies a tax audit of the inconsistency with the Issuer’s electronic books</a:t>
            </a:r>
            <a:r>
              <a:rPr lang="el-GR" sz="2800" b="1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7" name="6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0938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What does the Recipient transfer?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1847528" y="2102023"/>
            <a:ext cx="97930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n-US" sz="5400" b="1" dirty="0">
                <a:solidFill>
                  <a:srgbClr val="005C2A"/>
                </a:solidFill>
                <a:latin typeface="Bahnschrift SemiLight Condensed" panose="020B0502040204020203" pitchFamily="34" charset="0"/>
              </a:rPr>
              <a:t>Issuer inconsistency DOES NOT affect </a:t>
            </a:r>
            <a:r>
              <a:rPr lang="en-US" sz="5400" dirty="0">
                <a:solidFill>
                  <a:srgbClr val="005C2A"/>
                </a:solidFill>
                <a:latin typeface="Bahnschrift SemiLight Condensed" panose="020B0502040204020203" pitchFamily="34" charset="0"/>
              </a:rPr>
              <a:t>proper recording of the Recipient’s tax results</a:t>
            </a:r>
            <a:endParaRPr lang="el-GR" sz="5400" dirty="0">
              <a:solidFill>
                <a:srgbClr val="005C2A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8" name="7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961895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>
            <a:spLocks noChangeAspect="1"/>
          </p:cNvSpPr>
          <p:nvPr/>
        </p:nvSpPr>
        <p:spPr>
          <a:xfrm>
            <a:off x="3185468" y="4325980"/>
            <a:ext cx="2286000" cy="2286000"/>
          </a:xfrm>
          <a:prstGeom prst="ellipse">
            <a:avLst/>
          </a:prstGeom>
          <a:solidFill>
            <a:srgbClr val="0000BD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latin typeface="Bahnschrift SemiBold Condensed" panose="020B0502040204020203" pitchFamily="34" charset="0"/>
              </a:rPr>
              <a:t>VAT inputs-outputs and resulting Tax</a:t>
            </a: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5119637" y="2877851"/>
            <a:ext cx="2286000" cy="2286000"/>
          </a:xfrm>
          <a:prstGeom prst="ellipse">
            <a:avLst/>
          </a:prstGeom>
          <a:solidFill>
            <a:srgbClr val="ADB103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>
                <a:latin typeface="Bahnschrift SemiBold Condensed" panose="020B0502040204020203" pitchFamily="34" charset="0"/>
              </a:rPr>
              <a:t>Stamp duties, </a:t>
            </a:r>
            <a:r>
              <a:rPr lang="en-US" sz="2000" dirty="0">
                <a:latin typeface="Bahnschrift SemiBold Condensed" panose="020B0502040204020203" pitchFamily="34" charset="0"/>
              </a:rPr>
              <a:t>other duties and dues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341" y="899428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The Summary Display Book </a:t>
            </a:r>
            <a:r>
              <a:rPr lang="el-GR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(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Summary Book</a:t>
            </a:r>
            <a:r>
              <a:rPr lang="el-GR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)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271464" y="1464726"/>
            <a:ext cx="99823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It contains a summary of the </a:t>
            </a:r>
            <a:r>
              <a:rPr lang="en-US" sz="22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following information,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after the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Detailed Book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has been updated at the level of monthly income/expenses 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: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1271464" y="2877851"/>
            <a:ext cx="2286000" cy="2286000"/>
          </a:xfrm>
          <a:prstGeom prst="ellipse">
            <a:avLst/>
          </a:prstGeom>
          <a:solidFill>
            <a:srgbClr val="0092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Bahnschrift SemiBold Condensed" panose="020B0502040204020203" pitchFamily="34" charset="0"/>
              </a:rPr>
              <a:t>Revenues and resulting Tax after clearance</a:t>
            </a: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7077397" y="4313651"/>
            <a:ext cx="2286000" cy="228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/>
            <a:r>
              <a:rPr lang="en-US" sz="2000" b="1" dirty="0" smtClean="0">
                <a:latin typeface="Bahnschrift SemiBold Condensed" panose="020B0502040204020203" pitchFamily="34" charset="0"/>
              </a:rPr>
              <a:t>Withholding </a:t>
            </a:r>
            <a:r>
              <a:rPr lang="en-US" sz="2000" b="1" dirty="0">
                <a:latin typeface="Bahnschrift SemiBold Condensed" panose="020B0502040204020203" pitchFamily="34" charset="0"/>
              </a:rPr>
              <a:t>Taxes</a:t>
            </a: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981587" y="2877851"/>
            <a:ext cx="2286000" cy="2286000"/>
          </a:xfrm>
          <a:prstGeom prst="ellipse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latin typeface="Bahnschrift SemiBold Condensed" panose="020B0502040204020203" pitchFamily="34" charset="0"/>
              </a:rPr>
              <a:t>Other Taxes</a:t>
            </a:r>
            <a:endParaRPr lang="el-GR" sz="2000" dirty="0">
              <a:latin typeface="Bahnschrift SemiBold Condensed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B9009AC-6E16-5C4E-ACE1-C8E604C91459}"/>
              </a:ext>
            </a:extLst>
          </p:cNvPr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12" name="11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7191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6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6" grpId="0" animBg="1"/>
      <p:bldP spid="51" grpId="0" animBg="1"/>
      <p:bldP spid="2" grpId="0"/>
      <p:bldP spid="5" grpId="0" animBg="1"/>
      <p:bldP spid="103" grpId="0" animBg="1"/>
      <p:bldP spid="1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5400" y="260648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5C2A"/>
              </a:buClr>
              <a:buSzPct val="160000"/>
            </a:pP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My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	</a:t>
            </a:r>
            <a:r>
              <a:rPr lang="en-US" sz="54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D</a:t>
            </a: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igital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</a:t>
            </a:r>
            <a:r>
              <a:rPr lang="en-US" sz="54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</a:t>
            </a: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ccounting &amp;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</a:t>
            </a:r>
            <a:r>
              <a:rPr lang="en-US" sz="54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T</a:t>
            </a: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ax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	</a:t>
            </a:r>
            <a:r>
              <a:rPr lang="en-US" sz="54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A</a:t>
            </a:r>
            <a:r>
              <a:rPr lang="en-US" sz="5400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pplication</a:t>
            </a:r>
            <a:endParaRPr lang="el-GR" sz="5400" dirty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400" y="4437112"/>
            <a:ext cx="1072481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5C2A"/>
              </a:buClr>
              <a:buSzPct val="160000"/>
            </a:pPr>
            <a:r>
              <a:rPr lang="en-US" sz="11500" b="1" dirty="0">
                <a:solidFill>
                  <a:srgbClr val="002060"/>
                </a:solidFill>
                <a:latin typeface="Franklin Gothic Medium Cond" panose="020B0606030402020204" pitchFamily="34" charset="0"/>
              </a:rPr>
              <a:t>aade.gr/</a:t>
            </a:r>
            <a:r>
              <a:rPr lang="en-US" sz="11500" b="1" dirty="0" err="1">
                <a:solidFill>
                  <a:srgbClr val="002060"/>
                </a:solidFill>
                <a:latin typeface="Franklin Gothic Medium Cond" panose="020B0606030402020204" pitchFamily="34" charset="0"/>
              </a:rPr>
              <a:t>myDATA</a:t>
            </a:r>
            <a:endParaRPr lang="en-US" sz="13800" b="1" dirty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74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250"/>
                            </p:stCondLst>
                            <p:childTnLst>
                              <p:par>
                                <p:cTn id="3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750"/>
                            </p:stCondLst>
                            <p:childTnLst>
                              <p:par>
                                <p:cTn id="4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250"/>
                            </p:stCondLst>
                            <p:childTnLst>
                              <p:par>
                                <p:cTn id="4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750"/>
                            </p:stCondLst>
                            <p:childTnLst>
                              <p:par>
                                <p:cTn id="5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25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776086" y="919574"/>
            <a:ext cx="8809800" cy="58217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1819477"/>
              </p:ext>
            </p:extLst>
          </p:nvPr>
        </p:nvGraphicFramePr>
        <p:xfrm>
          <a:off x="1792174" y="911808"/>
          <a:ext cx="8777612" cy="5838948"/>
        </p:xfrm>
        <a:graphic>
          <a:graphicData uri="http://schemas.openxmlformats.org/drawingml/2006/table">
            <a:tbl>
              <a:tblPr/>
              <a:tblGrid>
                <a:gridCol w="70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8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3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73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868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1073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8643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9726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7596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6599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97777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14942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600767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646761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57079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564399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510739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510739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226000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  <a:gridCol w="377004">
                  <a:extLst>
                    <a:ext uri="{9D8B030D-6E8A-4147-A177-3AD203B41FA5}">
                      <a16:colId xmlns="" xmlns:a16="http://schemas.microsoft.com/office/drawing/2014/main" val="20021"/>
                    </a:ext>
                  </a:extLst>
                </a:gridCol>
                <a:gridCol w="364813">
                  <a:extLst>
                    <a:ext uri="{9D8B030D-6E8A-4147-A177-3AD203B41FA5}">
                      <a16:colId xmlns="" xmlns:a16="http://schemas.microsoft.com/office/drawing/2014/main" val="20022"/>
                    </a:ext>
                  </a:extLst>
                </a:gridCol>
                <a:gridCol w="218888">
                  <a:extLst>
                    <a:ext uri="{9D8B030D-6E8A-4147-A177-3AD203B41FA5}">
                      <a16:colId xmlns="" xmlns:a16="http://schemas.microsoft.com/office/drawing/2014/main" val="20023"/>
                    </a:ext>
                  </a:extLst>
                </a:gridCol>
                <a:gridCol w="75747">
                  <a:extLst>
                    <a:ext uri="{9D8B030D-6E8A-4147-A177-3AD203B41FA5}">
                      <a16:colId xmlns="" xmlns:a16="http://schemas.microsoft.com/office/drawing/2014/main" val="20024"/>
                    </a:ext>
                  </a:extLst>
                </a:gridCol>
              </a:tblGrid>
              <a:tr h="13402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SUMMARY DISPLAY BOOK</a:t>
                      </a:r>
                      <a:endParaRPr lang="el-G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68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8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                     </a:t>
                      </a:r>
                      <a:r>
                        <a:rPr lang="en-US" sz="8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Tax Year </a:t>
                      </a:r>
                      <a:r>
                        <a:rPr lang="el-GR" sz="8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 Date </a:t>
                      </a:r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Taxpayer Full Name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Entity Name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</a:t>
                      </a:r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System Time</a:t>
                      </a:r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791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Entity TIN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6299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76520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Month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Transaction Type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Transaction Net Value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Input/ Output Balance </a:t>
                      </a:r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Income Tax </a:t>
                      </a:r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Input</a:t>
                      </a:r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Output VAT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VAT Payment</a:t>
                      </a:r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 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Withheld Taxes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Other Taxes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Stamp Duties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Duties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Dues</a:t>
                      </a:r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Apr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May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Jun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Aug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Sep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Oct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Revenue</a:t>
                      </a:r>
                      <a:endParaRPr lang="el-GR" sz="600" b="0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Expense</a:t>
                      </a:r>
                      <a:endParaRPr lang="el-GR" sz="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Total Revenues</a:t>
                      </a:r>
                      <a:endParaRPr lang="el-GR" sz="7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10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800.00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592.00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Total Expenses</a:t>
                      </a:r>
                      <a:endParaRPr lang="el-GR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584.00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320.00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432.00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120.00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Total Taxes to be Paid in</a:t>
                      </a:r>
                      <a:endParaRPr lang="el-GR" sz="700" b="1" i="0" u="none" strike="noStrike" dirty="0">
                        <a:solidFill>
                          <a:srgbClr val="0F243E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en-US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320.00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400.00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7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Balance to be Paid in</a:t>
                      </a:r>
                      <a:endParaRPr lang="el-GR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-696.00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-80.00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-432.00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8"/>
                  </a:ext>
                </a:extLst>
              </a:tr>
              <a:tr h="22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Entity Breakdown</a:t>
                      </a:r>
                      <a:endParaRPr lang="el-GR" sz="7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Inconsistency</a:t>
                      </a:r>
                      <a:endParaRPr lang="el-GR" sz="700" b="1" i="0" u="none" strike="noStrike" dirty="0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Consistency</a:t>
                      </a:r>
                      <a:endParaRPr lang="el-GR" sz="7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Consistency</a:t>
                      </a:r>
                      <a:endParaRPr lang="el-GR" sz="7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Temporary Inconsistency</a:t>
                      </a:r>
                      <a:endParaRPr lang="el-GR" sz="700" b="1" i="0" u="none" strike="noStrike" dirty="0">
                        <a:solidFill>
                          <a:srgbClr val="31869B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Consistency</a:t>
                      </a:r>
                      <a:endParaRPr lang="el-GR" sz="7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Inconsistent</a:t>
                      </a:r>
                      <a:endParaRPr lang="el-GR" sz="700" b="1" i="0" u="none" strike="noStrike" dirty="0">
                        <a:solidFill>
                          <a:srgbClr val="80808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Consistency</a:t>
                      </a:r>
                      <a:endParaRPr lang="el-GR" sz="7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+mn-lt"/>
                        </a:rPr>
                        <a:t>Consistency</a:t>
                      </a:r>
                      <a:endParaRPr lang="el-GR" sz="700" b="1" i="0" u="none" strike="noStrike" dirty="0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9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1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Export to </a:t>
                      </a:r>
                      <a:endParaRPr lang="el-GR" sz="600" b="1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Export to </a:t>
                      </a:r>
                      <a:endParaRPr lang="el-GR" sz="600" b="1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Print</a:t>
                      </a:r>
                      <a:endParaRPr lang="el-GR" sz="600" b="1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3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PDF 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Excel 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4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7"/>
                  </a:ext>
                </a:extLst>
              </a:tr>
            </a:tbl>
          </a:graphicData>
        </a:graphic>
      </p:graphicFrame>
      <p:sp>
        <p:nvSpPr>
          <p:cNvPr id="268" name="Διάγραμμα ροής: Συγχώνευση 267">
            <a:extLst>
              <a:ext uri="{FF2B5EF4-FFF2-40B4-BE49-F238E27FC236}">
                <a16:creationId xmlns="" xmlns:a16="http://schemas.microsoft.com/office/drawing/2014/main" id="{00000000-0008-0000-0B00-000061000000}"/>
              </a:ext>
            </a:extLst>
          </p:cNvPr>
          <p:cNvSpPr/>
          <p:nvPr/>
        </p:nvSpPr>
        <p:spPr>
          <a:xfrm>
            <a:off x="3427583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0" name="Διάγραμμα ροής: Συγχώνευση 269">
            <a:extLst>
              <a:ext uri="{FF2B5EF4-FFF2-40B4-BE49-F238E27FC236}">
                <a16:creationId xmlns="" xmlns:a16="http://schemas.microsoft.com/office/drawing/2014/main" id="{00000000-0008-0000-0B00-000063000000}"/>
              </a:ext>
            </a:extLst>
          </p:cNvPr>
          <p:cNvSpPr/>
          <p:nvPr/>
        </p:nvSpPr>
        <p:spPr>
          <a:xfrm>
            <a:off x="2883097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4" name="Διάγραμμα ροής: Συγχώνευση 273">
            <a:extLst>
              <a:ext uri="{FF2B5EF4-FFF2-40B4-BE49-F238E27FC236}">
                <a16:creationId xmlns="" xmlns:a16="http://schemas.microsoft.com/office/drawing/2014/main" id="{00000000-0008-0000-0B00-000067000000}"/>
              </a:ext>
            </a:extLst>
          </p:cNvPr>
          <p:cNvSpPr/>
          <p:nvPr/>
        </p:nvSpPr>
        <p:spPr>
          <a:xfrm>
            <a:off x="407841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8" name="Διάγραμμα ροής: Συγχώνευση 277">
            <a:extLst>
              <a:ext uri="{FF2B5EF4-FFF2-40B4-BE49-F238E27FC236}">
                <a16:creationId xmlns="" xmlns:a16="http://schemas.microsoft.com/office/drawing/2014/main" id="{00000000-0008-0000-0B00-00006B000000}"/>
              </a:ext>
            </a:extLst>
          </p:cNvPr>
          <p:cNvSpPr/>
          <p:nvPr/>
        </p:nvSpPr>
        <p:spPr>
          <a:xfrm>
            <a:off x="4683563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15" name="Διάγραμμα ροής: Εναλλακτική διεργασία 314">
            <a:extLst>
              <a:ext uri="{FF2B5EF4-FFF2-40B4-BE49-F238E27FC236}">
                <a16:creationId xmlns="" xmlns:a16="http://schemas.microsoft.com/office/drawing/2014/main" id="{00000000-0008-0000-0B00-000094000000}"/>
              </a:ext>
            </a:extLst>
          </p:cNvPr>
          <p:cNvSpPr/>
          <p:nvPr/>
        </p:nvSpPr>
        <p:spPr>
          <a:xfrm>
            <a:off x="2339048" y="1855706"/>
            <a:ext cx="1801037" cy="20496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1" dirty="0">
                <a:solidFill>
                  <a:schemeClr val="tx2">
                    <a:lumMod val="75000"/>
                  </a:schemeClr>
                </a:solidFill>
              </a:rPr>
              <a:t>Previous Tax Year</a:t>
            </a:r>
            <a:endParaRPr lang="el-GR" sz="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29" name="Εικόνα 328">
            <a:extLst>
              <a:ext uri="{FF2B5EF4-FFF2-40B4-BE49-F238E27FC236}">
                <a16:creationId xmlns="" xmlns:a16="http://schemas.microsoft.com/office/drawing/2014/main" id="{00000000-0008-0000-0B00-000091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455" y="6251341"/>
            <a:ext cx="265829" cy="2766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0" name="Εικόνα 329" descr="Αποτέλεσμα εικόνας για λογότυπο excel">
            <a:extLst>
              <a:ext uri="{FF2B5EF4-FFF2-40B4-BE49-F238E27FC236}">
                <a16:creationId xmlns="" xmlns:a16="http://schemas.microsoft.com/office/drawing/2014/main" id="{00000000-0008-0000-0B00-000090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4384" y="6266939"/>
            <a:ext cx="293971" cy="2648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1" name="Εικόνα 330">
            <a:extLst>
              <a:ext uri="{FF2B5EF4-FFF2-40B4-BE49-F238E27FC236}">
                <a16:creationId xmlns="" xmlns:a16="http://schemas.microsoft.com/office/drawing/2014/main" id="{00000000-0008-0000-0B00-000092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21797" y="6258689"/>
            <a:ext cx="265396" cy="2813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32" name="Διάγραμμα ροής: Συγχώνευση 331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5228909" y="213947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3" name="Διάγραμμα ροής: Συγχώνευση 332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572479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4" name="Διάγραμμα ροής: Συγχώνευση 33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6292404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7" name="Διάγραμμα ροής: Συγχώνευση 336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688181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8" name="Διάγραμμα ροής: Συγχώνευση 337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746415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9" name="Διάγραμμα ροής: Συγχώνευση 33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7968213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0" name="Διάγραμμα ροής: Συγχώνευση 33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8524025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1" name="Διάγραμμα ροής: Συγχώνευση 340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022455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2" name="Ισοσκελές τρίγωνο 341">
            <a:extLst>
              <a:ext uri="{FF2B5EF4-FFF2-40B4-BE49-F238E27FC236}">
                <a16:creationId xmlns="" xmlns:a16="http://schemas.microsoft.com/office/drawing/2014/main" id="{00000000-0008-0000-0B00-00009F000000}"/>
              </a:ext>
            </a:extLst>
          </p:cNvPr>
          <p:cNvSpPr/>
          <p:nvPr/>
        </p:nvSpPr>
        <p:spPr>
          <a:xfrm rot="16200000">
            <a:off x="4803122" y="5826852"/>
            <a:ext cx="161926" cy="87454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4" name="Διάγραμμα ροής: Συγχώνευση 34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74361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5" name="Διάγραμμα ροής: Συγχώνευση 344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26" y="285566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8" name="Διάγραμμα ροής: Συγχώνευση 347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9834" y="295858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9" name="Διάγραμμα ροής: Συγχώνευση 34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06558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0" name="Διάγραμμα ροής: Συγχώνευση 34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966" y="316909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1" name="Διάγραμμα ροής: Συγχώνευση 350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966" y="3275366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2" name="Διάγραμμα ροής: Συγχώνευση 351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37611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3" name="Διάγραμμα ροής: Συγχώνευση 352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481907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4" name="Διάγραμμα ροής: Συγχώνευση 35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6798" y="358255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5" name="Διάγραμμα ροής: Συγχώνευση 354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48" y="369241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6" name="Διάγραμμα ροής: Συγχώνευση 355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48" y="379364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7" name="Διάγραμμα ροής: Συγχώνευση 356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121" y="3903560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8" name="Διάγραμμα ροής: Συγχώνευση 357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53" y="400420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9" name="Διάγραμμα ροής: Συγχώνευση 35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53" y="410999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0" name="Διάγραμμα ροής: Συγχώνευση 35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193" y="421350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75467" y="4303407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" name="Διάγραμμα ροής: Συγχώνευση 362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735" y="442173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4" name="Διάγραμμα ροής: Συγχώνευση 36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951" y="452752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81225" y="461742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6" name="Διάγραμμα ροής: Συγχώνευση 365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419" y="4738028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7" name="Διάγραμμα ροής: Συγχώνευση 366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9083" y="483746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69731" y="493599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9" name="Διάγραμμα ροής: Συγχώνευση 36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75" y="504797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70" name="Διάγραμμα ροής: Συγχώνευση 36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215" y="515375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7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75604" y="2746132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Διάγραμμα ροής: Εναλλακτική διεργασία 60">
            <a:extLst>
              <a:ext uri="{FF2B5EF4-FFF2-40B4-BE49-F238E27FC236}">
                <a16:creationId xmlns="" xmlns:a16="http://schemas.microsoft.com/office/drawing/2014/main" id="{00000000-0008-0000-0B00-000093000000}"/>
              </a:ext>
            </a:extLst>
          </p:cNvPr>
          <p:cNvSpPr/>
          <p:nvPr/>
        </p:nvSpPr>
        <p:spPr>
          <a:xfrm>
            <a:off x="1949343" y="6140691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chemeClr val="tx2">
                    <a:lumMod val="75000"/>
                  </a:schemeClr>
                </a:solidFill>
              </a:rPr>
              <a:t>Recover Book Data</a:t>
            </a:r>
            <a:endParaRPr lang="el-GR" sz="7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5" name="Διάγραμμα ροής: Εναλλακτική διεργασία 64">
            <a:extLst>
              <a:ext uri="{FF2B5EF4-FFF2-40B4-BE49-F238E27FC236}">
                <a16:creationId xmlns="" xmlns:a16="http://schemas.microsoft.com/office/drawing/2014/main" id="{6799D7A2-7573-42C3-AF90-6AB4F74859BD}"/>
              </a:ext>
            </a:extLst>
          </p:cNvPr>
          <p:cNvSpPr/>
          <p:nvPr/>
        </p:nvSpPr>
        <p:spPr>
          <a:xfrm>
            <a:off x="8941129" y="6149129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00" b="1" dirty="0">
                <a:solidFill>
                  <a:schemeClr val="tx2">
                    <a:lumMod val="75000"/>
                  </a:schemeClr>
                </a:solidFill>
              </a:rPr>
              <a:t>Next Tax Year</a:t>
            </a:r>
            <a:endParaRPr lang="el-GR" sz="7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35162" y="404664"/>
            <a:ext cx="7549270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SUMMARY DISPLAY BOOK</a:t>
            </a:r>
            <a:endParaRPr lang="el-GR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768408" y="326802"/>
            <a:ext cx="18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54" name="53 - Εικόνα" descr="aade-logo-en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  <p:pic>
        <p:nvPicPr>
          <p:cNvPr id="55" name="54 - Εικόνα" descr="transparen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07568" y="1268760"/>
            <a:ext cx="165081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3413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8" grpId="0" animBg="1"/>
      <p:bldP spid="270" grpId="0" animBg="1"/>
      <p:bldP spid="274" grpId="0" animBg="1"/>
      <p:bldP spid="278" grpId="0" animBg="1"/>
      <p:bldP spid="315" grpId="0" animBg="1"/>
      <p:bldP spid="332" grpId="0" animBg="1"/>
      <p:bldP spid="333" grpId="0" animBg="1"/>
      <p:bldP spid="334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4" grpId="0" animBg="1"/>
      <p:bldP spid="345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3" grpId="0" animBg="1"/>
      <p:bldP spid="364" grpId="0" animBg="1"/>
      <p:bldP spid="366" grpId="0" animBg="1"/>
      <p:bldP spid="367" grpId="0" animBg="1"/>
      <p:bldP spid="369" grpId="0" animBg="1"/>
      <p:bldP spid="370" grpId="0" animBg="1"/>
      <p:bldP spid="61" grpId="0" animBg="1"/>
      <p:bldP spid="65" grpId="0" animBg="1"/>
      <p:bldP spid="5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13341" y="1618922"/>
            <a:ext cx="581431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Accounting Source Document Summary</a:t>
            </a:r>
            <a:endParaRPr lang="el-GR" sz="28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Transaction Classification</a:t>
            </a:r>
            <a:endParaRPr lang="el-GR" sz="28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endParaRPr lang="el-GR" sz="16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Regarding the </a:t>
            </a:r>
            <a:r>
              <a:rPr lang="en-US" sz="22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transfer deadline,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20</a:t>
            </a:r>
            <a:r>
              <a:rPr lang="en-US" sz="2200" b="1" baseline="300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day of the VAT return filing month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is currently being examined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That is to say: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on a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monthly basis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for Businesses keeping Accounting Records using a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double-entry system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; and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on a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quarterly basis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for Businesses with a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single-entry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book-keeping system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3341" y="899428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What is the deadline for electronic transfer of </a:t>
            </a:r>
            <a:r>
              <a:rPr lang="en-US" sz="2400" dirty="0" err="1">
                <a:solidFill>
                  <a:schemeClr val="tx2"/>
                </a:solidFill>
                <a:latin typeface="Bahnschrift SemiBold SemiConden" panose="020B0502040204020203" pitchFamily="34" charset="0"/>
              </a:rPr>
              <a:t>Standardised</a:t>
            </a:r>
            <a:r>
              <a:rPr lang="en-US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Source Acc. Document Data?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9" name="Ορθογώνιο 1"/>
          <p:cNvSpPr/>
          <p:nvPr/>
        </p:nvSpPr>
        <p:spPr>
          <a:xfrm>
            <a:off x="6096000" y="4409242"/>
            <a:ext cx="547260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Adjustment/Regularisation Accounting Entries</a:t>
            </a:r>
            <a:endParaRPr lang="el-GR" sz="28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endParaRPr lang="el-GR" sz="14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transfer deadline shall be set as the income tax return filing date.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0" name="Ορθογώνιο 1"/>
          <p:cNvSpPr/>
          <p:nvPr/>
        </p:nvSpPr>
        <p:spPr>
          <a:xfrm>
            <a:off x="6096000" y="1484784"/>
            <a:ext cx="54726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If the deadline is on a weekend or a </a:t>
            </a:r>
            <a:r>
              <a:rPr lang="en-US" sz="22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bank holiday</a:t>
            </a:r>
            <a:r>
              <a:rPr lang="el-GR" sz="22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it shall be pushed back to the first working day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</a:t>
            </a:r>
          </a:p>
          <a:p>
            <a:endParaRPr lang="en-US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Especially for </a:t>
            </a:r>
            <a:r>
              <a:rPr lang="en-US" sz="2200" b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VAT-exempt </a:t>
            </a:r>
            <a:r>
              <a:rPr lang="en-US" sz="22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Businesses</a:t>
            </a:r>
            <a:r>
              <a:rPr lang="el-GR" sz="22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transfer deadline shall coincide with that of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single-entry book-keeping 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(quarterly) </a:t>
            </a:r>
            <a:r>
              <a:rPr lang="en-US" sz="22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VAT return filing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9C4A9DD-69B7-7040-BA97-E02730789B36}"/>
              </a:ext>
            </a:extLst>
          </p:cNvPr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8" name="7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7668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2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7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90655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For Businesses using the Special Data Entry Form</a:t>
            </a:r>
            <a:endParaRPr lang="el-GR" sz="24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 useBgFill="1">
        <p:nvSpPr>
          <p:cNvPr id="52" name="Ορθογώνιο 3"/>
          <p:cNvSpPr/>
          <p:nvPr/>
        </p:nvSpPr>
        <p:spPr>
          <a:xfrm>
            <a:off x="1129230" y="1664474"/>
            <a:ext cx="94330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We are planning on expanding the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Special Data Entry Form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to also function as an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Accounting Source Document </a:t>
            </a:r>
            <a:r>
              <a:rPr lang="en-US" sz="2400" b="1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Digitisation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Application</a:t>
            </a:r>
            <a:endParaRPr lang="el-GR" sz="24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In practice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when the Summary is entered via the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Special Form,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Business shall also be able to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: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use a free-text field to fill in all detailed information pertaining to the transaction in question 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types of goods - services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;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receive the Accounting Source Document in digital form 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eg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.pdf);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forward it to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their counterpart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either via e-mail or in printed form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l-GR" sz="1200" b="1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NOTE</a:t>
            </a:r>
            <a:r>
              <a:rPr lang="el-GR" sz="2400" b="1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: </a:t>
            </a:r>
            <a:r>
              <a:rPr lang="en-US" sz="2400" b="1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This facilitation shall not constitute an electronic </a:t>
            </a:r>
            <a:r>
              <a:rPr lang="en-US" sz="2400" b="1">
                <a:solidFill>
                  <a:srgbClr val="FF0000"/>
                </a:solidFill>
                <a:latin typeface="Bahnschrift SemiLight Condensed" panose="020B0502040204020203" pitchFamily="34" charset="0"/>
              </a:rPr>
              <a:t>invoicing application</a:t>
            </a:r>
            <a:r>
              <a:rPr lang="en-US" sz="240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,</a:t>
            </a:r>
            <a:r>
              <a:rPr lang="el-GR" sz="240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i.e. it shall not transfer the Accounting Source Document to the recipient</a:t>
            </a:r>
            <a:r>
              <a:rPr lang="el-GR" sz="2400" dirty="0">
                <a:solidFill>
                  <a:srgbClr val="FF0000"/>
                </a:solidFill>
                <a:latin typeface="Bahnschrift SemiLight Condensed" panose="020B0502040204020203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CBF8F2E-C26E-F043-8011-5CB44CAD9D69}"/>
              </a:ext>
            </a:extLst>
          </p:cNvPr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6" name="5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622928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141829" y="2204864"/>
            <a:ext cx="2352502" cy="64807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Bahnschrift SemiBold Condensed" panose="020B0502040204020203" pitchFamily="34" charset="0"/>
              </a:rPr>
              <a:t>TAX DATA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341" y="908720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Consistency between Returns and Electronic Books</a:t>
            </a:r>
            <a:r>
              <a:rPr lang="el-GR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: 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First Cross-Reference</a:t>
            </a:r>
            <a:endParaRPr lang="el-GR" sz="24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13341" y="1630470"/>
            <a:ext cx="539036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Through </a:t>
            </a:r>
            <a:r>
              <a:rPr lang="en-US" sz="2100" dirty="0" err="1">
                <a:solidFill>
                  <a:srgbClr val="002060"/>
                </a:solidFill>
                <a:latin typeface="Bahnschrift SemiLight Condensed" panose="020B0502040204020203" pitchFamily="34" charset="0"/>
              </a:rPr>
              <a:t>myDATA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all Business 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Tax Return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data are cross-referenced with the data in their 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Electronic Books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First Cross-Referencing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occurs on the day after the deadline for filing each return expires</a:t>
            </a:r>
            <a:r>
              <a:rPr lang="el-GR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Consistency</a:t>
            </a:r>
            <a:endParaRPr lang="el-GR" sz="2100" b="1" dirty="0">
              <a:solidFill>
                <a:srgbClr val="002060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Inconsistency in Principle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In case of Inconsistency in Principle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the 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IAPR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shall </a:t>
            </a:r>
            <a:r>
              <a:rPr lang="en-US" sz="2100" dirty="0" smtClean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dispatch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relevant 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automated messages to the Businesses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so that they may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within two months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undertake all necessary 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remedial actions</a:t>
            </a:r>
            <a:r>
              <a:rPr lang="el-GR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100" dirty="0" err="1">
                <a:solidFill>
                  <a:srgbClr val="002060"/>
                </a:solidFill>
                <a:latin typeface="Bahnschrift SemiLight Condensed" panose="020B0502040204020203" pitchFamily="34" charset="0"/>
              </a:rPr>
              <a:t>eg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 Recipient Accounting Source Document transfer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return amendment, etc.</a:t>
            </a:r>
            <a:r>
              <a:rPr lang="el-GR" sz="21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) </a:t>
            </a:r>
            <a:r>
              <a:rPr lang="el-GR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[</a:t>
            </a:r>
            <a:r>
              <a:rPr lang="en-US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60-day </a:t>
            </a:r>
            <a:r>
              <a:rPr lang="en-US" sz="2100" b="1" dirty="0" err="1">
                <a:solidFill>
                  <a:srgbClr val="002060"/>
                </a:solidFill>
                <a:latin typeface="Bahnschrift SemiLight Condensed" panose="020B0502040204020203" pitchFamily="34" charset="0"/>
              </a:rPr>
              <a:t>Harmonisation</a:t>
            </a:r>
            <a:r>
              <a:rPr lang="el-GR" sz="21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]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069609" y="2204864"/>
            <a:ext cx="2352502" cy="648072"/>
          </a:xfrm>
          <a:prstGeom prst="roundRect">
            <a:avLst/>
          </a:prstGeom>
          <a:solidFill>
            <a:schemeClr val="accent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Bahnschrift SemiBold Condensed" panose="020B0502040204020203" pitchFamily="34" charset="0"/>
              </a:rPr>
              <a:t>TAX DATA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69609" y="1680455"/>
            <a:ext cx="2352502" cy="442641"/>
          </a:xfrm>
          <a:prstGeom prst="roundRect">
            <a:avLst>
              <a:gd name="adj" fmla="val 12912"/>
            </a:avLst>
          </a:prstGeom>
          <a:solidFill>
            <a:srgbClr val="2E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latin typeface="Bahnschrift SemiBold Condensed" panose="020B0502040204020203" pitchFamily="34" charset="0"/>
              </a:rPr>
              <a:t>Tax Returns</a:t>
            </a:r>
            <a:endParaRPr lang="el-GR" sz="2200" b="1" dirty="0">
              <a:latin typeface="Bahnschrift SemiBold Condensed" panose="020B05020402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141829" y="1682496"/>
            <a:ext cx="2352502" cy="442641"/>
          </a:xfrm>
          <a:prstGeom prst="roundRect">
            <a:avLst>
              <a:gd name="adj" fmla="val 19366"/>
            </a:avLst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latin typeface="Bahnschrift SemiBold Condensed" panose="020B0502040204020203" pitchFamily="34" charset="0"/>
              </a:rPr>
              <a:t>Electronic Books</a:t>
            </a:r>
            <a:endParaRPr lang="el-GR" sz="2200" b="1" dirty="0">
              <a:latin typeface="Bahnschrift SemiBold Condensed" panose="020B0502040204020203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117707" y="3573016"/>
            <a:ext cx="2352502" cy="948842"/>
          </a:xfrm>
          <a:prstGeom prst="roundRect">
            <a:avLst>
              <a:gd name="adj" fmla="val 12956"/>
            </a:avLst>
          </a:prstGeom>
          <a:solidFill>
            <a:srgbClr val="2F2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Bahnschrift SemiBold Condensed" panose="020B0502040204020203" pitchFamily="34" charset="0"/>
              </a:rPr>
              <a:t>Consistency</a:t>
            </a:r>
            <a:endParaRPr lang="el-GR" sz="3200" b="1" dirty="0">
              <a:latin typeface="Bahnschrift SemiBold Condensed" panose="020B0502040204020203" pitchFamily="34" charset="0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8499361" y="2353840"/>
            <a:ext cx="576064" cy="360040"/>
          </a:xfrm>
          <a:prstGeom prst="leftRightArrow">
            <a:avLst>
              <a:gd name="adj1" fmla="val 52240"/>
              <a:gd name="adj2" fmla="val 45767"/>
            </a:avLst>
          </a:prstGeom>
          <a:solidFill>
            <a:srgbClr val="002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ket 5"/>
          <p:cNvSpPr/>
          <p:nvPr/>
        </p:nvSpPr>
        <p:spPr>
          <a:xfrm rot="5400000">
            <a:off x="8682749" y="1417207"/>
            <a:ext cx="225993" cy="3241468"/>
          </a:xfrm>
          <a:prstGeom prst="rightBracket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>
            <a:stCxn id="6" idx="2"/>
          </p:cNvCxnSpPr>
          <p:nvPr/>
        </p:nvCxnSpPr>
        <p:spPr>
          <a:xfrm flipH="1">
            <a:off x="8795745" y="3150938"/>
            <a:ext cx="1" cy="990415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9075425" y="5126200"/>
            <a:ext cx="2388608" cy="862275"/>
          </a:xfrm>
          <a:prstGeom prst="roundRect">
            <a:avLst>
              <a:gd name="adj" fmla="val 1467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60-day </a:t>
            </a:r>
            <a:r>
              <a:rPr lang="en-US" sz="2200" b="1" dirty="0" err="1">
                <a:solidFill>
                  <a:schemeClr val="bg1"/>
                </a:solidFill>
                <a:latin typeface="Bahnschrift SemiBold Condensed" panose="020B0502040204020203" pitchFamily="34" charset="0"/>
              </a:rPr>
              <a:t>Harmonisation</a:t>
            </a:r>
            <a:endParaRPr lang="el-GR" sz="2200" b="1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069609" y="5126200"/>
            <a:ext cx="2352502" cy="862275"/>
          </a:xfrm>
          <a:prstGeom prst="roundRect">
            <a:avLst>
              <a:gd name="adj" fmla="val 12956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200" b="1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IAPR message </a:t>
            </a:r>
            <a:r>
              <a:rPr lang="en-US" sz="2200" b="1" dirty="0" smtClean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dispatch</a:t>
            </a:r>
            <a:endParaRPr lang="el-GR" sz="2200" b="1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712069" y="3576440"/>
            <a:ext cx="2710042" cy="948842"/>
            <a:chOff x="6069609" y="3504432"/>
            <a:chExt cx="2352502" cy="948842"/>
          </a:xfrm>
        </p:grpSpPr>
        <p:sp>
          <p:nvSpPr>
            <p:cNvPr id="21" name="Rounded Rectangle 20"/>
            <p:cNvSpPr/>
            <p:nvPr/>
          </p:nvSpPr>
          <p:spPr>
            <a:xfrm>
              <a:off x="6069609" y="3504432"/>
              <a:ext cx="2352502" cy="948842"/>
            </a:xfrm>
            <a:prstGeom prst="roundRect">
              <a:avLst>
                <a:gd name="adj" fmla="val 1133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 algn="ctr"/>
              <a:r>
                <a:rPr lang="en-US" sz="2100" b="1" dirty="0">
                  <a:latin typeface="Bahnschrift SemiBold Condensed" panose="020B0502040204020203" pitchFamily="34" charset="0"/>
                </a:rPr>
                <a:t>Inconsistency in Principle</a:t>
              </a:r>
              <a:endParaRPr lang="el-GR" sz="2100" b="1" dirty="0">
                <a:latin typeface="Bahnschrift SemiBold Condensed" panose="020B0502040204020203" pitchFamily="34" charset="0"/>
              </a:endParaRPr>
            </a:p>
          </p:txBody>
        </p:sp>
        <p:sp>
          <p:nvSpPr>
            <p:cNvPr id="4" name="Isosceles Triangle 3"/>
            <p:cNvSpPr/>
            <p:nvPr/>
          </p:nvSpPr>
          <p:spPr>
            <a:xfrm>
              <a:off x="6240016" y="3645024"/>
              <a:ext cx="803318" cy="692516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45720" rIns="45720" bIns="320040" rtlCol="0" anchor="ctr">
              <a:noAutofit/>
              <a:sp3d extrusionH="57150">
                <a:bevelT w="38100" h="38100"/>
              </a:sp3d>
            </a:bodyPr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Arial Rounded MT Bold" panose="020F0704030504030204" pitchFamily="34" charset="0"/>
                </a:rPr>
                <a:t>!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8787698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8480616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9" idx="0"/>
          </p:cNvCxnSpPr>
          <p:nvPr/>
        </p:nvCxnSpPr>
        <p:spPr>
          <a:xfrm flipH="1">
            <a:off x="7245860" y="4521858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H="1">
            <a:off x="10267461" y="4577560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8695297" y="5281883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DE58FAE5-35D8-E64D-9F8F-A02C1ECFAA4D}"/>
              </a:ext>
            </a:extLst>
          </p:cNvPr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24" name="23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0257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autoRev="1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-8.33333E-7 0 L 0.25 0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7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7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1" grpId="0" animBg="1"/>
      <p:bldP spid="3" grpId="0" animBg="1"/>
      <p:bldP spid="3" grpId="1" animBg="1"/>
      <p:bldP spid="14" grpId="0" animBg="1"/>
      <p:bldP spid="15" grpId="0" animBg="1"/>
      <p:bldP spid="20" grpId="0" animBg="1"/>
      <p:bldP spid="5" grpId="0" animBg="1"/>
      <p:bldP spid="6" grpId="0" animBg="1"/>
      <p:bldP spid="28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CFC40F91-88EA-4DE5-8F80-3B5C7AAAEC48}"/>
              </a:ext>
            </a:extLst>
          </p:cNvPr>
          <p:cNvSpPr txBox="1"/>
          <p:nvPr/>
        </p:nvSpPr>
        <p:spPr>
          <a:xfrm>
            <a:off x="413341" y="908720"/>
            <a:ext cx="11227273" cy="446276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Consistency;</a:t>
            </a:r>
            <a:r>
              <a:rPr lang="el-GR" sz="23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3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Justified</a:t>
            </a:r>
            <a:r>
              <a:rPr lang="el-GR" sz="23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/</a:t>
            </a:r>
            <a:r>
              <a:rPr lang="en-US" sz="2300" b="1">
                <a:solidFill>
                  <a:schemeClr val="tx2"/>
                </a:solidFill>
                <a:latin typeface="Bahnschrift SemiBold SemiConden" panose="020B0502040204020203" pitchFamily="34" charset="0"/>
              </a:rPr>
              <a:t>Unjustified Inconsistency</a:t>
            </a:r>
            <a:r>
              <a:rPr lang="el-GR" sz="2300" b="1">
                <a:solidFill>
                  <a:schemeClr val="tx2"/>
                </a:solidFill>
                <a:latin typeface="Bahnschrift SemiBold SemiConden" panose="020B0502040204020203" pitchFamily="34" charset="0"/>
              </a:rPr>
              <a:t>, </a:t>
            </a:r>
            <a:r>
              <a:rPr lang="en-US" sz="23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after the two-month deadline lapses</a:t>
            </a:r>
            <a:endParaRPr lang="el-GR" sz="23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D978307-0DC9-4075-A377-2DD19B982916}"/>
              </a:ext>
            </a:extLst>
          </p:cNvPr>
          <p:cNvSpPr txBox="1"/>
          <p:nvPr/>
        </p:nvSpPr>
        <p:spPr>
          <a:xfrm>
            <a:off x="1055440" y="4365104"/>
            <a:ext cx="220455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Depending on volume</a:t>
            </a:r>
            <a:endParaRPr lang="el-GR" sz="17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79" name="Στρογγυλεμένο ορθογώνιο 63">
            <a:extLst>
              <a:ext uri="{FF2B5EF4-FFF2-40B4-BE49-F238E27FC236}">
                <a16:creationId xmlns="" xmlns:a16="http://schemas.microsoft.com/office/drawing/2014/main" id="{509E58CD-78C0-4C20-832F-93DC9A76F80F}"/>
              </a:ext>
            </a:extLst>
          </p:cNvPr>
          <p:cNvSpPr/>
          <p:nvPr/>
        </p:nvSpPr>
        <p:spPr>
          <a:xfrm>
            <a:off x="1149240" y="4797152"/>
            <a:ext cx="2020792" cy="41420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High Risk</a:t>
            </a:r>
            <a:endParaRPr lang="el-GR" sz="2000" dirty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80" name="Στρογγυλεμένο ορθογώνιο 64">
            <a:extLst>
              <a:ext uri="{FF2B5EF4-FFF2-40B4-BE49-F238E27FC236}">
                <a16:creationId xmlns="" xmlns:a16="http://schemas.microsoft.com/office/drawing/2014/main" id="{AC729A66-9A4F-4681-8D84-AC135C6E061D}"/>
              </a:ext>
            </a:extLst>
          </p:cNvPr>
          <p:cNvSpPr/>
          <p:nvPr/>
        </p:nvSpPr>
        <p:spPr>
          <a:xfrm>
            <a:off x="1146372" y="5331601"/>
            <a:ext cx="2020792" cy="41420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Medium Risk</a:t>
            </a:r>
            <a:endParaRPr lang="el-GR" sz="2000" dirty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</p:txBody>
      </p:sp>
      <p:cxnSp>
        <p:nvCxnSpPr>
          <p:cNvPr id="83" name="Γωνιακή σύνδεση 67">
            <a:extLst>
              <a:ext uri="{FF2B5EF4-FFF2-40B4-BE49-F238E27FC236}">
                <a16:creationId xmlns="" xmlns:a16="http://schemas.microsoft.com/office/drawing/2014/main" id="{2F273894-343D-4FFF-B4FD-186D7EC71121}"/>
              </a:ext>
            </a:extLst>
          </p:cNvPr>
          <p:cNvCxnSpPr/>
          <p:nvPr/>
        </p:nvCxnSpPr>
        <p:spPr>
          <a:xfrm>
            <a:off x="3400243" y="5589240"/>
            <a:ext cx="1113623" cy="440145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5" name="Στρογγυλεμένο ορθογώνιο 68">
            <a:extLst>
              <a:ext uri="{FF2B5EF4-FFF2-40B4-BE49-F238E27FC236}">
                <a16:creationId xmlns="" xmlns:a16="http://schemas.microsoft.com/office/drawing/2014/main" id="{DFDC8536-5D62-4B9D-AE63-9CB79CD8F29A}"/>
              </a:ext>
            </a:extLst>
          </p:cNvPr>
          <p:cNvSpPr/>
          <p:nvPr/>
        </p:nvSpPr>
        <p:spPr>
          <a:xfrm>
            <a:off x="4727848" y="5789345"/>
            <a:ext cx="1636261" cy="461665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400" dirty="0">
                <a:latin typeface="Bahnschrift SemiBold Condensed" panose="020B0502040204020203" pitchFamily="34" charset="0"/>
              </a:rPr>
              <a:t>Compliance</a:t>
            </a:r>
            <a:endParaRPr lang="el-GR" sz="2400" dirty="0">
              <a:latin typeface="Bahnschrift SemiBold Condensed" panose="020B0502040204020203" pitchFamily="34" charset="0"/>
            </a:endParaRPr>
          </a:p>
        </p:txBody>
      </p:sp>
      <p:sp>
        <p:nvSpPr>
          <p:cNvPr id="86" name="Στρογγυλεμένο ορθογώνιο 69">
            <a:extLst>
              <a:ext uri="{FF2B5EF4-FFF2-40B4-BE49-F238E27FC236}">
                <a16:creationId xmlns="" xmlns:a16="http://schemas.microsoft.com/office/drawing/2014/main" id="{EF1275D9-2100-4855-BE0A-ADA3D9A91AC0}"/>
              </a:ext>
            </a:extLst>
          </p:cNvPr>
          <p:cNvSpPr/>
          <p:nvPr/>
        </p:nvSpPr>
        <p:spPr>
          <a:xfrm>
            <a:off x="6929723" y="5760720"/>
            <a:ext cx="3171431" cy="512064"/>
          </a:xfrm>
          <a:prstGeom prst="roundRect">
            <a:avLst>
              <a:gd name="adj" fmla="val 0"/>
            </a:avLst>
          </a:prstGeom>
          <a:solidFill>
            <a:schemeClr val="accent3">
              <a:lumMod val="50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400" dirty="0">
                <a:latin typeface="Bahnschrift SemiBold Condensed" panose="020B0502040204020203" pitchFamily="34" charset="0"/>
              </a:rPr>
              <a:t>Audit</a:t>
            </a:r>
            <a:endParaRPr lang="el-GR" sz="2400" dirty="0">
              <a:latin typeface="Bahnschrift SemiBold Condensed" panose="020B0502040204020203" pitchFamily="34" charset="0"/>
            </a:endParaRPr>
          </a:p>
        </p:txBody>
      </p:sp>
      <p:cxnSp>
        <p:nvCxnSpPr>
          <p:cNvPr id="87" name="Ευθύγραμμο βέλος σύνδεσης 86">
            <a:extLst>
              <a:ext uri="{FF2B5EF4-FFF2-40B4-BE49-F238E27FC236}">
                <a16:creationId xmlns="" xmlns:a16="http://schemas.microsoft.com/office/drawing/2014/main" id="{F82DDC8B-6E39-407E-B4EE-3640AF076264}"/>
              </a:ext>
            </a:extLst>
          </p:cNvPr>
          <p:cNvCxnSpPr/>
          <p:nvPr/>
        </p:nvCxnSpPr>
        <p:spPr>
          <a:xfrm>
            <a:off x="6477752" y="6022510"/>
            <a:ext cx="3383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Ευθύγραμμο βέλος σύνδεσης 89">
            <a:extLst>
              <a:ext uri="{FF2B5EF4-FFF2-40B4-BE49-F238E27FC236}">
                <a16:creationId xmlns="" xmlns:a16="http://schemas.microsoft.com/office/drawing/2014/main" id="{41647DB6-603E-4A9D-8C59-7800ED8D54E7}"/>
              </a:ext>
            </a:extLst>
          </p:cNvPr>
          <p:cNvCxnSpPr/>
          <p:nvPr/>
        </p:nvCxnSpPr>
        <p:spPr>
          <a:xfrm>
            <a:off x="7176120" y="2030448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7" name="Επεξήγηση με γραμμή 1 (γραμμή έμφασης και περιγράμματος) 33">
            <a:extLst>
              <a:ext uri="{FF2B5EF4-FFF2-40B4-BE49-F238E27FC236}">
                <a16:creationId xmlns="" xmlns:a16="http://schemas.microsoft.com/office/drawing/2014/main" id="{0A824BC1-0117-464F-A38D-64439AB57EEE}"/>
              </a:ext>
            </a:extLst>
          </p:cNvPr>
          <p:cNvSpPr/>
          <p:nvPr/>
        </p:nvSpPr>
        <p:spPr>
          <a:xfrm>
            <a:off x="9065747" y="3429000"/>
            <a:ext cx="2070813" cy="1036409"/>
          </a:xfrm>
          <a:prstGeom prst="accentBorderCallout1">
            <a:avLst>
              <a:gd name="adj1" fmla="val 46498"/>
              <a:gd name="adj2" fmla="val -7524"/>
              <a:gd name="adj3" fmla="val 112500"/>
              <a:gd name="adj4" fmla="val -38333"/>
            </a:avLst>
          </a:prstGeom>
          <a:solidFill>
            <a:srgbClr val="2F2FFF"/>
          </a:solidFill>
          <a:ln cap="flat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Bahnschrift SemiBold Condensed" panose="020B0502040204020203" pitchFamily="34" charset="0"/>
              </a:rPr>
              <a:t>Consistency</a:t>
            </a:r>
            <a:endParaRPr lang="el-GR" sz="2800" b="1" dirty="0">
              <a:latin typeface="Bahnschrift SemiBold Condensed" panose="020B0502040204020203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302092CA-08F3-4B89-BD11-372458614173}"/>
              </a:ext>
            </a:extLst>
          </p:cNvPr>
          <p:cNvSpPr txBox="1"/>
          <p:nvPr/>
        </p:nvSpPr>
        <p:spPr>
          <a:xfrm>
            <a:off x="7811794" y="1496183"/>
            <a:ext cx="3828820" cy="11756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182880" tIns="182880" rIns="182880" bIns="182880" rtlCol="0" anchor="ctr" anchorCtr="0">
            <a:no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Actions undertaken to remedy inconsistencies and achieve Consistency</a:t>
            </a:r>
            <a:endParaRPr lang="el-GR" sz="24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81" name="Στρογγυλεμένο ορθογώνιο 65">
            <a:extLst>
              <a:ext uri="{FF2B5EF4-FFF2-40B4-BE49-F238E27FC236}">
                <a16:creationId xmlns="" xmlns:a16="http://schemas.microsoft.com/office/drawing/2014/main" id="{8209BAA3-F19F-4EF9-8E63-CC77672F231C}"/>
              </a:ext>
            </a:extLst>
          </p:cNvPr>
          <p:cNvSpPr/>
          <p:nvPr/>
        </p:nvSpPr>
        <p:spPr>
          <a:xfrm>
            <a:off x="1143504" y="5895117"/>
            <a:ext cx="2020792" cy="414203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Low Risk</a:t>
            </a:r>
            <a:endParaRPr lang="el-GR" sz="2000" dirty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95" name="Επεξήγηση με γραμμή 1 (γραμμή έμφασης και περιγράμματος) 93">
            <a:extLst>
              <a:ext uri="{FF2B5EF4-FFF2-40B4-BE49-F238E27FC236}">
                <a16:creationId xmlns="" xmlns:a16="http://schemas.microsoft.com/office/drawing/2014/main" id="{5E6AAC46-FB21-432A-9CA2-8111BD064772}"/>
              </a:ext>
            </a:extLst>
          </p:cNvPr>
          <p:cNvSpPr/>
          <p:nvPr/>
        </p:nvSpPr>
        <p:spPr>
          <a:xfrm>
            <a:off x="5015882" y="1587071"/>
            <a:ext cx="2137704" cy="886755"/>
          </a:xfrm>
          <a:prstGeom prst="accentBorderCallout1">
            <a:avLst>
              <a:gd name="adj1" fmla="val 53732"/>
              <a:gd name="adj2" fmla="val -5666"/>
              <a:gd name="adj3" fmla="val 170221"/>
              <a:gd name="adj4" fmla="val -23221"/>
            </a:avLst>
          </a:prstGeom>
          <a:solidFill>
            <a:srgbClr val="B1A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Justified Inconsistency</a:t>
            </a:r>
            <a:endParaRPr lang="el-GR" sz="2400" b="1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76" name="Επεξήγηση με γραμμή 1 (γραμμή έμφασης) 60">
            <a:extLst>
              <a:ext uri="{FF2B5EF4-FFF2-40B4-BE49-F238E27FC236}">
                <a16:creationId xmlns="" xmlns:a16="http://schemas.microsoft.com/office/drawing/2014/main" id="{82DB4083-6796-4703-85C2-DC2D6BE3B8DE}"/>
              </a:ext>
            </a:extLst>
          </p:cNvPr>
          <p:cNvSpPr/>
          <p:nvPr/>
        </p:nvSpPr>
        <p:spPr>
          <a:xfrm>
            <a:off x="1055440" y="3182112"/>
            <a:ext cx="2204554" cy="1033272"/>
          </a:xfrm>
          <a:prstGeom prst="accentCallout1">
            <a:avLst>
              <a:gd name="adj1" fmla="val 35086"/>
              <a:gd name="adj2" fmla="val 104518"/>
              <a:gd name="adj3" fmla="val 133192"/>
              <a:gd name="adj4" fmla="val 152991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Bahnschrift SemiBold Condensed" panose="020B0502040204020203" pitchFamily="34" charset="0"/>
              </a:rPr>
              <a:t>Unjustified Inconsistency</a:t>
            </a:r>
            <a:endParaRPr lang="el-GR" sz="2800" b="1" dirty="0">
              <a:latin typeface="Bahnschrift SemiBold Condensed" panose="020B0502040204020203" pitchFamily="34" charset="0"/>
            </a:endParaRPr>
          </a:p>
        </p:txBody>
      </p:sp>
      <p:cxnSp>
        <p:nvCxnSpPr>
          <p:cNvPr id="44" name="Ευθύγραμμο βέλος σύνδεσης 89">
            <a:extLst>
              <a:ext uri="{FF2B5EF4-FFF2-40B4-BE49-F238E27FC236}">
                <a16:creationId xmlns="" xmlns:a16="http://schemas.microsoft.com/office/drawing/2014/main" id="{41647DB6-603E-4A9D-8C59-7800ED8D54E7}"/>
              </a:ext>
            </a:extLst>
          </p:cNvPr>
          <p:cNvCxnSpPr/>
          <p:nvPr/>
        </p:nvCxnSpPr>
        <p:spPr>
          <a:xfrm rot="5400000">
            <a:off x="9829257" y="3050422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ight Bracket 2"/>
          <p:cNvSpPr/>
          <p:nvPr/>
        </p:nvSpPr>
        <p:spPr>
          <a:xfrm>
            <a:off x="3259994" y="4932375"/>
            <a:ext cx="143117" cy="1287696"/>
          </a:xfrm>
          <a:prstGeom prst="rightBracke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19675973"/>
              </p:ext>
            </p:extLst>
          </p:nvPr>
        </p:nvGraphicFramePr>
        <p:xfrm>
          <a:off x="3400243" y="2485693"/>
          <a:ext cx="6042012" cy="3362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E3FE456-4238-F54E-9295-DFA09780D9BD}"/>
              </a:ext>
            </a:extLst>
          </p:cNvPr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22" name="21 - Εικόνα" descr="aade-logo-e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2293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78" grpId="0"/>
      <p:bldP spid="79" grpId="0" animBg="1"/>
      <p:bldP spid="80" grpId="0" animBg="1"/>
      <p:bldP spid="85" grpId="0" animBg="1"/>
      <p:bldP spid="86" grpId="0" animBg="1"/>
      <p:bldP spid="97" grpId="0" animBg="1"/>
      <p:bldP spid="100" grpId="0" animBg="1"/>
      <p:bldP spid="81" grpId="0" animBg="1"/>
      <p:bldP spid="95" grpId="0" animBg="1"/>
      <p:bldP spid="76" grpId="0" animBg="1"/>
      <p:bldP spid="3" grpId="0" animBg="1"/>
      <p:bldGraphic spid="21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Anticipated Benefits for all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799857" y="1588296"/>
            <a:ext cx="5596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chemeClr val="tx2"/>
                </a:solidFill>
              </a:rPr>
              <a:t> </a:t>
            </a:r>
            <a:endParaRPr lang="el-GR" sz="1600" dirty="0">
              <a:solidFill>
                <a:schemeClr val="tx2"/>
              </a:solidFill>
            </a:endParaRPr>
          </a:p>
        </p:txBody>
      </p:sp>
      <p:sp>
        <p:nvSpPr>
          <p:cNvPr id="18" name="Ορθογώνιο 1"/>
          <p:cNvSpPr/>
          <p:nvPr/>
        </p:nvSpPr>
        <p:spPr>
          <a:xfrm>
            <a:off x="1271464" y="1588296"/>
            <a:ext cx="9793088" cy="4663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Automation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standardisation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modernisation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and simplification of the procedure for Business financial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data review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analysis and transfer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5353FF"/>
                </a:solidFill>
                <a:latin typeface="Bahnschrift SemiLight Condensed" panose="020B0502040204020203" pitchFamily="34" charset="0"/>
              </a:rPr>
              <a:t>Reduction of management costs for Businesses</a:t>
            </a:r>
            <a:endParaRPr lang="el-GR" sz="2400" dirty="0">
              <a:solidFill>
                <a:srgbClr val="5353FF"/>
              </a:solidFill>
              <a:latin typeface="Bahnschrift SemiLight Condensed" panose="020B0502040204020203" pitchFamily="34" charset="0"/>
            </a:endParaRP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Automated filing of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tax returns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focusing on the gradual pre-filling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of fields 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periodic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VAT returns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Income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Tax Returns,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etc.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)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5353FF"/>
                </a:solidFill>
                <a:latin typeface="Bahnschrift SemiLight Condensed" panose="020B0502040204020203" pitchFamily="34" charset="0"/>
              </a:rPr>
              <a:t>Abolishment of Summary Lists of Customers-Suppliers</a:t>
            </a:r>
            <a:endParaRPr lang="el-GR" sz="2400" dirty="0">
              <a:solidFill>
                <a:srgbClr val="5353FF"/>
              </a:solidFill>
              <a:latin typeface="Bahnschrift SemiLight Condensed" panose="020B0502040204020203" pitchFamily="34" charset="0"/>
            </a:endParaRP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Optimisation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of the targeting of cases selected </a:t>
            </a:r>
            <a:r>
              <a:rPr lang="en-US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for audit</a:t>
            </a:r>
            <a:r>
              <a:rPr lang="el-GR" sz="240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aiming at combatting tax evasion and smuggling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5353FF"/>
                </a:solidFill>
                <a:latin typeface="Bahnschrift SemiLight Condensed" panose="020B0502040204020203" pitchFamily="34" charset="0"/>
              </a:rPr>
              <a:t>Simplification and acceleration of the Income Tax and VAT refund process for consistently compliant Businesses</a:t>
            </a:r>
            <a:endParaRPr lang="el-GR" sz="2400" dirty="0">
              <a:solidFill>
                <a:srgbClr val="5353FF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1E51DF9-C73D-8942-B49A-BB5E0E5F149A}"/>
              </a:ext>
            </a:extLst>
          </p:cNvPr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7" name="6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6158882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25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2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9576" y="4365109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Bahnschrift SemiBold SemiConden" panose="020B0502040204020203" pitchFamily="34" charset="0"/>
              </a:rPr>
              <a:t>Thank you for your attention!</a:t>
            </a:r>
            <a:endParaRPr lang="el-GR" sz="4800" b="1" dirty="0">
              <a:solidFill>
                <a:srgbClr val="0070C0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4" name="3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44601" y="1628800"/>
            <a:ext cx="467729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4091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What is </a:t>
            </a:r>
            <a:r>
              <a:rPr lang="en-US" sz="2400" b="1" dirty="0" err="1" smtClean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myDATA</a:t>
            </a:r>
            <a:r>
              <a:rPr lang="en-US" sz="2400" b="1" dirty="0" smtClean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?</a:t>
            </a:r>
            <a:endParaRPr lang="en-US" sz="24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539393"/>
            <a:ext cx="979308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myDATA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(my D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igital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ccounting &amp;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ax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pplication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is the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IAPR e-books </a:t>
            </a:r>
            <a:r>
              <a:rPr lang="en-US" sz="2400" dirty="0" smtClean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platform,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which is used to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monitor the ensemble of input/output transactions </a:t>
            </a:r>
            <a:r>
              <a:rPr lang="en-US" sz="2400" dirty="0" smtClean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of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businesses and other entities keeping Accounting Records pursuant to the Greek Accounting Standards 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GAS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; and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display the accounting and tax results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of businesses, as per the information contained in the Electronic Books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47528" y="5262299"/>
            <a:ext cx="9793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All Businesses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and other entities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keeping Accounting Records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pursuant to the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GAS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and in accordance with more specific legal provisions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339" y="4592741"/>
            <a:ext cx="11227275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Whom does it concern?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–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9" name="8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7863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build="p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How many e-Books are there?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IAPR </a:t>
            </a:r>
            <a:r>
              <a:rPr lang="en-US" sz="2400" b="1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myDATA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platform comprises of </a:t>
            </a:r>
            <a:r>
              <a:rPr lang="en-US" sz="24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two Books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Detailed Entries Book </a:t>
            </a:r>
            <a:r>
              <a:rPr lang="el-GR" sz="24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Detailed Book</a:t>
            </a:r>
            <a:r>
              <a:rPr lang="el-GR" sz="24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)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for entering a Summary of the Business input/output Accounting Source Documents;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classifying transactions; and making all accounting entries necessary to assess the accounting and tax results of each year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Summary Display Book </a:t>
            </a:r>
            <a:r>
              <a:rPr lang="el-GR" sz="24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400" b="1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Summary Book</a:t>
            </a:r>
            <a:r>
              <a:rPr lang="el-GR" sz="2400" dirty="0">
                <a:solidFill>
                  <a:srgbClr val="002060"/>
                </a:solidFill>
                <a:latin typeface="Bahnschrift SemiLight Condensed" panose="020B0502040204020203" pitchFamily="34" charset="0"/>
              </a:rPr>
              <a:t>),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which displays aggregate Business results on a monthly and yearly basis</a:t>
            </a:r>
            <a:endParaRPr lang="el-GR" sz="20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7" name="6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4957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="" xmlns:a16="http://schemas.microsoft.com/office/drawing/2014/main" id="{61C1FD98-5E8B-4A55-A9DF-947BABF8F2C6}"/>
              </a:ext>
            </a:extLst>
          </p:cNvPr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1FD3F1F-FCEC-4DA6-A96F-80042A2F393C}"/>
              </a:ext>
            </a:extLst>
          </p:cNvPr>
          <p:cNvSpPr txBox="1"/>
          <p:nvPr/>
        </p:nvSpPr>
        <p:spPr>
          <a:xfrm>
            <a:off x="413340" y="1024852"/>
            <a:ext cx="11227275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What is entered into the e-Books?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CC16B78-7B1E-4312-B335-500831D206F5}"/>
              </a:ext>
            </a:extLst>
          </p:cNvPr>
          <p:cNvSpPr txBox="1"/>
          <p:nvPr/>
        </p:nvSpPr>
        <p:spPr>
          <a:xfrm>
            <a:off x="1847528" y="1829697"/>
            <a:ext cx="97930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IAPR e-Books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are used to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Enter and transmit a </a:t>
            </a: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Summary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of the Business </a:t>
            </a: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input/output Accounting Source Documents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Classify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transactions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entered</a:t>
            </a:r>
            <a:endParaRPr lang="el-GR" sz="2400" b="1" dirty="0">
              <a:solidFill>
                <a:srgbClr val="0070C0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Make the </a:t>
            </a: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Accounting Entries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necessary to assess the accounting and tax results for each year</a:t>
            </a: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Entries 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1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to 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3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above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have been </a:t>
            </a:r>
            <a:r>
              <a:rPr lang="en-US" sz="2400" b="1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standardised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by the IAPR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to allow the Businesses to transmit them electronically, for </a:t>
            </a:r>
            <a:r>
              <a:rPr lang="en-US" sz="2400" b="1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 IAPR to receive and file them in a uniform manner</a:t>
            </a:r>
            <a:r>
              <a:rPr lang="el-GR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. </a:t>
            </a:r>
            <a:endParaRPr lang="en-US" sz="24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They are referred to as </a:t>
            </a:r>
            <a:r>
              <a:rPr lang="en-US" sz="2400" b="1" dirty="0">
                <a:solidFill>
                  <a:srgbClr val="0070C0"/>
                </a:solidFill>
                <a:latin typeface="Bahnschrift SemiLight Condensed" panose="020B0502040204020203" pitchFamily="34" charset="0"/>
              </a:rPr>
              <a:t>Accounting Source Document Data </a:t>
            </a:r>
            <a:r>
              <a:rPr lang="en-US" sz="2400" b="1" dirty="0" err="1">
                <a:solidFill>
                  <a:srgbClr val="0070C0"/>
                </a:solidFill>
                <a:latin typeface="Bahnschrift SemiLight Condensed" panose="020B0502040204020203" pitchFamily="34" charset="0"/>
              </a:rPr>
              <a:t>Standardisations</a:t>
            </a:r>
            <a:endParaRPr lang="el-GR" sz="20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9" name="8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66655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1770BC9-155E-44F7-B217-A8D69CFCE8B1}"/>
              </a:ext>
            </a:extLst>
          </p:cNvPr>
          <p:cNvSpPr txBox="1"/>
          <p:nvPr/>
        </p:nvSpPr>
        <p:spPr>
          <a:xfrm>
            <a:off x="413340" y="1024852"/>
            <a:ext cx="11227275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Accounting Source Document Data Standardisations</a:t>
            </a:r>
            <a:endParaRPr lang="en-US" sz="24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7193F6F-3DFD-4987-91D7-195C6E0220AB}"/>
              </a:ext>
            </a:extLst>
          </p:cNvPr>
          <p:cNvSpPr txBox="1"/>
          <p:nvPr/>
        </p:nvSpPr>
        <p:spPr>
          <a:xfrm>
            <a:off x="698385" y="2293422"/>
            <a:ext cx="5040560" cy="3724096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Sales Invoice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Service Rendered Invoice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Proof of Expenditure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Credit Invoice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Invoice for Self-delivery and Self-supply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Transport Documents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Service Rendered Receipt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="" xmlns:a16="http://schemas.microsoft.com/office/drawing/2014/main" id="{C54BD9C4-3BB5-488A-9176-D83162F633D3}"/>
              </a:ext>
            </a:extLst>
          </p:cNvPr>
          <p:cNvSpPr/>
          <p:nvPr/>
        </p:nvSpPr>
        <p:spPr>
          <a:xfrm>
            <a:off x="6170993" y="2130577"/>
            <a:ext cx="5184576" cy="406265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Retail Sales Receipt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Retail Sales Credit Note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Contract 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either income or expense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Special Document 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(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collection/payment receipt</a:t>
            </a:r>
            <a:r>
              <a:rPr lang="el-GR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Payroll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Amortisations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Other input/output adjustment/</a:t>
            </a:r>
            <a:r>
              <a:rPr lang="en-US" sz="2200" dirty="0" err="1">
                <a:solidFill>
                  <a:schemeClr val="tx2"/>
                </a:solidFill>
                <a:latin typeface="Bahnschrift SemiLight Condensed" panose="020B0502040204020203" pitchFamily="34" charset="0"/>
              </a:rPr>
              <a:t>regularisation</a:t>
            </a:r>
            <a:r>
              <a:rPr lang="en-US" sz="2200" dirty="0">
                <a:solidFill>
                  <a:schemeClr val="tx2"/>
                </a:solidFill>
                <a:latin typeface="Bahnschrift SemiLight Condensed" panose="020B0502040204020203" pitchFamily="34" charset="0"/>
              </a:rPr>
              <a:t> entries</a:t>
            </a:r>
            <a:endParaRPr lang="el-GR" sz="2200" dirty="0">
              <a:solidFill>
                <a:schemeClr val="tx2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7" name="6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0037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1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8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2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9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6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3341" y="908720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How may the Accounting Source Document Summary be transmitted to the IAPR?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496678" y="4728789"/>
            <a:ext cx="23745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Electronic Invoicing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710672" y="4113236"/>
            <a:ext cx="32763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Connected Electronic Tax Register Machines (ETRMs) for retail sale transactions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  <a:p>
            <a:pPr algn="r"/>
            <a:r>
              <a:rPr lang="el-GR" sz="20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(</a:t>
            </a:r>
            <a:r>
              <a:rPr lang="en-US" sz="20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Online </a:t>
            </a:r>
            <a:r>
              <a:rPr lang="en-US" sz="2000">
                <a:solidFill>
                  <a:schemeClr val="tx2"/>
                </a:solidFill>
                <a:latin typeface="Bahnschrift Light SemiCondensed" panose="020B0502040204020203" pitchFamily="34" charset="0"/>
              </a:rPr>
              <a:t>Cash Registers, </a:t>
            </a:r>
            <a:r>
              <a:rPr lang="en-US" sz="20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OCR)</a:t>
            </a:r>
            <a:endParaRPr lang="el-GR" sz="2000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  <a:p>
            <a:pPr algn="r"/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843483"/>
            <a:ext cx="29836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Special Data Entry Form </a:t>
            </a:r>
          </a:p>
          <a:p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at </a:t>
            </a:r>
            <a:r>
              <a:rPr lang="en-US" sz="2000" b="1" dirty="0" err="1">
                <a:solidFill>
                  <a:schemeClr val="tx2"/>
                </a:solidFill>
                <a:latin typeface="Bahnschrift SemiBold SemiConden" panose="020B0502040204020203" pitchFamily="34" charset="0"/>
              </a:rPr>
              <a:t>www.aade.gr</a:t>
            </a:r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/myDATA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500"/>
              </a:lnSpc>
            </a:pPr>
            <a:r>
              <a:rPr lang="el-GR" sz="7000" b="1" dirty="0">
                <a:latin typeface="Candara" panose="020E0502030303020204" pitchFamily="34" charset="0"/>
              </a:rPr>
              <a:t>1</a:t>
            </a:r>
            <a:endParaRPr lang="en-US" sz="7000" b="1" dirty="0">
              <a:latin typeface="Candara" panose="020E0502030303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500"/>
              </a:lnSpc>
            </a:pPr>
            <a:r>
              <a:rPr lang="el-GR" sz="7000" b="1" dirty="0">
                <a:latin typeface="Candara" panose="020E0502030303020204" pitchFamily="34" charset="0"/>
              </a:rPr>
              <a:t>2</a:t>
            </a:r>
            <a:endParaRPr lang="en-US" sz="7000" b="1" dirty="0">
              <a:latin typeface="Candara" panose="020E0502030303020204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000"/>
              </a:lnSpc>
            </a:pPr>
            <a:r>
              <a:rPr lang="el-GR" sz="6300" b="1" dirty="0">
                <a:latin typeface="Candara" panose="020E0502030303020204" pitchFamily="34" charset="0"/>
              </a:rPr>
              <a:t>3</a:t>
            </a:r>
            <a:endParaRPr lang="en-US" sz="6300" b="1" dirty="0">
              <a:latin typeface="Candara" panose="020E050203030302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5000"/>
              </a:lnSpc>
            </a:pPr>
            <a:r>
              <a:rPr lang="el-GR" sz="6800" b="1" dirty="0">
                <a:latin typeface="Candara" panose="020E0502030303020204" pitchFamily="34" charset="0"/>
              </a:rPr>
              <a:t>4</a:t>
            </a:r>
            <a:endParaRPr lang="en-US" sz="6800" b="1" dirty="0">
              <a:latin typeface="Candara" panose="020E0502030303020204" pitchFamily="34" charset="0"/>
            </a:endParaRPr>
          </a:p>
        </p:txBody>
      </p:sp>
      <p:sp>
        <p:nvSpPr>
          <p:cNvPr id="22" name="Quad Arrow 21"/>
          <p:cNvSpPr/>
          <p:nvPr/>
        </p:nvSpPr>
        <p:spPr>
          <a:xfrm>
            <a:off x="2495600" y="1323014"/>
            <a:ext cx="7535158" cy="5202330"/>
          </a:xfrm>
          <a:prstGeom prst="quadArrow">
            <a:avLst>
              <a:gd name="adj1" fmla="val 5847"/>
              <a:gd name="adj2" fmla="val 107"/>
              <a:gd name="adj3" fmla="val 2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Ορθογώνιο 4"/>
          <p:cNvSpPr/>
          <p:nvPr/>
        </p:nvSpPr>
        <p:spPr>
          <a:xfrm>
            <a:off x="3143671" y="2689595"/>
            <a:ext cx="28433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Business Accounting/Commercial Software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15" name="14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2835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7" grpId="0"/>
      <p:bldP spid="9" grpId="0"/>
      <p:bldP spid="32" grpId="0" animBg="1"/>
      <p:bldP spid="33" grpId="0" animBg="1"/>
      <p:bldP spid="36" grpId="0" animBg="1"/>
      <p:bldP spid="37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851342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500"/>
              </a:lnSpc>
            </a:pPr>
            <a:r>
              <a:rPr lang="el-GR" sz="7000" b="1" dirty="0">
                <a:latin typeface="Candara" panose="020E0502030303020204" pitchFamily="34" charset="0"/>
              </a:rPr>
              <a:t>1</a:t>
            </a:r>
            <a:endParaRPr lang="en-US" sz="7000" b="1" dirty="0">
              <a:latin typeface="Candara" panose="020E0502030303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87489" y="1577100"/>
            <a:ext cx="4815062" cy="2344093"/>
            <a:chOff x="327339" y="1579221"/>
            <a:chExt cx="4428915" cy="2344093"/>
          </a:xfrm>
        </p:grpSpPr>
        <p:sp>
          <p:nvSpPr>
            <p:cNvPr id="5" name="Up Arrow 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Up Arrow 30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Ορθογώνιο 35"/>
          <p:cNvSpPr/>
          <p:nvPr/>
        </p:nvSpPr>
        <p:spPr>
          <a:xfrm>
            <a:off x="6744072" y="1577100"/>
            <a:ext cx="4289232" cy="4308872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The Accounting Source Documents are issued in the same way they are now</a:t>
            </a:r>
            <a:r>
              <a:rPr lang="el-GR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Their Summary shall be transmitted to </a:t>
            </a:r>
            <a:r>
              <a:rPr lang="en-US" sz="2400" b="1" dirty="0" err="1">
                <a:solidFill>
                  <a:schemeClr val="tx2"/>
                </a:solidFill>
                <a:latin typeface="Bahnschrift Light Condensed" panose="020B0502040204020203" pitchFamily="34" charset="0"/>
              </a:rPr>
              <a:t>myDATA</a:t>
            </a:r>
            <a:r>
              <a:rPr lang="en-US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Bahnschrift Light Condensed" panose="020B0502040204020203" pitchFamily="34" charset="0"/>
              </a:rPr>
              <a:t>en</a:t>
            </a:r>
            <a:r>
              <a:rPr lang="en-US" sz="2400" i="1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 masse </a:t>
            </a:r>
            <a:r>
              <a:rPr lang="en-US" sz="2400" b="1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through interoperability </a:t>
            </a:r>
            <a:r>
              <a:rPr lang="en-US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of the software systems </a:t>
            </a:r>
            <a:r>
              <a:rPr lang="el-GR" sz="2400">
                <a:solidFill>
                  <a:schemeClr val="tx2"/>
                </a:solidFill>
                <a:latin typeface="Bahnschrift Light Condensed" panose="020B0502040204020203" pitchFamily="34" charset="0"/>
              </a:rPr>
              <a:t>(</a:t>
            </a:r>
            <a:r>
              <a:rPr lang="en-US" sz="2400">
                <a:solidFill>
                  <a:schemeClr val="tx2"/>
                </a:solidFill>
                <a:latin typeface="Bahnschrift Light Condensed" panose="020B0502040204020203" pitchFamily="34" charset="0"/>
              </a:rPr>
              <a:t>commercial, accounting, </a:t>
            </a:r>
            <a:r>
              <a:rPr lang="en-US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ERP</a:t>
            </a:r>
            <a:r>
              <a:rPr lang="el-GR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) </a:t>
            </a:r>
            <a:r>
              <a:rPr lang="en-US" sz="2400" dirty="0">
                <a:solidFill>
                  <a:schemeClr val="tx2"/>
                </a:solidFill>
                <a:latin typeface="Bahnschrift Light Condensed" panose="020B0502040204020203" pitchFamily="34" charset="0"/>
              </a:rPr>
              <a:t>already in use by the businesses</a:t>
            </a:r>
            <a:endParaRPr lang="el-GR" sz="2400" dirty="0">
              <a:solidFill>
                <a:srgbClr val="FF000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3341" y="908720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How may the Accounting Source Document Summary be transmitted to the IAPR?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3" name="Ορθογώνιο 4"/>
          <p:cNvSpPr/>
          <p:nvPr/>
        </p:nvSpPr>
        <p:spPr>
          <a:xfrm>
            <a:off x="3183613" y="2653096"/>
            <a:ext cx="28433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Business Accounting/Commercial Software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11" name="10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2953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1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7500"/>
              </a:lnSpc>
            </a:pPr>
            <a:r>
              <a:rPr lang="el-GR" sz="7000" b="1" dirty="0">
                <a:latin typeface="Candara" panose="020E0502030303020204" pitchFamily="34" charset="0"/>
              </a:rPr>
              <a:t>2</a:t>
            </a:r>
            <a:endParaRPr lang="en-US" sz="7000" b="1" dirty="0">
              <a:latin typeface="Candara" panose="020E0502030303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 flipH="1">
            <a:off x="6240016" y="1577100"/>
            <a:ext cx="4833206" cy="2344093"/>
            <a:chOff x="327339" y="1579221"/>
            <a:chExt cx="4428915" cy="2344093"/>
          </a:xfrm>
        </p:grpSpPr>
        <p:sp>
          <p:nvSpPr>
            <p:cNvPr id="28" name="Up Arrow 27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Up Arrow 28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Ορθογώνιο 36"/>
          <p:cNvSpPr/>
          <p:nvPr/>
        </p:nvSpPr>
        <p:spPr>
          <a:xfrm>
            <a:off x="842716" y="2046801"/>
            <a:ext cx="4605211" cy="3416320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For those Businesses that issue a small number of Accounting Source Documents and do not use software systems</a:t>
            </a:r>
            <a:r>
              <a:rPr lang="el-GR" sz="2400" i="1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.</a:t>
            </a:r>
          </a:p>
          <a:p>
            <a:endParaRPr lang="el-GR" sz="2400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Option to enter the Accounting Source Document Summary using the </a:t>
            </a:r>
            <a:r>
              <a:rPr lang="en-US" sz="2400" b="1" dirty="0">
                <a:solidFill>
                  <a:schemeClr val="tx2"/>
                </a:solidFill>
                <a:latin typeface="Bahnschrift Light SemiCondensed" panose="020B0502040204020203" pitchFamily="34" charset="0"/>
              </a:rPr>
              <a:t>Special Data Entry Form on the IAPR website</a:t>
            </a:r>
            <a:endParaRPr lang="el-GR" sz="2400" b="1" dirty="0">
              <a:solidFill>
                <a:schemeClr val="tx2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61665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How may the Accounting Source Document Summary be transmitted to the IAPR?</a:t>
            </a:r>
            <a:endParaRPr lang="el-GR" sz="2400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52184" y="392212"/>
            <a:ext cx="3888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0070C0"/>
                </a:solidFill>
                <a:latin typeface="Bahnschrift SemiBold Condensed" panose="020B0502040204020203" pitchFamily="34" charset="0"/>
              </a:rPr>
              <a:t>myDATA</a:t>
            </a:r>
            <a:r>
              <a:rPr lang="en-US" sz="2400" b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Bahnschrift SemiBold Condensed" panose="020B0502040204020203" pitchFamily="34" charset="0"/>
              </a:rPr>
              <a:t>- IAPR e-books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9" name="Ορθογώνιο 8"/>
          <p:cNvSpPr/>
          <p:nvPr/>
        </p:nvSpPr>
        <p:spPr>
          <a:xfrm>
            <a:off x="6528048" y="2917635"/>
            <a:ext cx="2952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Special Data Entry Form at </a:t>
            </a:r>
            <a:r>
              <a:rPr lang="en-US" sz="2000" b="1" dirty="0" err="1">
                <a:solidFill>
                  <a:schemeClr val="tx2"/>
                </a:solidFill>
                <a:latin typeface="Bahnschrift SemiBold SemiConden" panose="020B0502040204020203" pitchFamily="34" charset="0"/>
              </a:rPr>
              <a:t>www.aade.gr</a:t>
            </a:r>
            <a:r>
              <a:rPr lang="en-US" sz="2000" b="1" dirty="0">
                <a:solidFill>
                  <a:schemeClr val="tx2"/>
                </a:solidFill>
                <a:latin typeface="Bahnschrift SemiBold SemiConden" panose="020B0502040204020203" pitchFamily="34" charset="0"/>
              </a:rPr>
              <a:t>/</a:t>
            </a:r>
            <a:r>
              <a:rPr lang="en-US" sz="2000" b="1" dirty="0" err="1">
                <a:solidFill>
                  <a:schemeClr val="tx2"/>
                </a:solidFill>
                <a:latin typeface="Bahnschrift SemiBold SemiConden" panose="020B0502040204020203" pitchFamily="34" charset="0"/>
              </a:rPr>
              <a:t>myDATA</a:t>
            </a:r>
            <a:endParaRPr lang="el-GR" sz="2000" b="1" dirty="0">
              <a:solidFill>
                <a:schemeClr val="tx2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1" name="10 - Εικόνα" descr="aade-logo-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440160" cy="37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20734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7" grpId="0" animBg="1"/>
      <p:bldP spid="1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24173</TotalTime>
  <Words>2089</Words>
  <PresentationFormat>Προσαρμογή</PresentationFormat>
  <Paragraphs>1345</Paragraphs>
  <Slides>26</Slides>
  <Notes>26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2019-02-23T22:22:56Z</dcterms:created>
  <dcterms:modified xsi:type="dcterms:W3CDTF">2020-02-17T11:59:43Z</dcterms:modified>
</cp:coreProperties>
</file>