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sldIdLst>
    <p:sldId id="256" r:id="rId2"/>
    <p:sldId id="257" r:id="rId3"/>
    <p:sldId id="273" r:id="rId4"/>
    <p:sldId id="274" r:id="rId5"/>
    <p:sldId id="283" r:id="rId6"/>
    <p:sldId id="281" r:id="rId7"/>
    <p:sldId id="284" r:id="rId8"/>
    <p:sldId id="268" r:id="rId9"/>
    <p:sldId id="276" r:id="rId10"/>
    <p:sldId id="277" r:id="rId11"/>
    <p:sldId id="278" r:id="rId12"/>
    <p:sldId id="269" r:id="rId13"/>
    <p:sldId id="271" r:id="rId14"/>
    <p:sldId id="279" r:id="rId15"/>
    <p:sldId id="280" r:id="rId16"/>
    <p:sldId id="282" r:id="rId17"/>
    <p:sldId id="263" r:id="rId18"/>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0100B44-5369-1947-822B-13C7F33A6B58}">
          <p14:sldIdLst>
            <p14:sldId id="256"/>
            <p14:sldId id="257"/>
            <p14:sldId id="273"/>
            <p14:sldId id="274"/>
            <p14:sldId id="283"/>
            <p14:sldId id="281"/>
            <p14:sldId id="284"/>
            <p14:sldId id="268"/>
            <p14:sldId id="276"/>
            <p14:sldId id="277"/>
            <p14:sldId id="278"/>
            <p14:sldId id="269"/>
            <p14:sldId id="271"/>
            <p14:sldId id="279"/>
            <p14:sldId id="280"/>
            <p14:sldId id="282"/>
            <p14:sldId id="26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6158"/>
    <a:srgbClr val="0C49BA"/>
    <a:srgbClr val="009FDF"/>
    <a:srgbClr val="112D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31"/>
    <p:restoredTop sz="96327"/>
  </p:normalViewPr>
  <p:slideViewPr>
    <p:cSldViewPr snapToGrid="0">
      <p:cViewPr varScale="1">
        <p:scale>
          <a:sx n="113" d="100"/>
          <a:sy n="113" d="100"/>
        </p:scale>
        <p:origin x="103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5F8D66-06BA-4311-9230-2C9B0CB2361C}" type="doc">
      <dgm:prSet loTypeId="urn:microsoft.com/office/officeart/2005/8/layout/cycle2" loCatId="cycle" qsTypeId="urn:microsoft.com/office/officeart/2005/8/quickstyle/simple1" qsCatId="simple" csTypeId="urn:microsoft.com/office/officeart/2005/8/colors/accent3_2" csCatId="accent3" phldr="1"/>
      <dgm:spPr/>
      <dgm:t>
        <a:bodyPr/>
        <a:lstStyle/>
        <a:p>
          <a:endParaRPr lang="el-GR"/>
        </a:p>
      </dgm:t>
    </dgm:pt>
    <dgm:pt modelId="{2498CE4E-1460-4623-B594-9FD1A61940E0}">
      <dgm:prSet phldrT="[Κείμενο]" custT="1"/>
      <dgm:spPr/>
      <dgm:t>
        <a:bodyPr/>
        <a:lstStyle/>
        <a:p>
          <a:r>
            <a:rPr lang="el-GR" sz="1200" dirty="0">
              <a:latin typeface="Franklin Gothic Medium Cond" panose="020B0606030402020204" pitchFamily="34" charset="0"/>
            </a:rPr>
            <a:t>δικαιοσύνη</a:t>
          </a:r>
        </a:p>
      </dgm:t>
    </dgm:pt>
    <dgm:pt modelId="{66C9234C-FA6F-40C2-A32E-7D1C3990491C}" type="parTrans" cxnId="{F1B21283-4AD8-44A4-98F4-AF70EED5BADA}">
      <dgm:prSet/>
      <dgm:spPr/>
      <dgm:t>
        <a:bodyPr/>
        <a:lstStyle/>
        <a:p>
          <a:endParaRPr lang="el-GR" sz="1200">
            <a:latin typeface="Franklin Gothic Medium Cond" panose="020B0606030402020204" pitchFamily="34" charset="0"/>
          </a:endParaRPr>
        </a:p>
      </dgm:t>
    </dgm:pt>
    <dgm:pt modelId="{089CB860-06DD-48A0-B93B-D78A033A0571}" type="sibTrans" cxnId="{F1B21283-4AD8-44A4-98F4-AF70EED5BADA}">
      <dgm:prSet custT="1"/>
      <dgm:spPr/>
      <dgm:t>
        <a:bodyPr/>
        <a:lstStyle/>
        <a:p>
          <a:endParaRPr lang="el-GR" sz="1200">
            <a:latin typeface="Franklin Gothic Medium Cond" panose="020B0606030402020204" pitchFamily="34" charset="0"/>
          </a:endParaRPr>
        </a:p>
      </dgm:t>
    </dgm:pt>
    <dgm:pt modelId="{C07F4E32-CD71-4387-B9E3-1CEDA8DCF6D8}">
      <dgm:prSet phldrT="[Κείμενο]" custT="1"/>
      <dgm:spPr/>
      <dgm:t>
        <a:bodyPr/>
        <a:lstStyle/>
        <a:p>
          <a:r>
            <a:rPr lang="el-GR" sz="1200" dirty="0">
              <a:latin typeface="Franklin Gothic Medium Cond" panose="020B0606030402020204" pitchFamily="34" charset="0"/>
            </a:rPr>
            <a:t>διαφάνεια</a:t>
          </a:r>
        </a:p>
      </dgm:t>
    </dgm:pt>
    <dgm:pt modelId="{86033E59-F933-4FBC-817A-30297FE4F748}" type="parTrans" cxnId="{51C49440-8B9C-4142-A338-8E6302BA1F9A}">
      <dgm:prSet/>
      <dgm:spPr/>
      <dgm:t>
        <a:bodyPr/>
        <a:lstStyle/>
        <a:p>
          <a:endParaRPr lang="el-GR" sz="1200">
            <a:latin typeface="Franklin Gothic Medium Cond" panose="020B0606030402020204" pitchFamily="34" charset="0"/>
          </a:endParaRPr>
        </a:p>
      </dgm:t>
    </dgm:pt>
    <dgm:pt modelId="{F86B0507-1EBB-46FE-B89C-BDD0423ACEC1}" type="sibTrans" cxnId="{51C49440-8B9C-4142-A338-8E6302BA1F9A}">
      <dgm:prSet custT="1"/>
      <dgm:spPr/>
      <dgm:t>
        <a:bodyPr/>
        <a:lstStyle/>
        <a:p>
          <a:endParaRPr lang="el-GR" sz="1200">
            <a:latin typeface="Franklin Gothic Medium Cond" panose="020B0606030402020204" pitchFamily="34" charset="0"/>
          </a:endParaRPr>
        </a:p>
      </dgm:t>
    </dgm:pt>
    <dgm:pt modelId="{E06C580B-0BBF-4791-9A30-3971B57B26E6}">
      <dgm:prSet phldrT="[Κείμενο]" custT="1"/>
      <dgm:spPr/>
      <dgm:t>
        <a:bodyPr/>
        <a:lstStyle/>
        <a:p>
          <a:r>
            <a:rPr lang="el-GR" sz="1200" dirty="0">
              <a:latin typeface="Franklin Gothic Medium Cond" panose="020B0606030402020204" pitchFamily="34" charset="0"/>
            </a:rPr>
            <a:t>αμεροληψία</a:t>
          </a:r>
        </a:p>
      </dgm:t>
    </dgm:pt>
    <dgm:pt modelId="{EC43AEAC-A7E3-49AE-A844-9E959FFE5D34}" type="parTrans" cxnId="{3C07030F-514D-452E-8ADE-DD80029D7CE0}">
      <dgm:prSet/>
      <dgm:spPr/>
      <dgm:t>
        <a:bodyPr/>
        <a:lstStyle/>
        <a:p>
          <a:endParaRPr lang="el-GR" sz="1200">
            <a:latin typeface="Franklin Gothic Medium Cond" panose="020B0606030402020204" pitchFamily="34" charset="0"/>
          </a:endParaRPr>
        </a:p>
      </dgm:t>
    </dgm:pt>
    <dgm:pt modelId="{1036EDBD-2414-41CA-8FF7-513D2D110AD9}" type="sibTrans" cxnId="{3C07030F-514D-452E-8ADE-DD80029D7CE0}">
      <dgm:prSet custT="1"/>
      <dgm:spPr/>
      <dgm:t>
        <a:bodyPr/>
        <a:lstStyle/>
        <a:p>
          <a:endParaRPr lang="el-GR" sz="1200">
            <a:latin typeface="Franklin Gothic Medium Cond" panose="020B0606030402020204" pitchFamily="34" charset="0"/>
          </a:endParaRPr>
        </a:p>
      </dgm:t>
    </dgm:pt>
    <dgm:pt modelId="{33C9973E-AEEF-4DA4-B5E5-4D04FE7B205E}">
      <dgm:prSet phldrT="[Κείμενο]" custT="1"/>
      <dgm:spPr/>
      <dgm:t>
        <a:bodyPr/>
        <a:lstStyle/>
        <a:p>
          <a:r>
            <a:rPr lang="el-GR" sz="1200" dirty="0">
              <a:latin typeface="Franklin Gothic Medium Cond" panose="020B0606030402020204" pitchFamily="34" charset="0"/>
            </a:rPr>
            <a:t>λογοδοσία</a:t>
          </a:r>
        </a:p>
      </dgm:t>
    </dgm:pt>
    <dgm:pt modelId="{DACAF8FE-A0BA-470F-B1F6-3E06B90BF790}" type="parTrans" cxnId="{C5AD9197-29E1-47CA-B6AA-8D8CDBB09CD7}">
      <dgm:prSet/>
      <dgm:spPr/>
      <dgm:t>
        <a:bodyPr/>
        <a:lstStyle/>
        <a:p>
          <a:endParaRPr lang="el-GR" sz="1200">
            <a:latin typeface="Franklin Gothic Medium Cond" panose="020B0606030402020204" pitchFamily="34" charset="0"/>
          </a:endParaRPr>
        </a:p>
      </dgm:t>
    </dgm:pt>
    <dgm:pt modelId="{A1629F74-3667-48FA-A281-6EFD4DA99F0A}" type="sibTrans" cxnId="{C5AD9197-29E1-47CA-B6AA-8D8CDBB09CD7}">
      <dgm:prSet custT="1"/>
      <dgm:spPr/>
      <dgm:t>
        <a:bodyPr/>
        <a:lstStyle/>
        <a:p>
          <a:endParaRPr lang="el-GR" sz="1200">
            <a:latin typeface="Franklin Gothic Medium Cond" panose="020B0606030402020204" pitchFamily="34" charset="0"/>
          </a:endParaRPr>
        </a:p>
      </dgm:t>
    </dgm:pt>
    <dgm:pt modelId="{60EDCE71-618F-42FF-80E1-6917122C3B39}">
      <dgm:prSet phldrT="[Κείμενο]" custT="1"/>
      <dgm:spPr/>
      <dgm:t>
        <a:bodyPr/>
        <a:lstStyle/>
        <a:p>
          <a:r>
            <a:rPr lang="el-GR" sz="1200" dirty="0" err="1">
              <a:latin typeface="Franklin Gothic Medium Cond" panose="020B0606030402020204" pitchFamily="34" charset="0"/>
            </a:rPr>
            <a:t>Αποτελεσμα-τικότητα</a:t>
          </a:r>
          <a:endParaRPr lang="el-GR" sz="1200" dirty="0">
            <a:latin typeface="Franklin Gothic Medium Cond" panose="020B0606030402020204" pitchFamily="34" charset="0"/>
          </a:endParaRPr>
        </a:p>
      </dgm:t>
    </dgm:pt>
    <dgm:pt modelId="{7432D4D8-B505-4979-B3D1-B048E4B46542}" type="parTrans" cxnId="{A0947DE3-93D1-4081-B610-EA15B3DC6CC7}">
      <dgm:prSet/>
      <dgm:spPr/>
      <dgm:t>
        <a:bodyPr/>
        <a:lstStyle/>
        <a:p>
          <a:endParaRPr lang="el-GR" sz="1200">
            <a:latin typeface="Franklin Gothic Medium Cond" panose="020B0606030402020204" pitchFamily="34" charset="0"/>
          </a:endParaRPr>
        </a:p>
      </dgm:t>
    </dgm:pt>
    <dgm:pt modelId="{2EE917D0-8853-44A2-B03E-2D339AC4E3F6}" type="sibTrans" cxnId="{A0947DE3-93D1-4081-B610-EA15B3DC6CC7}">
      <dgm:prSet custT="1"/>
      <dgm:spPr/>
      <dgm:t>
        <a:bodyPr/>
        <a:lstStyle/>
        <a:p>
          <a:endParaRPr lang="el-GR" sz="1200">
            <a:latin typeface="Franklin Gothic Medium Cond" panose="020B0606030402020204" pitchFamily="34" charset="0"/>
          </a:endParaRPr>
        </a:p>
      </dgm:t>
    </dgm:pt>
    <dgm:pt modelId="{15D6BA7C-DF6E-4ACE-9C8C-EEA45E03BA2C}">
      <dgm:prSet custT="1"/>
      <dgm:spPr/>
      <dgm:t>
        <a:bodyPr/>
        <a:lstStyle/>
        <a:p>
          <a:r>
            <a:rPr lang="el-GR" sz="1200" dirty="0">
              <a:latin typeface="Franklin Gothic Medium Cond" panose="020B0606030402020204" pitchFamily="34" charset="0"/>
            </a:rPr>
            <a:t>αξιοκρατία</a:t>
          </a:r>
        </a:p>
      </dgm:t>
    </dgm:pt>
    <dgm:pt modelId="{9A7EECD6-B1EE-4834-B99D-9A025B8B47F2}" type="parTrans" cxnId="{237FDF60-7F98-4497-99E8-6D599FF8DC81}">
      <dgm:prSet/>
      <dgm:spPr/>
      <dgm:t>
        <a:bodyPr/>
        <a:lstStyle/>
        <a:p>
          <a:endParaRPr lang="el-GR" sz="1200">
            <a:latin typeface="Franklin Gothic Medium Cond" panose="020B0606030402020204" pitchFamily="34" charset="0"/>
          </a:endParaRPr>
        </a:p>
      </dgm:t>
    </dgm:pt>
    <dgm:pt modelId="{377DA586-AA7B-4EA3-B5C5-AF143F810221}" type="sibTrans" cxnId="{237FDF60-7F98-4497-99E8-6D599FF8DC81}">
      <dgm:prSet custT="1"/>
      <dgm:spPr/>
      <dgm:t>
        <a:bodyPr/>
        <a:lstStyle/>
        <a:p>
          <a:endParaRPr lang="el-GR" sz="1200">
            <a:latin typeface="Franklin Gothic Medium Cond" panose="020B0606030402020204" pitchFamily="34" charset="0"/>
          </a:endParaRPr>
        </a:p>
      </dgm:t>
    </dgm:pt>
    <dgm:pt modelId="{B3B44B71-E97C-43CE-8F43-B34A1EB110B4}">
      <dgm:prSet custT="1"/>
      <dgm:spPr/>
      <dgm:t>
        <a:bodyPr/>
        <a:lstStyle/>
        <a:p>
          <a:r>
            <a:rPr lang="el-GR" sz="1200">
              <a:latin typeface="Franklin Gothic Medium Cond" panose="020B0606030402020204" pitchFamily="34" charset="0"/>
            </a:rPr>
            <a:t>ακεραιότητα</a:t>
          </a:r>
          <a:endParaRPr lang="el-GR" sz="1200" dirty="0">
            <a:latin typeface="Franklin Gothic Medium Cond" panose="020B0606030402020204" pitchFamily="34" charset="0"/>
          </a:endParaRPr>
        </a:p>
      </dgm:t>
    </dgm:pt>
    <dgm:pt modelId="{747BE90F-9F05-4942-84C2-6BF76A821746}" type="parTrans" cxnId="{EB4D4241-6198-44F4-943F-D1FD80BF3A25}">
      <dgm:prSet/>
      <dgm:spPr/>
      <dgm:t>
        <a:bodyPr/>
        <a:lstStyle/>
        <a:p>
          <a:endParaRPr lang="el-GR" sz="1200">
            <a:latin typeface="Franklin Gothic Medium Cond" panose="020B0606030402020204" pitchFamily="34" charset="0"/>
          </a:endParaRPr>
        </a:p>
      </dgm:t>
    </dgm:pt>
    <dgm:pt modelId="{6588BAEB-8EF0-449C-BFD1-AB86D17079DD}" type="sibTrans" cxnId="{EB4D4241-6198-44F4-943F-D1FD80BF3A25}">
      <dgm:prSet custT="1"/>
      <dgm:spPr/>
      <dgm:t>
        <a:bodyPr/>
        <a:lstStyle/>
        <a:p>
          <a:endParaRPr lang="el-GR" sz="1200">
            <a:latin typeface="Franklin Gothic Medium Cond" panose="020B0606030402020204" pitchFamily="34" charset="0"/>
          </a:endParaRPr>
        </a:p>
      </dgm:t>
    </dgm:pt>
    <dgm:pt modelId="{D7FC3880-239C-41C4-9654-BF0475D971AD}" type="pres">
      <dgm:prSet presAssocID="{D35F8D66-06BA-4311-9230-2C9B0CB2361C}" presName="cycle" presStyleCnt="0">
        <dgm:presLayoutVars>
          <dgm:dir/>
          <dgm:resizeHandles val="exact"/>
        </dgm:presLayoutVars>
      </dgm:prSet>
      <dgm:spPr/>
    </dgm:pt>
    <dgm:pt modelId="{A7C93DE9-E8A5-44D7-B955-10FEBC66CF87}" type="pres">
      <dgm:prSet presAssocID="{2498CE4E-1460-4623-B594-9FD1A61940E0}" presName="node" presStyleLbl="node1" presStyleIdx="0" presStyleCnt="7">
        <dgm:presLayoutVars>
          <dgm:bulletEnabled val="1"/>
        </dgm:presLayoutVars>
      </dgm:prSet>
      <dgm:spPr/>
    </dgm:pt>
    <dgm:pt modelId="{5A42C3F3-8A46-4350-BA77-EA099C24F714}" type="pres">
      <dgm:prSet presAssocID="{089CB860-06DD-48A0-B93B-D78A033A0571}" presName="sibTrans" presStyleLbl="sibTrans2D1" presStyleIdx="0" presStyleCnt="7"/>
      <dgm:spPr/>
    </dgm:pt>
    <dgm:pt modelId="{A44D111B-8018-4666-AC31-278D31B72709}" type="pres">
      <dgm:prSet presAssocID="{089CB860-06DD-48A0-B93B-D78A033A0571}" presName="connectorText" presStyleLbl="sibTrans2D1" presStyleIdx="0" presStyleCnt="7"/>
      <dgm:spPr/>
    </dgm:pt>
    <dgm:pt modelId="{F6AF34AB-F5D4-4295-94AF-8216A635E818}" type="pres">
      <dgm:prSet presAssocID="{C07F4E32-CD71-4387-B9E3-1CEDA8DCF6D8}" presName="node" presStyleLbl="node1" presStyleIdx="1" presStyleCnt="7">
        <dgm:presLayoutVars>
          <dgm:bulletEnabled val="1"/>
        </dgm:presLayoutVars>
      </dgm:prSet>
      <dgm:spPr/>
    </dgm:pt>
    <dgm:pt modelId="{605BC0E5-3B4D-4BE2-BB91-043C7F4AE3E7}" type="pres">
      <dgm:prSet presAssocID="{F86B0507-1EBB-46FE-B89C-BDD0423ACEC1}" presName="sibTrans" presStyleLbl="sibTrans2D1" presStyleIdx="1" presStyleCnt="7"/>
      <dgm:spPr/>
    </dgm:pt>
    <dgm:pt modelId="{14EB1580-3034-4FF9-BBF6-A53CA9415345}" type="pres">
      <dgm:prSet presAssocID="{F86B0507-1EBB-46FE-B89C-BDD0423ACEC1}" presName="connectorText" presStyleLbl="sibTrans2D1" presStyleIdx="1" presStyleCnt="7"/>
      <dgm:spPr/>
    </dgm:pt>
    <dgm:pt modelId="{8D1B4D19-ED74-4338-9676-8F18A58548B2}" type="pres">
      <dgm:prSet presAssocID="{E06C580B-0BBF-4791-9A30-3971B57B26E6}" presName="node" presStyleLbl="node1" presStyleIdx="2" presStyleCnt="7">
        <dgm:presLayoutVars>
          <dgm:bulletEnabled val="1"/>
        </dgm:presLayoutVars>
      </dgm:prSet>
      <dgm:spPr/>
    </dgm:pt>
    <dgm:pt modelId="{FA726661-B4A6-465A-9F04-67474F5E4875}" type="pres">
      <dgm:prSet presAssocID="{1036EDBD-2414-41CA-8FF7-513D2D110AD9}" presName="sibTrans" presStyleLbl="sibTrans2D1" presStyleIdx="2" presStyleCnt="7"/>
      <dgm:spPr/>
    </dgm:pt>
    <dgm:pt modelId="{33DD9C10-B235-4DC2-9268-06BA08E1856C}" type="pres">
      <dgm:prSet presAssocID="{1036EDBD-2414-41CA-8FF7-513D2D110AD9}" presName="connectorText" presStyleLbl="sibTrans2D1" presStyleIdx="2" presStyleCnt="7"/>
      <dgm:spPr/>
    </dgm:pt>
    <dgm:pt modelId="{B9B72D08-DC13-4C0C-B625-14BB30ED13C4}" type="pres">
      <dgm:prSet presAssocID="{33C9973E-AEEF-4DA4-B5E5-4D04FE7B205E}" presName="node" presStyleLbl="node1" presStyleIdx="3" presStyleCnt="7">
        <dgm:presLayoutVars>
          <dgm:bulletEnabled val="1"/>
        </dgm:presLayoutVars>
      </dgm:prSet>
      <dgm:spPr/>
    </dgm:pt>
    <dgm:pt modelId="{0DA4FD9D-2254-429A-920F-BFF71A9CD75E}" type="pres">
      <dgm:prSet presAssocID="{A1629F74-3667-48FA-A281-6EFD4DA99F0A}" presName="sibTrans" presStyleLbl="sibTrans2D1" presStyleIdx="3" presStyleCnt="7"/>
      <dgm:spPr/>
    </dgm:pt>
    <dgm:pt modelId="{804A6F86-4E55-4D1D-9B07-B629BF8D8BA5}" type="pres">
      <dgm:prSet presAssocID="{A1629F74-3667-48FA-A281-6EFD4DA99F0A}" presName="connectorText" presStyleLbl="sibTrans2D1" presStyleIdx="3" presStyleCnt="7"/>
      <dgm:spPr/>
    </dgm:pt>
    <dgm:pt modelId="{1C8BAC60-9A0A-47BC-BA30-EF4C76495B3C}" type="pres">
      <dgm:prSet presAssocID="{60EDCE71-618F-42FF-80E1-6917122C3B39}" presName="node" presStyleLbl="node1" presStyleIdx="4" presStyleCnt="7">
        <dgm:presLayoutVars>
          <dgm:bulletEnabled val="1"/>
        </dgm:presLayoutVars>
      </dgm:prSet>
      <dgm:spPr/>
    </dgm:pt>
    <dgm:pt modelId="{9D593100-4985-4B42-806B-A644A9DEC597}" type="pres">
      <dgm:prSet presAssocID="{2EE917D0-8853-44A2-B03E-2D339AC4E3F6}" presName="sibTrans" presStyleLbl="sibTrans2D1" presStyleIdx="4" presStyleCnt="7"/>
      <dgm:spPr/>
    </dgm:pt>
    <dgm:pt modelId="{77865062-FA68-4356-A338-5D9DBFE93471}" type="pres">
      <dgm:prSet presAssocID="{2EE917D0-8853-44A2-B03E-2D339AC4E3F6}" presName="connectorText" presStyleLbl="sibTrans2D1" presStyleIdx="4" presStyleCnt="7"/>
      <dgm:spPr/>
    </dgm:pt>
    <dgm:pt modelId="{B1CD0232-7F77-4CCD-9D8A-E4C9B6E1E4EC}" type="pres">
      <dgm:prSet presAssocID="{15D6BA7C-DF6E-4ACE-9C8C-EEA45E03BA2C}" presName="node" presStyleLbl="node1" presStyleIdx="5" presStyleCnt="7">
        <dgm:presLayoutVars>
          <dgm:bulletEnabled val="1"/>
        </dgm:presLayoutVars>
      </dgm:prSet>
      <dgm:spPr/>
    </dgm:pt>
    <dgm:pt modelId="{54146A24-4F0D-430F-A3E4-64A81A8A8732}" type="pres">
      <dgm:prSet presAssocID="{377DA586-AA7B-4EA3-B5C5-AF143F810221}" presName="sibTrans" presStyleLbl="sibTrans2D1" presStyleIdx="5" presStyleCnt="7"/>
      <dgm:spPr/>
    </dgm:pt>
    <dgm:pt modelId="{4A53113B-6713-416C-91A8-BE411A3C1152}" type="pres">
      <dgm:prSet presAssocID="{377DA586-AA7B-4EA3-B5C5-AF143F810221}" presName="connectorText" presStyleLbl="sibTrans2D1" presStyleIdx="5" presStyleCnt="7"/>
      <dgm:spPr/>
    </dgm:pt>
    <dgm:pt modelId="{8EE47E13-5556-4FF0-9578-4FB93C8E656A}" type="pres">
      <dgm:prSet presAssocID="{B3B44B71-E97C-43CE-8F43-B34A1EB110B4}" presName="node" presStyleLbl="node1" presStyleIdx="6" presStyleCnt="7">
        <dgm:presLayoutVars>
          <dgm:bulletEnabled val="1"/>
        </dgm:presLayoutVars>
      </dgm:prSet>
      <dgm:spPr/>
    </dgm:pt>
    <dgm:pt modelId="{CF4BB10D-B80C-43AD-BCC6-A4BE82C0E093}" type="pres">
      <dgm:prSet presAssocID="{6588BAEB-8EF0-449C-BFD1-AB86D17079DD}" presName="sibTrans" presStyleLbl="sibTrans2D1" presStyleIdx="6" presStyleCnt="7"/>
      <dgm:spPr/>
    </dgm:pt>
    <dgm:pt modelId="{E1C64A75-B3CC-4180-873B-DC6FF3B6B2AA}" type="pres">
      <dgm:prSet presAssocID="{6588BAEB-8EF0-449C-BFD1-AB86D17079DD}" presName="connectorText" presStyleLbl="sibTrans2D1" presStyleIdx="6" presStyleCnt="7"/>
      <dgm:spPr/>
    </dgm:pt>
  </dgm:ptLst>
  <dgm:cxnLst>
    <dgm:cxn modelId="{E1338705-A78C-461A-93E1-1E4B4C8124FE}" type="presOf" srcId="{089CB860-06DD-48A0-B93B-D78A033A0571}" destId="{A44D111B-8018-4666-AC31-278D31B72709}" srcOrd="1" destOrd="0" presId="urn:microsoft.com/office/officeart/2005/8/layout/cycle2"/>
    <dgm:cxn modelId="{3C07030F-514D-452E-8ADE-DD80029D7CE0}" srcId="{D35F8D66-06BA-4311-9230-2C9B0CB2361C}" destId="{E06C580B-0BBF-4791-9A30-3971B57B26E6}" srcOrd="2" destOrd="0" parTransId="{EC43AEAC-A7E3-49AE-A844-9E959FFE5D34}" sibTransId="{1036EDBD-2414-41CA-8FF7-513D2D110AD9}"/>
    <dgm:cxn modelId="{013ED812-7AD0-4AC7-9D75-15FDA420E62E}" type="presOf" srcId="{6588BAEB-8EF0-449C-BFD1-AB86D17079DD}" destId="{E1C64A75-B3CC-4180-873B-DC6FF3B6B2AA}" srcOrd="1" destOrd="0" presId="urn:microsoft.com/office/officeart/2005/8/layout/cycle2"/>
    <dgm:cxn modelId="{339E2328-69C4-4895-9667-5520583EB60B}" type="presOf" srcId="{377DA586-AA7B-4EA3-B5C5-AF143F810221}" destId="{54146A24-4F0D-430F-A3E4-64A81A8A8732}" srcOrd="0" destOrd="0" presId="urn:microsoft.com/office/officeart/2005/8/layout/cycle2"/>
    <dgm:cxn modelId="{DBC5AD2A-E006-49C8-B3FF-BB2A5CF4B07A}" type="presOf" srcId="{1036EDBD-2414-41CA-8FF7-513D2D110AD9}" destId="{33DD9C10-B235-4DC2-9268-06BA08E1856C}" srcOrd="1" destOrd="0" presId="urn:microsoft.com/office/officeart/2005/8/layout/cycle2"/>
    <dgm:cxn modelId="{958BD02B-8C5A-4552-915B-94B56A7C60BF}" type="presOf" srcId="{F86B0507-1EBB-46FE-B89C-BDD0423ACEC1}" destId="{605BC0E5-3B4D-4BE2-BB91-043C7F4AE3E7}" srcOrd="0" destOrd="0" presId="urn:microsoft.com/office/officeart/2005/8/layout/cycle2"/>
    <dgm:cxn modelId="{C3FE262C-A304-42AF-9954-479E3905FC1B}" type="presOf" srcId="{D35F8D66-06BA-4311-9230-2C9B0CB2361C}" destId="{D7FC3880-239C-41C4-9654-BF0475D971AD}" srcOrd="0" destOrd="0" presId="urn:microsoft.com/office/officeart/2005/8/layout/cycle2"/>
    <dgm:cxn modelId="{533EFA2C-F4C0-440C-A157-742642F1399F}" type="presOf" srcId="{E06C580B-0BBF-4791-9A30-3971B57B26E6}" destId="{8D1B4D19-ED74-4338-9676-8F18A58548B2}" srcOrd="0" destOrd="0" presId="urn:microsoft.com/office/officeart/2005/8/layout/cycle2"/>
    <dgm:cxn modelId="{61DA8539-472E-423E-AA4C-1BB58E39C928}" type="presOf" srcId="{2498CE4E-1460-4623-B594-9FD1A61940E0}" destId="{A7C93DE9-E8A5-44D7-B955-10FEBC66CF87}" srcOrd="0" destOrd="0" presId="urn:microsoft.com/office/officeart/2005/8/layout/cycle2"/>
    <dgm:cxn modelId="{4FFEAC3D-3362-4B30-A998-F0033583EC85}" type="presOf" srcId="{A1629F74-3667-48FA-A281-6EFD4DA99F0A}" destId="{804A6F86-4E55-4D1D-9B07-B629BF8D8BA5}" srcOrd="1" destOrd="0" presId="urn:microsoft.com/office/officeart/2005/8/layout/cycle2"/>
    <dgm:cxn modelId="{CC6AB03D-4C9D-4037-9CEF-CAECC13C5E4C}" type="presOf" srcId="{33C9973E-AEEF-4DA4-B5E5-4D04FE7B205E}" destId="{B9B72D08-DC13-4C0C-B625-14BB30ED13C4}" srcOrd="0" destOrd="0" presId="urn:microsoft.com/office/officeart/2005/8/layout/cycle2"/>
    <dgm:cxn modelId="{51C49440-8B9C-4142-A338-8E6302BA1F9A}" srcId="{D35F8D66-06BA-4311-9230-2C9B0CB2361C}" destId="{C07F4E32-CD71-4387-B9E3-1CEDA8DCF6D8}" srcOrd="1" destOrd="0" parTransId="{86033E59-F933-4FBC-817A-30297FE4F748}" sibTransId="{F86B0507-1EBB-46FE-B89C-BDD0423ACEC1}"/>
    <dgm:cxn modelId="{F83BA25E-5991-469B-B630-8B7D0D77C890}" type="presOf" srcId="{6588BAEB-8EF0-449C-BFD1-AB86D17079DD}" destId="{CF4BB10D-B80C-43AD-BCC6-A4BE82C0E093}" srcOrd="0" destOrd="0" presId="urn:microsoft.com/office/officeart/2005/8/layout/cycle2"/>
    <dgm:cxn modelId="{237FDF60-7F98-4497-99E8-6D599FF8DC81}" srcId="{D35F8D66-06BA-4311-9230-2C9B0CB2361C}" destId="{15D6BA7C-DF6E-4ACE-9C8C-EEA45E03BA2C}" srcOrd="5" destOrd="0" parTransId="{9A7EECD6-B1EE-4834-B99D-9A025B8B47F2}" sibTransId="{377DA586-AA7B-4EA3-B5C5-AF143F810221}"/>
    <dgm:cxn modelId="{EB4D4241-6198-44F4-943F-D1FD80BF3A25}" srcId="{D35F8D66-06BA-4311-9230-2C9B0CB2361C}" destId="{B3B44B71-E97C-43CE-8F43-B34A1EB110B4}" srcOrd="6" destOrd="0" parTransId="{747BE90F-9F05-4942-84C2-6BF76A821746}" sibTransId="{6588BAEB-8EF0-449C-BFD1-AB86D17079DD}"/>
    <dgm:cxn modelId="{E0752366-D8CF-45C0-B6B1-EAA04A8B5243}" type="presOf" srcId="{F86B0507-1EBB-46FE-B89C-BDD0423ACEC1}" destId="{14EB1580-3034-4FF9-BBF6-A53CA9415345}" srcOrd="1" destOrd="0" presId="urn:microsoft.com/office/officeart/2005/8/layout/cycle2"/>
    <dgm:cxn modelId="{BBC16F4E-915B-4B4E-A3A9-8B4E377387CC}" type="presOf" srcId="{15D6BA7C-DF6E-4ACE-9C8C-EEA45E03BA2C}" destId="{B1CD0232-7F77-4CCD-9D8A-E4C9B6E1E4EC}" srcOrd="0" destOrd="0" presId="urn:microsoft.com/office/officeart/2005/8/layout/cycle2"/>
    <dgm:cxn modelId="{4E48B76E-C3A7-4974-8930-BAC2EACFE355}" type="presOf" srcId="{A1629F74-3667-48FA-A281-6EFD4DA99F0A}" destId="{0DA4FD9D-2254-429A-920F-BFF71A9CD75E}" srcOrd="0" destOrd="0" presId="urn:microsoft.com/office/officeart/2005/8/layout/cycle2"/>
    <dgm:cxn modelId="{5223DC71-D7D9-4F4E-B885-E8D74CF3BECF}" type="presOf" srcId="{2EE917D0-8853-44A2-B03E-2D339AC4E3F6}" destId="{9D593100-4985-4B42-806B-A644A9DEC597}" srcOrd="0" destOrd="0" presId="urn:microsoft.com/office/officeart/2005/8/layout/cycle2"/>
    <dgm:cxn modelId="{F1B21283-4AD8-44A4-98F4-AF70EED5BADA}" srcId="{D35F8D66-06BA-4311-9230-2C9B0CB2361C}" destId="{2498CE4E-1460-4623-B594-9FD1A61940E0}" srcOrd="0" destOrd="0" parTransId="{66C9234C-FA6F-40C2-A32E-7D1C3990491C}" sibTransId="{089CB860-06DD-48A0-B93B-D78A033A0571}"/>
    <dgm:cxn modelId="{8624C686-F9AF-498F-A68C-339725FF6CAD}" type="presOf" srcId="{089CB860-06DD-48A0-B93B-D78A033A0571}" destId="{5A42C3F3-8A46-4350-BA77-EA099C24F714}" srcOrd="0" destOrd="0" presId="urn:microsoft.com/office/officeart/2005/8/layout/cycle2"/>
    <dgm:cxn modelId="{4C23AA88-6187-485E-AC42-CA997ED392BF}" type="presOf" srcId="{1036EDBD-2414-41CA-8FF7-513D2D110AD9}" destId="{FA726661-B4A6-465A-9F04-67474F5E4875}" srcOrd="0" destOrd="0" presId="urn:microsoft.com/office/officeart/2005/8/layout/cycle2"/>
    <dgm:cxn modelId="{C5AD9197-29E1-47CA-B6AA-8D8CDBB09CD7}" srcId="{D35F8D66-06BA-4311-9230-2C9B0CB2361C}" destId="{33C9973E-AEEF-4DA4-B5E5-4D04FE7B205E}" srcOrd="3" destOrd="0" parTransId="{DACAF8FE-A0BA-470F-B1F6-3E06B90BF790}" sibTransId="{A1629F74-3667-48FA-A281-6EFD4DA99F0A}"/>
    <dgm:cxn modelId="{C78B3AA0-EFEC-4450-B8C4-33EBFB86CF30}" type="presOf" srcId="{2EE917D0-8853-44A2-B03E-2D339AC4E3F6}" destId="{77865062-FA68-4356-A338-5D9DBFE93471}" srcOrd="1" destOrd="0" presId="urn:microsoft.com/office/officeart/2005/8/layout/cycle2"/>
    <dgm:cxn modelId="{BC38BFCB-A4E9-4391-A82C-274F528BE31C}" type="presOf" srcId="{B3B44B71-E97C-43CE-8F43-B34A1EB110B4}" destId="{8EE47E13-5556-4FF0-9578-4FB93C8E656A}" srcOrd="0" destOrd="0" presId="urn:microsoft.com/office/officeart/2005/8/layout/cycle2"/>
    <dgm:cxn modelId="{5BBAEAD2-95C9-4BF4-8B2A-5A95F555F573}" type="presOf" srcId="{60EDCE71-618F-42FF-80E1-6917122C3B39}" destId="{1C8BAC60-9A0A-47BC-BA30-EF4C76495B3C}" srcOrd="0" destOrd="0" presId="urn:microsoft.com/office/officeart/2005/8/layout/cycle2"/>
    <dgm:cxn modelId="{A0947DE3-93D1-4081-B610-EA15B3DC6CC7}" srcId="{D35F8D66-06BA-4311-9230-2C9B0CB2361C}" destId="{60EDCE71-618F-42FF-80E1-6917122C3B39}" srcOrd="4" destOrd="0" parTransId="{7432D4D8-B505-4979-B3D1-B048E4B46542}" sibTransId="{2EE917D0-8853-44A2-B03E-2D339AC4E3F6}"/>
    <dgm:cxn modelId="{BBB9F5E7-854B-4871-857B-4C09F7F0BA02}" type="presOf" srcId="{C07F4E32-CD71-4387-B9E3-1CEDA8DCF6D8}" destId="{F6AF34AB-F5D4-4295-94AF-8216A635E818}" srcOrd="0" destOrd="0" presId="urn:microsoft.com/office/officeart/2005/8/layout/cycle2"/>
    <dgm:cxn modelId="{F5B632F4-B950-4DC2-A910-6600518B9C22}" type="presOf" srcId="{377DA586-AA7B-4EA3-B5C5-AF143F810221}" destId="{4A53113B-6713-416C-91A8-BE411A3C1152}" srcOrd="1" destOrd="0" presId="urn:microsoft.com/office/officeart/2005/8/layout/cycle2"/>
    <dgm:cxn modelId="{988193AE-1A23-4515-B42B-9CA71C6D66D1}" type="presParOf" srcId="{D7FC3880-239C-41C4-9654-BF0475D971AD}" destId="{A7C93DE9-E8A5-44D7-B955-10FEBC66CF87}" srcOrd="0" destOrd="0" presId="urn:microsoft.com/office/officeart/2005/8/layout/cycle2"/>
    <dgm:cxn modelId="{F149DF3C-3F2A-476E-816E-7E9DCEB9F1EE}" type="presParOf" srcId="{D7FC3880-239C-41C4-9654-BF0475D971AD}" destId="{5A42C3F3-8A46-4350-BA77-EA099C24F714}" srcOrd="1" destOrd="0" presId="urn:microsoft.com/office/officeart/2005/8/layout/cycle2"/>
    <dgm:cxn modelId="{1C0FE107-F428-489A-B47A-5F125D534165}" type="presParOf" srcId="{5A42C3F3-8A46-4350-BA77-EA099C24F714}" destId="{A44D111B-8018-4666-AC31-278D31B72709}" srcOrd="0" destOrd="0" presId="urn:microsoft.com/office/officeart/2005/8/layout/cycle2"/>
    <dgm:cxn modelId="{342406B2-9925-4EA2-91E3-8316FE09979B}" type="presParOf" srcId="{D7FC3880-239C-41C4-9654-BF0475D971AD}" destId="{F6AF34AB-F5D4-4295-94AF-8216A635E818}" srcOrd="2" destOrd="0" presId="urn:microsoft.com/office/officeart/2005/8/layout/cycle2"/>
    <dgm:cxn modelId="{E2C940CF-9107-4D14-A148-F7E31E45D2D1}" type="presParOf" srcId="{D7FC3880-239C-41C4-9654-BF0475D971AD}" destId="{605BC0E5-3B4D-4BE2-BB91-043C7F4AE3E7}" srcOrd="3" destOrd="0" presId="urn:microsoft.com/office/officeart/2005/8/layout/cycle2"/>
    <dgm:cxn modelId="{B7DEE335-AD92-446B-9144-1F2FD72778F3}" type="presParOf" srcId="{605BC0E5-3B4D-4BE2-BB91-043C7F4AE3E7}" destId="{14EB1580-3034-4FF9-BBF6-A53CA9415345}" srcOrd="0" destOrd="0" presId="urn:microsoft.com/office/officeart/2005/8/layout/cycle2"/>
    <dgm:cxn modelId="{74107C3D-C2C1-4BFF-A7A3-4DD4591E9F51}" type="presParOf" srcId="{D7FC3880-239C-41C4-9654-BF0475D971AD}" destId="{8D1B4D19-ED74-4338-9676-8F18A58548B2}" srcOrd="4" destOrd="0" presId="urn:microsoft.com/office/officeart/2005/8/layout/cycle2"/>
    <dgm:cxn modelId="{372D772E-035E-4338-BB77-F6142970D4DB}" type="presParOf" srcId="{D7FC3880-239C-41C4-9654-BF0475D971AD}" destId="{FA726661-B4A6-465A-9F04-67474F5E4875}" srcOrd="5" destOrd="0" presId="urn:microsoft.com/office/officeart/2005/8/layout/cycle2"/>
    <dgm:cxn modelId="{B3552106-2798-454B-BC87-406EE050694E}" type="presParOf" srcId="{FA726661-B4A6-465A-9F04-67474F5E4875}" destId="{33DD9C10-B235-4DC2-9268-06BA08E1856C}" srcOrd="0" destOrd="0" presId="urn:microsoft.com/office/officeart/2005/8/layout/cycle2"/>
    <dgm:cxn modelId="{2D2EF627-E12A-4289-9B5D-FBE46810392F}" type="presParOf" srcId="{D7FC3880-239C-41C4-9654-BF0475D971AD}" destId="{B9B72D08-DC13-4C0C-B625-14BB30ED13C4}" srcOrd="6" destOrd="0" presId="urn:microsoft.com/office/officeart/2005/8/layout/cycle2"/>
    <dgm:cxn modelId="{18034E14-89E7-4318-833B-396F5FFD019F}" type="presParOf" srcId="{D7FC3880-239C-41C4-9654-BF0475D971AD}" destId="{0DA4FD9D-2254-429A-920F-BFF71A9CD75E}" srcOrd="7" destOrd="0" presId="urn:microsoft.com/office/officeart/2005/8/layout/cycle2"/>
    <dgm:cxn modelId="{787F6570-EA5D-4701-86CE-C86314FAA39C}" type="presParOf" srcId="{0DA4FD9D-2254-429A-920F-BFF71A9CD75E}" destId="{804A6F86-4E55-4D1D-9B07-B629BF8D8BA5}" srcOrd="0" destOrd="0" presId="urn:microsoft.com/office/officeart/2005/8/layout/cycle2"/>
    <dgm:cxn modelId="{66EEA54B-ADDB-433A-AF4E-0F9382291FC6}" type="presParOf" srcId="{D7FC3880-239C-41C4-9654-BF0475D971AD}" destId="{1C8BAC60-9A0A-47BC-BA30-EF4C76495B3C}" srcOrd="8" destOrd="0" presId="urn:microsoft.com/office/officeart/2005/8/layout/cycle2"/>
    <dgm:cxn modelId="{249BD6BC-3E23-4C7A-B3A3-914D2F8903F4}" type="presParOf" srcId="{D7FC3880-239C-41C4-9654-BF0475D971AD}" destId="{9D593100-4985-4B42-806B-A644A9DEC597}" srcOrd="9" destOrd="0" presId="urn:microsoft.com/office/officeart/2005/8/layout/cycle2"/>
    <dgm:cxn modelId="{E600CD5F-BC86-4559-BFA3-328D35137E38}" type="presParOf" srcId="{9D593100-4985-4B42-806B-A644A9DEC597}" destId="{77865062-FA68-4356-A338-5D9DBFE93471}" srcOrd="0" destOrd="0" presId="urn:microsoft.com/office/officeart/2005/8/layout/cycle2"/>
    <dgm:cxn modelId="{6956DA19-A4B0-4BEA-B992-A4AEED1ECF69}" type="presParOf" srcId="{D7FC3880-239C-41C4-9654-BF0475D971AD}" destId="{B1CD0232-7F77-4CCD-9D8A-E4C9B6E1E4EC}" srcOrd="10" destOrd="0" presId="urn:microsoft.com/office/officeart/2005/8/layout/cycle2"/>
    <dgm:cxn modelId="{9423CE5A-8074-45FC-94A8-20D4408BCA8F}" type="presParOf" srcId="{D7FC3880-239C-41C4-9654-BF0475D971AD}" destId="{54146A24-4F0D-430F-A3E4-64A81A8A8732}" srcOrd="11" destOrd="0" presId="urn:microsoft.com/office/officeart/2005/8/layout/cycle2"/>
    <dgm:cxn modelId="{40DC0D3A-752F-48F0-9BF3-D75528451D31}" type="presParOf" srcId="{54146A24-4F0D-430F-A3E4-64A81A8A8732}" destId="{4A53113B-6713-416C-91A8-BE411A3C1152}" srcOrd="0" destOrd="0" presId="urn:microsoft.com/office/officeart/2005/8/layout/cycle2"/>
    <dgm:cxn modelId="{7B76925A-6407-4BA2-B435-2AF00A5A00D2}" type="presParOf" srcId="{D7FC3880-239C-41C4-9654-BF0475D971AD}" destId="{8EE47E13-5556-4FF0-9578-4FB93C8E656A}" srcOrd="12" destOrd="0" presId="urn:microsoft.com/office/officeart/2005/8/layout/cycle2"/>
    <dgm:cxn modelId="{026F73B9-AF1D-415D-ADD5-AF04D5868F0E}" type="presParOf" srcId="{D7FC3880-239C-41C4-9654-BF0475D971AD}" destId="{CF4BB10D-B80C-43AD-BCC6-A4BE82C0E093}" srcOrd="13" destOrd="0" presId="urn:microsoft.com/office/officeart/2005/8/layout/cycle2"/>
    <dgm:cxn modelId="{D65F2EF0-C0B4-4B91-99C2-49420D458A11}" type="presParOf" srcId="{CF4BB10D-B80C-43AD-BCC6-A4BE82C0E093}" destId="{E1C64A75-B3CC-4180-873B-DC6FF3B6B2A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93DE9-E8A5-44D7-B955-10FEBC66CF87}">
      <dsp:nvSpPr>
        <dsp:cNvPr id="0" name=""/>
        <dsp:cNvSpPr/>
      </dsp:nvSpPr>
      <dsp:spPr>
        <a:xfrm>
          <a:off x="2682424" y="551"/>
          <a:ext cx="1056665" cy="105666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l-GR" sz="1200" kern="1200" dirty="0">
              <a:latin typeface="Franklin Gothic Medium Cond" panose="020B0606030402020204" pitchFamily="34" charset="0"/>
            </a:rPr>
            <a:t>δικαιοσύνη</a:t>
          </a:r>
        </a:p>
      </dsp:txBody>
      <dsp:txXfrm>
        <a:off x="2837169" y="155296"/>
        <a:ext cx="747175" cy="747175"/>
      </dsp:txXfrm>
    </dsp:sp>
    <dsp:sp modelId="{5A42C3F3-8A46-4350-BA77-EA099C24F714}">
      <dsp:nvSpPr>
        <dsp:cNvPr id="0" name=""/>
        <dsp:cNvSpPr/>
      </dsp:nvSpPr>
      <dsp:spPr>
        <a:xfrm rot="1542857">
          <a:off x="3778140" y="691615"/>
          <a:ext cx="281602" cy="356624"/>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l-GR" sz="1200" kern="1200">
            <a:latin typeface="Franklin Gothic Medium Cond" panose="020B0606030402020204" pitchFamily="34" charset="0"/>
          </a:endParaRPr>
        </a:p>
      </dsp:txBody>
      <dsp:txXfrm>
        <a:off x="3782323" y="744613"/>
        <a:ext cx="197121" cy="213974"/>
      </dsp:txXfrm>
    </dsp:sp>
    <dsp:sp modelId="{F6AF34AB-F5D4-4295-94AF-8216A635E818}">
      <dsp:nvSpPr>
        <dsp:cNvPr id="0" name=""/>
        <dsp:cNvSpPr/>
      </dsp:nvSpPr>
      <dsp:spPr>
        <a:xfrm>
          <a:off x="4113155" y="689555"/>
          <a:ext cx="1056665" cy="105666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l-GR" sz="1200" kern="1200" dirty="0">
              <a:latin typeface="Franklin Gothic Medium Cond" panose="020B0606030402020204" pitchFamily="34" charset="0"/>
            </a:rPr>
            <a:t>διαφάνεια</a:t>
          </a:r>
        </a:p>
      </dsp:txBody>
      <dsp:txXfrm>
        <a:off x="4267900" y="844300"/>
        <a:ext cx="747175" cy="747175"/>
      </dsp:txXfrm>
    </dsp:sp>
    <dsp:sp modelId="{605BC0E5-3B4D-4BE2-BB91-043C7F4AE3E7}">
      <dsp:nvSpPr>
        <dsp:cNvPr id="0" name=""/>
        <dsp:cNvSpPr/>
      </dsp:nvSpPr>
      <dsp:spPr>
        <a:xfrm rot="4628571">
          <a:off x="4675593" y="1805893"/>
          <a:ext cx="281602" cy="356624"/>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l-GR" sz="1200" kern="1200">
            <a:latin typeface="Franklin Gothic Medium Cond" panose="020B0606030402020204" pitchFamily="34" charset="0"/>
          </a:endParaRPr>
        </a:p>
      </dsp:txBody>
      <dsp:txXfrm>
        <a:off x="4708434" y="1836037"/>
        <a:ext cx="197121" cy="213974"/>
      </dsp:txXfrm>
    </dsp:sp>
    <dsp:sp modelId="{8D1B4D19-ED74-4338-9676-8F18A58548B2}">
      <dsp:nvSpPr>
        <dsp:cNvPr id="0" name=""/>
        <dsp:cNvSpPr/>
      </dsp:nvSpPr>
      <dsp:spPr>
        <a:xfrm>
          <a:off x="4466516" y="2237731"/>
          <a:ext cx="1056665" cy="105666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l-GR" sz="1200" kern="1200" dirty="0">
              <a:latin typeface="Franklin Gothic Medium Cond" panose="020B0606030402020204" pitchFamily="34" charset="0"/>
            </a:rPr>
            <a:t>αμεροληψία</a:t>
          </a:r>
        </a:p>
      </dsp:txBody>
      <dsp:txXfrm>
        <a:off x="4621261" y="2392476"/>
        <a:ext cx="747175" cy="747175"/>
      </dsp:txXfrm>
    </dsp:sp>
    <dsp:sp modelId="{FA726661-B4A6-465A-9F04-67474F5E4875}">
      <dsp:nvSpPr>
        <dsp:cNvPr id="0" name=""/>
        <dsp:cNvSpPr/>
      </dsp:nvSpPr>
      <dsp:spPr>
        <a:xfrm rot="7714286">
          <a:off x="4363968" y="3202291"/>
          <a:ext cx="281602" cy="356624"/>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l-GR" sz="1200" kern="1200">
            <a:latin typeface="Franklin Gothic Medium Cond" panose="020B0606030402020204" pitchFamily="34" charset="0"/>
          </a:endParaRPr>
        </a:p>
      </dsp:txBody>
      <dsp:txXfrm rot="10800000">
        <a:off x="4432545" y="3240591"/>
        <a:ext cx="197121" cy="213974"/>
      </dsp:txXfrm>
    </dsp:sp>
    <dsp:sp modelId="{B9B72D08-DC13-4C0C-B625-14BB30ED13C4}">
      <dsp:nvSpPr>
        <dsp:cNvPr id="0" name=""/>
        <dsp:cNvSpPr/>
      </dsp:nvSpPr>
      <dsp:spPr>
        <a:xfrm>
          <a:off x="3476420" y="3479273"/>
          <a:ext cx="1056665" cy="105666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l-GR" sz="1200" kern="1200" dirty="0">
              <a:latin typeface="Franklin Gothic Medium Cond" panose="020B0606030402020204" pitchFamily="34" charset="0"/>
            </a:rPr>
            <a:t>λογοδοσία</a:t>
          </a:r>
        </a:p>
      </dsp:txBody>
      <dsp:txXfrm>
        <a:off x="3631165" y="3634018"/>
        <a:ext cx="747175" cy="747175"/>
      </dsp:txXfrm>
    </dsp:sp>
    <dsp:sp modelId="{0DA4FD9D-2254-429A-920F-BFF71A9CD75E}">
      <dsp:nvSpPr>
        <dsp:cNvPr id="0" name=""/>
        <dsp:cNvSpPr/>
      </dsp:nvSpPr>
      <dsp:spPr>
        <a:xfrm rot="10800000">
          <a:off x="3077926" y="3829293"/>
          <a:ext cx="281602" cy="356624"/>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l-GR" sz="1200" kern="1200">
            <a:latin typeface="Franklin Gothic Medium Cond" panose="020B0606030402020204" pitchFamily="34" charset="0"/>
          </a:endParaRPr>
        </a:p>
      </dsp:txBody>
      <dsp:txXfrm rot="10800000">
        <a:off x="3162407" y="3900618"/>
        <a:ext cx="197121" cy="213974"/>
      </dsp:txXfrm>
    </dsp:sp>
    <dsp:sp modelId="{1C8BAC60-9A0A-47BC-BA30-EF4C76495B3C}">
      <dsp:nvSpPr>
        <dsp:cNvPr id="0" name=""/>
        <dsp:cNvSpPr/>
      </dsp:nvSpPr>
      <dsp:spPr>
        <a:xfrm>
          <a:off x="1888429" y="3479273"/>
          <a:ext cx="1056665" cy="105666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l-GR" sz="1200" kern="1200" dirty="0" err="1">
              <a:latin typeface="Franklin Gothic Medium Cond" panose="020B0606030402020204" pitchFamily="34" charset="0"/>
            </a:rPr>
            <a:t>Αποτελεσμα-τικότητα</a:t>
          </a:r>
          <a:endParaRPr lang="el-GR" sz="1200" kern="1200" dirty="0">
            <a:latin typeface="Franklin Gothic Medium Cond" panose="020B0606030402020204" pitchFamily="34" charset="0"/>
          </a:endParaRPr>
        </a:p>
      </dsp:txBody>
      <dsp:txXfrm>
        <a:off x="2043174" y="3634018"/>
        <a:ext cx="747175" cy="747175"/>
      </dsp:txXfrm>
    </dsp:sp>
    <dsp:sp modelId="{9D593100-4985-4B42-806B-A644A9DEC597}">
      <dsp:nvSpPr>
        <dsp:cNvPr id="0" name=""/>
        <dsp:cNvSpPr/>
      </dsp:nvSpPr>
      <dsp:spPr>
        <a:xfrm rot="13885714">
          <a:off x="1785881" y="3214753"/>
          <a:ext cx="281602" cy="356624"/>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l-GR" sz="1200" kern="1200">
            <a:latin typeface="Franklin Gothic Medium Cond" panose="020B0606030402020204" pitchFamily="34" charset="0"/>
          </a:endParaRPr>
        </a:p>
      </dsp:txBody>
      <dsp:txXfrm rot="10800000">
        <a:off x="1854458" y="3319103"/>
        <a:ext cx="197121" cy="213974"/>
      </dsp:txXfrm>
    </dsp:sp>
    <dsp:sp modelId="{B1CD0232-7F77-4CCD-9D8A-E4C9B6E1E4EC}">
      <dsp:nvSpPr>
        <dsp:cNvPr id="0" name=""/>
        <dsp:cNvSpPr/>
      </dsp:nvSpPr>
      <dsp:spPr>
        <a:xfrm>
          <a:off x="898333" y="2237731"/>
          <a:ext cx="1056665" cy="105666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l-GR" sz="1200" kern="1200" dirty="0">
              <a:latin typeface="Franklin Gothic Medium Cond" panose="020B0606030402020204" pitchFamily="34" charset="0"/>
            </a:rPr>
            <a:t>αξιοκρατία</a:t>
          </a:r>
        </a:p>
      </dsp:txBody>
      <dsp:txXfrm>
        <a:off x="1053078" y="2392476"/>
        <a:ext cx="747175" cy="747175"/>
      </dsp:txXfrm>
    </dsp:sp>
    <dsp:sp modelId="{54146A24-4F0D-430F-A3E4-64A81A8A8732}">
      <dsp:nvSpPr>
        <dsp:cNvPr id="0" name=""/>
        <dsp:cNvSpPr/>
      </dsp:nvSpPr>
      <dsp:spPr>
        <a:xfrm rot="16971429">
          <a:off x="1460771" y="1821433"/>
          <a:ext cx="281602" cy="356624"/>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l-GR" sz="1200" kern="1200">
            <a:latin typeface="Franklin Gothic Medium Cond" panose="020B0606030402020204" pitchFamily="34" charset="0"/>
          </a:endParaRPr>
        </a:p>
      </dsp:txBody>
      <dsp:txXfrm>
        <a:off x="1493612" y="1933939"/>
        <a:ext cx="197121" cy="213974"/>
      </dsp:txXfrm>
    </dsp:sp>
    <dsp:sp modelId="{8EE47E13-5556-4FF0-9578-4FB93C8E656A}">
      <dsp:nvSpPr>
        <dsp:cNvPr id="0" name=""/>
        <dsp:cNvSpPr/>
      </dsp:nvSpPr>
      <dsp:spPr>
        <a:xfrm>
          <a:off x="1251694" y="689555"/>
          <a:ext cx="1056665" cy="105666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l-GR" sz="1200" kern="1200">
              <a:latin typeface="Franklin Gothic Medium Cond" panose="020B0606030402020204" pitchFamily="34" charset="0"/>
            </a:rPr>
            <a:t>ακεραιότητα</a:t>
          </a:r>
          <a:endParaRPr lang="el-GR" sz="1200" kern="1200" dirty="0">
            <a:latin typeface="Franklin Gothic Medium Cond" panose="020B0606030402020204" pitchFamily="34" charset="0"/>
          </a:endParaRPr>
        </a:p>
      </dsp:txBody>
      <dsp:txXfrm>
        <a:off x="1406439" y="844300"/>
        <a:ext cx="747175" cy="747175"/>
      </dsp:txXfrm>
    </dsp:sp>
    <dsp:sp modelId="{CF4BB10D-B80C-43AD-BCC6-A4BE82C0E093}">
      <dsp:nvSpPr>
        <dsp:cNvPr id="0" name=""/>
        <dsp:cNvSpPr/>
      </dsp:nvSpPr>
      <dsp:spPr>
        <a:xfrm rot="20057143">
          <a:off x="2347410" y="698531"/>
          <a:ext cx="281602" cy="356624"/>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l-GR" sz="1200" kern="1200">
            <a:latin typeface="Franklin Gothic Medium Cond" panose="020B0606030402020204" pitchFamily="34" charset="0"/>
          </a:endParaRPr>
        </a:p>
      </dsp:txBody>
      <dsp:txXfrm>
        <a:off x="2351593" y="788183"/>
        <a:ext cx="197121" cy="21397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554D5-5212-4CCC-86F1-0A868B150496}" type="datetimeFigureOut">
              <a:rPr lang="el-GR" smtClean="0"/>
              <a:t>21/12/2023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6B006C-5033-46B5-B7F4-4228059CB652}" type="slidenum">
              <a:rPr lang="el-GR" smtClean="0"/>
              <a:t>‹#›</a:t>
            </a:fld>
            <a:endParaRPr lang="el-GR"/>
          </a:p>
        </p:txBody>
      </p:sp>
    </p:spTree>
    <p:extLst>
      <p:ext uri="{BB962C8B-B14F-4D97-AF65-F5344CB8AC3E}">
        <p14:creationId xmlns:p14="http://schemas.microsoft.com/office/powerpoint/2010/main" val="4268072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68F64-561C-2425-BD8D-2E6D2CA13608}"/>
              </a:ext>
            </a:extLst>
          </p:cNvPr>
          <p:cNvSpPr>
            <a:spLocks noGrp="1"/>
          </p:cNvSpPr>
          <p:nvPr>
            <p:ph type="ctrTitle"/>
          </p:nvPr>
        </p:nvSpPr>
        <p:spPr>
          <a:xfrm>
            <a:off x="1524000" y="1122363"/>
            <a:ext cx="4923295" cy="2387600"/>
          </a:xfrm>
        </p:spPr>
        <p:txBody>
          <a:bodyPr anchor="b">
            <a:normAutofit/>
          </a:bodyPr>
          <a:lstStyle>
            <a:lvl1pPr algn="l">
              <a:defRPr sz="4000"/>
            </a:lvl1pPr>
          </a:lstStyle>
          <a:p>
            <a:r>
              <a:rPr lang="en-GB"/>
              <a:t>Click to edit Master title style</a:t>
            </a:r>
            <a:endParaRPr lang="x-none" dirty="0"/>
          </a:p>
        </p:txBody>
      </p:sp>
      <p:sp>
        <p:nvSpPr>
          <p:cNvPr id="3" name="Subtitle 2">
            <a:extLst>
              <a:ext uri="{FF2B5EF4-FFF2-40B4-BE49-F238E27FC236}">
                <a16:creationId xmlns:a16="http://schemas.microsoft.com/office/drawing/2014/main" id="{E9B29EAC-AEA0-56BC-4837-5FB921060ADF}"/>
              </a:ext>
            </a:extLst>
          </p:cNvPr>
          <p:cNvSpPr>
            <a:spLocks noGrp="1"/>
          </p:cNvSpPr>
          <p:nvPr>
            <p:ph type="subTitle" idx="1"/>
          </p:nvPr>
        </p:nvSpPr>
        <p:spPr>
          <a:xfrm>
            <a:off x="1524000" y="3602038"/>
            <a:ext cx="492329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x-none" dirty="0"/>
          </a:p>
        </p:txBody>
      </p:sp>
    </p:spTree>
    <p:extLst>
      <p:ext uri="{BB962C8B-B14F-4D97-AF65-F5344CB8AC3E}">
        <p14:creationId xmlns:p14="http://schemas.microsoft.com/office/powerpoint/2010/main" val="220556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44F23-1432-096A-5986-F0AA4BDC8110}"/>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7CD57307-AFBD-C79E-0CBA-FB7A49026F0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BE68561C-4B24-B03F-0B8B-C4A70995A7EA}"/>
              </a:ext>
            </a:extLst>
          </p:cNvPr>
          <p:cNvSpPr>
            <a:spLocks noGrp="1"/>
          </p:cNvSpPr>
          <p:nvPr>
            <p:ph type="dt" sz="half" idx="10"/>
          </p:nvPr>
        </p:nvSpPr>
        <p:spPr/>
        <p:txBody>
          <a:bodyPr/>
          <a:lstStyle/>
          <a:p>
            <a:fld id="{D3EE966C-3485-4EB6-B40F-1D0F94A332C6}" type="datetime1">
              <a:rPr lang="el-GR" smtClean="0"/>
              <a:t>21/12/2023</a:t>
            </a:fld>
            <a:endParaRPr lang="x-none"/>
          </a:p>
        </p:txBody>
      </p:sp>
      <p:sp>
        <p:nvSpPr>
          <p:cNvPr id="5" name="Footer Placeholder 4">
            <a:extLst>
              <a:ext uri="{FF2B5EF4-FFF2-40B4-BE49-F238E27FC236}">
                <a16:creationId xmlns:a16="http://schemas.microsoft.com/office/drawing/2014/main" id="{E9A9C77A-FE1B-DB6A-D48F-F4F2D28C7945}"/>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C938A936-58D7-8C21-C778-AB910D9713AE}"/>
              </a:ext>
            </a:extLst>
          </p:cNvPr>
          <p:cNvSpPr>
            <a:spLocks noGrp="1"/>
          </p:cNvSpPr>
          <p:nvPr>
            <p:ph type="sldNum" sz="quarter" idx="12"/>
          </p:nvPr>
        </p:nvSpPr>
        <p:spPr/>
        <p:txBody>
          <a:bodyPr/>
          <a:lstStyle/>
          <a:p>
            <a:fld id="{027D7FB2-DDF5-AC41-9959-1FAC8EF3CFAA}" type="slidenum">
              <a:rPr lang="x-none" smtClean="0"/>
              <a:pPr/>
              <a:t>‹#›</a:t>
            </a:fld>
            <a:endParaRPr lang="x-none"/>
          </a:p>
        </p:txBody>
      </p:sp>
    </p:spTree>
    <p:extLst>
      <p:ext uri="{BB962C8B-B14F-4D97-AF65-F5344CB8AC3E}">
        <p14:creationId xmlns:p14="http://schemas.microsoft.com/office/powerpoint/2010/main" val="302624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6A2A97-1FFB-BE7B-5821-F719E7EEB71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4703DCA7-552A-00C9-33A1-32BD1402F0F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E53AEBAE-F81D-197F-5269-03840AFF0BAB}"/>
              </a:ext>
            </a:extLst>
          </p:cNvPr>
          <p:cNvSpPr>
            <a:spLocks noGrp="1"/>
          </p:cNvSpPr>
          <p:nvPr>
            <p:ph type="dt" sz="half" idx="10"/>
          </p:nvPr>
        </p:nvSpPr>
        <p:spPr/>
        <p:txBody>
          <a:bodyPr/>
          <a:lstStyle/>
          <a:p>
            <a:fld id="{547EDFBC-EB45-4BDA-B404-A6CD25E3D0C0}" type="datetime1">
              <a:rPr lang="el-GR" smtClean="0"/>
              <a:t>21/12/2023</a:t>
            </a:fld>
            <a:endParaRPr lang="x-none"/>
          </a:p>
        </p:txBody>
      </p:sp>
      <p:sp>
        <p:nvSpPr>
          <p:cNvPr id="5" name="Footer Placeholder 4">
            <a:extLst>
              <a:ext uri="{FF2B5EF4-FFF2-40B4-BE49-F238E27FC236}">
                <a16:creationId xmlns:a16="http://schemas.microsoft.com/office/drawing/2014/main" id="{65B0CBB2-52AC-5FC2-EEA7-760103295FBE}"/>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41A0C2AC-6E0E-89A8-31D3-AF71F0CA8517}"/>
              </a:ext>
            </a:extLst>
          </p:cNvPr>
          <p:cNvSpPr>
            <a:spLocks noGrp="1"/>
          </p:cNvSpPr>
          <p:nvPr>
            <p:ph type="sldNum" sz="quarter" idx="12"/>
          </p:nvPr>
        </p:nvSpPr>
        <p:spPr/>
        <p:txBody>
          <a:bodyPr/>
          <a:lstStyle/>
          <a:p>
            <a:fld id="{027D7FB2-DDF5-AC41-9959-1FAC8EF3CFAA}" type="slidenum">
              <a:rPr lang="x-none" smtClean="0"/>
              <a:pPr/>
              <a:t>‹#›</a:t>
            </a:fld>
            <a:endParaRPr lang="x-none"/>
          </a:p>
        </p:txBody>
      </p:sp>
    </p:spTree>
    <p:extLst>
      <p:ext uri="{BB962C8B-B14F-4D97-AF65-F5344CB8AC3E}">
        <p14:creationId xmlns:p14="http://schemas.microsoft.com/office/powerpoint/2010/main" val="98712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EB84E-A6D3-E1BF-2DFA-D72E0D7C2F20}"/>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644738FE-9399-F591-49A9-BF417F63C7D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7CC55C60-E20F-01CE-9AE4-EC78439A4510}"/>
              </a:ext>
            </a:extLst>
          </p:cNvPr>
          <p:cNvSpPr>
            <a:spLocks noGrp="1"/>
          </p:cNvSpPr>
          <p:nvPr>
            <p:ph type="dt" sz="half" idx="10"/>
          </p:nvPr>
        </p:nvSpPr>
        <p:spPr/>
        <p:txBody>
          <a:bodyPr/>
          <a:lstStyle/>
          <a:p>
            <a:fld id="{15EB46DB-B818-47DF-A320-6C43FEAC6703}" type="datetime1">
              <a:rPr lang="el-GR" smtClean="0"/>
              <a:t>21/12/2023</a:t>
            </a:fld>
            <a:endParaRPr lang="x-none"/>
          </a:p>
        </p:txBody>
      </p:sp>
      <p:sp>
        <p:nvSpPr>
          <p:cNvPr id="5" name="Footer Placeholder 4">
            <a:extLst>
              <a:ext uri="{FF2B5EF4-FFF2-40B4-BE49-F238E27FC236}">
                <a16:creationId xmlns:a16="http://schemas.microsoft.com/office/drawing/2014/main" id="{BEACB70D-CE61-394B-6A85-22103256C055}"/>
              </a:ext>
            </a:extLst>
          </p:cNvPr>
          <p:cNvSpPr>
            <a:spLocks noGrp="1"/>
          </p:cNvSpPr>
          <p:nvPr>
            <p:ph type="ftr" sz="quarter" idx="11"/>
          </p:nvPr>
        </p:nvSpPr>
        <p:spPr/>
        <p:txBody>
          <a:bodyPr/>
          <a:lstStyle/>
          <a:p>
            <a:endParaRPr lang="x-none"/>
          </a:p>
        </p:txBody>
      </p:sp>
      <p:sp>
        <p:nvSpPr>
          <p:cNvPr id="6" name="Slide Number Placeholder 5">
            <a:extLst>
              <a:ext uri="{FF2B5EF4-FFF2-40B4-BE49-F238E27FC236}">
                <a16:creationId xmlns:a16="http://schemas.microsoft.com/office/drawing/2014/main" id="{671D65BD-F406-8A2E-8363-324037A272C8}"/>
              </a:ext>
            </a:extLst>
          </p:cNvPr>
          <p:cNvSpPr>
            <a:spLocks noGrp="1"/>
          </p:cNvSpPr>
          <p:nvPr>
            <p:ph type="sldNum" sz="quarter" idx="12"/>
          </p:nvPr>
        </p:nvSpPr>
        <p:spPr/>
        <p:txBody>
          <a:bodyPr/>
          <a:lstStyle/>
          <a:p>
            <a:fld id="{027D7FB2-DDF5-AC41-9959-1FAC8EF3CFAA}" type="slidenum">
              <a:rPr lang="x-none" smtClean="0"/>
              <a:pPr/>
              <a:t>‹#›</a:t>
            </a:fld>
            <a:endParaRPr lang="x-none"/>
          </a:p>
        </p:txBody>
      </p:sp>
      <p:grpSp>
        <p:nvGrpSpPr>
          <p:cNvPr id="7" name="Group 6">
            <a:extLst>
              <a:ext uri="{FF2B5EF4-FFF2-40B4-BE49-F238E27FC236}">
                <a16:creationId xmlns:a16="http://schemas.microsoft.com/office/drawing/2014/main" id="{F2A4D0A5-3EA2-3A12-8CC3-645E28C8B8F5}"/>
              </a:ext>
            </a:extLst>
          </p:cNvPr>
          <p:cNvGrpSpPr/>
          <p:nvPr userDrawn="1"/>
        </p:nvGrpSpPr>
        <p:grpSpPr>
          <a:xfrm>
            <a:off x="2858051" y="5734374"/>
            <a:ext cx="9333949" cy="650932"/>
            <a:chOff x="2858051" y="5734374"/>
            <a:chExt cx="9333949" cy="650932"/>
          </a:xfrm>
        </p:grpSpPr>
        <p:sp>
          <p:nvSpPr>
            <p:cNvPr id="8" name="Rectangle 7">
              <a:extLst>
                <a:ext uri="{FF2B5EF4-FFF2-40B4-BE49-F238E27FC236}">
                  <a16:creationId xmlns:a16="http://schemas.microsoft.com/office/drawing/2014/main" id="{614AE6BC-9A2F-7F6E-F9BA-538FBF47D89B}"/>
                </a:ext>
              </a:extLst>
            </p:cNvPr>
            <p:cNvSpPr/>
            <p:nvPr/>
          </p:nvSpPr>
          <p:spPr>
            <a:xfrm rot="5400000">
              <a:off x="7199559" y="1392866"/>
              <a:ext cx="650932" cy="9333948"/>
            </a:xfrm>
            <a:prstGeom prst="rect">
              <a:avLst/>
            </a:prstGeom>
            <a:gradFill>
              <a:gsLst>
                <a:gs pos="5000">
                  <a:schemeClr val="accent2">
                    <a:alpha val="0"/>
                  </a:schemeClr>
                </a:gs>
                <a:gs pos="72000">
                  <a:srgbClr val="3265C5">
                    <a:alpha val="91494"/>
                  </a:srgbClr>
                </a:gs>
                <a:gs pos="9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9" name="Rectangle 8">
              <a:extLst>
                <a:ext uri="{FF2B5EF4-FFF2-40B4-BE49-F238E27FC236}">
                  <a16:creationId xmlns:a16="http://schemas.microsoft.com/office/drawing/2014/main" id="{C73C921D-8546-FBEC-0EB9-DFD940F16D8B}"/>
                </a:ext>
              </a:extLst>
            </p:cNvPr>
            <p:cNvSpPr/>
            <p:nvPr/>
          </p:nvSpPr>
          <p:spPr>
            <a:xfrm>
              <a:off x="9573777" y="6176963"/>
              <a:ext cx="2618223" cy="208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grpSp>
      <p:pic>
        <p:nvPicPr>
          <p:cNvPr id="10" name="Picture 9" descr="A picture containing text&#10;&#10;Description automatically generated">
            <a:extLst>
              <a:ext uri="{FF2B5EF4-FFF2-40B4-BE49-F238E27FC236}">
                <a16:creationId xmlns:a16="http://schemas.microsoft.com/office/drawing/2014/main" id="{790F84A5-1034-B091-D58E-535DAF34FD7A}"/>
              </a:ext>
            </a:extLst>
          </p:cNvPr>
          <p:cNvPicPr>
            <a:picLocks noChangeAspect="1"/>
          </p:cNvPicPr>
          <p:nvPr userDrawn="1"/>
        </p:nvPicPr>
        <p:blipFill>
          <a:blip r:embed="rId2"/>
          <a:stretch>
            <a:fillRect/>
          </a:stretch>
        </p:blipFill>
        <p:spPr>
          <a:xfrm>
            <a:off x="264462" y="5477305"/>
            <a:ext cx="2618223" cy="1165067"/>
          </a:xfrm>
          <a:prstGeom prst="rect">
            <a:avLst/>
          </a:prstGeom>
        </p:spPr>
      </p:pic>
    </p:spTree>
    <p:extLst>
      <p:ext uri="{BB962C8B-B14F-4D97-AF65-F5344CB8AC3E}">
        <p14:creationId xmlns:p14="http://schemas.microsoft.com/office/powerpoint/2010/main" val="2667131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B905DBB-049A-2172-64E1-3262204B8B11}"/>
              </a:ext>
            </a:extLst>
          </p:cNvPr>
          <p:cNvSpPr/>
          <p:nvPr userDrawn="1"/>
        </p:nvSpPr>
        <p:spPr>
          <a:xfrm>
            <a:off x="5238428" y="1"/>
            <a:ext cx="6953572" cy="6385302"/>
          </a:xfrm>
          <a:prstGeom prst="rect">
            <a:avLst/>
          </a:prstGeom>
          <a:gradFill>
            <a:gsLst>
              <a:gs pos="0">
                <a:schemeClr val="accent1">
                  <a:alpha val="0"/>
                </a:schemeClr>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8" name="Rectangle 7">
            <a:extLst>
              <a:ext uri="{FF2B5EF4-FFF2-40B4-BE49-F238E27FC236}">
                <a16:creationId xmlns:a16="http://schemas.microsoft.com/office/drawing/2014/main" id="{F4E644ED-0995-3126-EAF9-B4F656442443}"/>
              </a:ext>
            </a:extLst>
          </p:cNvPr>
          <p:cNvSpPr/>
          <p:nvPr userDrawn="1"/>
        </p:nvSpPr>
        <p:spPr>
          <a:xfrm rot="5400000">
            <a:off x="6062719" y="3795398"/>
            <a:ext cx="3974123" cy="2151086"/>
          </a:xfrm>
          <a:prstGeom prst="rect">
            <a:avLst/>
          </a:prstGeom>
          <a:gradFill>
            <a:gsLst>
              <a:gs pos="71010">
                <a:srgbClr val="0C49BA"/>
              </a:gs>
              <a:gs pos="0">
                <a:schemeClr val="accent2">
                  <a:alpha val="0"/>
                </a:schemeClr>
              </a:gs>
              <a:gs pos="90000">
                <a:schemeClr val="accent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9" name="Picture 8">
            <a:extLst>
              <a:ext uri="{FF2B5EF4-FFF2-40B4-BE49-F238E27FC236}">
                <a16:creationId xmlns:a16="http://schemas.microsoft.com/office/drawing/2014/main" id="{25DBBC46-FE2F-BA8D-0AF5-4B7A6F55A0D1}"/>
              </a:ext>
            </a:extLst>
          </p:cNvPr>
          <p:cNvPicPr>
            <a:picLocks noChangeAspect="1"/>
          </p:cNvPicPr>
          <p:nvPr userDrawn="1"/>
        </p:nvPicPr>
        <p:blipFill>
          <a:blip r:embed="rId2"/>
          <a:stretch>
            <a:fillRect/>
          </a:stretch>
        </p:blipFill>
        <p:spPr>
          <a:xfrm>
            <a:off x="6974237" y="4706913"/>
            <a:ext cx="2151087" cy="2151087"/>
          </a:xfrm>
          <a:prstGeom prst="rect">
            <a:avLst/>
          </a:prstGeom>
        </p:spPr>
      </p:pic>
      <p:sp>
        <p:nvSpPr>
          <p:cNvPr id="11" name="Title 1">
            <a:extLst>
              <a:ext uri="{FF2B5EF4-FFF2-40B4-BE49-F238E27FC236}">
                <a16:creationId xmlns:a16="http://schemas.microsoft.com/office/drawing/2014/main" id="{F9A9BE3F-8ADA-7D34-2125-470B621C623E}"/>
              </a:ext>
            </a:extLst>
          </p:cNvPr>
          <p:cNvSpPr>
            <a:spLocks noGrp="1"/>
          </p:cNvSpPr>
          <p:nvPr>
            <p:ph type="ctrTitle" hasCustomPrompt="1"/>
          </p:nvPr>
        </p:nvSpPr>
        <p:spPr>
          <a:xfrm>
            <a:off x="1073954" y="1828649"/>
            <a:ext cx="2228578" cy="2387600"/>
          </a:xfrm>
        </p:spPr>
        <p:txBody>
          <a:bodyPr anchor="b">
            <a:noAutofit/>
          </a:bodyPr>
          <a:lstStyle>
            <a:lvl1pPr algn="l">
              <a:defRPr sz="13800" b="1"/>
            </a:lvl1pPr>
          </a:lstStyle>
          <a:p>
            <a:r>
              <a:rPr lang="en-GB" dirty="0"/>
              <a:t>0</a:t>
            </a:r>
            <a:endParaRPr lang="x-none" dirty="0"/>
          </a:p>
        </p:txBody>
      </p:sp>
      <p:sp>
        <p:nvSpPr>
          <p:cNvPr id="12" name="Subtitle 2">
            <a:extLst>
              <a:ext uri="{FF2B5EF4-FFF2-40B4-BE49-F238E27FC236}">
                <a16:creationId xmlns:a16="http://schemas.microsoft.com/office/drawing/2014/main" id="{0F4F0B8B-1AB3-1A87-B9F4-41A5DF52C810}"/>
              </a:ext>
            </a:extLst>
          </p:cNvPr>
          <p:cNvSpPr>
            <a:spLocks noGrp="1"/>
          </p:cNvSpPr>
          <p:nvPr>
            <p:ph type="subTitle" idx="1"/>
          </p:nvPr>
        </p:nvSpPr>
        <p:spPr>
          <a:xfrm>
            <a:off x="1073954" y="4419315"/>
            <a:ext cx="4923295" cy="1363141"/>
          </a:xfrm>
        </p:spPr>
        <p:txBody>
          <a:bodyPr>
            <a:norm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15" name="Rectangle 14">
            <a:extLst>
              <a:ext uri="{FF2B5EF4-FFF2-40B4-BE49-F238E27FC236}">
                <a16:creationId xmlns:a16="http://schemas.microsoft.com/office/drawing/2014/main" id="{C3FFAD1F-1DBD-8417-A6A2-0F772E4A5242}"/>
              </a:ext>
            </a:extLst>
          </p:cNvPr>
          <p:cNvSpPr/>
          <p:nvPr userDrawn="1"/>
        </p:nvSpPr>
        <p:spPr>
          <a:xfrm>
            <a:off x="9573777" y="6176963"/>
            <a:ext cx="2618223" cy="208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2565274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F18F23DC-D39A-60CA-75B6-7C8F86D3EC98}"/>
              </a:ext>
            </a:extLst>
          </p:cNvPr>
          <p:cNvPicPr>
            <a:picLocks noChangeAspect="1"/>
          </p:cNvPicPr>
          <p:nvPr userDrawn="1"/>
        </p:nvPicPr>
        <p:blipFill>
          <a:blip r:embed="rId2"/>
          <a:stretch>
            <a:fillRect/>
          </a:stretch>
        </p:blipFill>
        <p:spPr>
          <a:xfrm>
            <a:off x="264462" y="5477305"/>
            <a:ext cx="2618223" cy="1165067"/>
          </a:xfrm>
          <a:prstGeom prst="rect">
            <a:avLst/>
          </a:prstGeom>
        </p:spPr>
      </p:pic>
    </p:spTree>
    <p:extLst>
      <p:ext uri="{BB962C8B-B14F-4D97-AF65-F5344CB8AC3E}">
        <p14:creationId xmlns:p14="http://schemas.microsoft.com/office/powerpoint/2010/main" val="16545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B3DFA5-230F-9D37-5DF3-D84978BF4A77}"/>
              </a:ext>
            </a:extLst>
          </p:cNvPr>
          <p:cNvSpPr/>
          <p:nvPr userDrawn="1"/>
        </p:nvSpPr>
        <p:spPr>
          <a:xfrm rot="5400000">
            <a:off x="9101051" y="3767056"/>
            <a:ext cx="5212079" cy="969818"/>
          </a:xfrm>
          <a:prstGeom prst="rect">
            <a:avLst/>
          </a:prstGeom>
          <a:gradFill>
            <a:gsLst>
              <a:gs pos="33000">
                <a:schemeClr val="accent2">
                  <a:alpha val="0"/>
                </a:schemeClr>
              </a:gs>
              <a:gs pos="99000">
                <a:schemeClr val="accent2">
                  <a:alpha val="97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dirty="0"/>
          </a:p>
        </p:txBody>
      </p:sp>
      <p:sp>
        <p:nvSpPr>
          <p:cNvPr id="11" name="Rectangle 10">
            <a:extLst>
              <a:ext uri="{FF2B5EF4-FFF2-40B4-BE49-F238E27FC236}">
                <a16:creationId xmlns:a16="http://schemas.microsoft.com/office/drawing/2014/main" id="{3E1AD5B1-612A-9179-8EB0-A76593E7B0C3}"/>
              </a:ext>
            </a:extLst>
          </p:cNvPr>
          <p:cNvSpPr/>
          <p:nvPr userDrawn="1"/>
        </p:nvSpPr>
        <p:spPr>
          <a:xfrm rot="5400000">
            <a:off x="9060872" y="3253052"/>
            <a:ext cx="4738251" cy="1523998"/>
          </a:xfrm>
          <a:prstGeom prst="rect">
            <a:avLst/>
          </a:prstGeom>
          <a:gradFill>
            <a:gsLst>
              <a:gs pos="0">
                <a:schemeClr val="accent2">
                  <a:alpha val="0"/>
                </a:schemeClr>
              </a:gs>
              <a:gs pos="100000">
                <a:schemeClr val="accent2">
                  <a:alpha val="56294"/>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dirty="0"/>
          </a:p>
        </p:txBody>
      </p:sp>
      <p:sp>
        <p:nvSpPr>
          <p:cNvPr id="12" name="Rectangle 11">
            <a:extLst>
              <a:ext uri="{FF2B5EF4-FFF2-40B4-BE49-F238E27FC236}">
                <a16:creationId xmlns:a16="http://schemas.microsoft.com/office/drawing/2014/main" id="{F91FAC64-F963-43F7-EC91-EC3A58419E90}"/>
              </a:ext>
            </a:extLst>
          </p:cNvPr>
          <p:cNvSpPr/>
          <p:nvPr userDrawn="1"/>
        </p:nvSpPr>
        <p:spPr>
          <a:xfrm>
            <a:off x="11222180" y="5212075"/>
            <a:ext cx="969819" cy="972632"/>
          </a:xfrm>
          <a:prstGeom prst="rect">
            <a:avLst/>
          </a:prstGeom>
          <a:gradFill>
            <a:gsLst>
              <a:gs pos="0">
                <a:schemeClr val="accent2">
                  <a:alpha val="0"/>
                </a:schemeClr>
              </a:gs>
              <a:gs pos="100000">
                <a:schemeClr val="accent2">
                  <a:alpha val="56294"/>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dirty="0"/>
          </a:p>
        </p:txBody>
      </p:sp>
      <p:sp>
        <p:nvSpPr>
          <p:cNvPr id="13" name="Rectangle 12">
            <a:extLst>
              <a:ext uri="{FF2B5EF4-FFF2-40B4-BE49-F238E27FC236}">
                <a16:creationId xmlns:a16="http://schemas.microsoft.com/office/drawing/2014/main" id="{4BCBC651-C404-B720-38B8-7B7C971CB533}"/>
              </a:ext>
            </a:extLst>
          </p:cNvPr>
          <p:cNvSpPr/>
          <p:nvPr userDrawn="1"/>
        </p:nvSpPr>
        <p:spPr>
          <a:xfrm>
            <a:off x="9573777" y="6176963"/>
            <a:ext cx="2618223" cy="2083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14" name="Picture 13">
            <a:extLst>
              <a:ext uri="{FF2B5EF4-FFF2-40B4-BE49-F238E27FC236}">
                <a16:creationId xmlns:a16="http://schemas.microsoft.com/office/drawing/2014/main" id="{83C10179-C19D-EAD6-85D9-69CE999F1457}"/>
              </a:ext>
            </a:extLst>
          </p:cNvPr>
          <p:cNvPicPr>
            <a:picLocks noChangeAspect="1"/>
          </p:cNvPicPr>
          <p:nvPr userDrawn="1"/>
        </p:nvPicPr>
        <p:blipFill>
          <a:blip r:embed="rId2"/>
          <a:stretch>
            <a:fillRect/>
          </a:stretch>
        </p:blipFill>
        <p:spPr>
          <a:xfrm>
            <a:off x="11258982" y="5207616"/>
            <a:ext cx="933018" cy="941941"/>
          </a:xfrm>
          <a:prstGeom prst="rect">
            <a:avLst/>
          </a:prstGeom>
        </p:spPr>
      </p:pic>
      <p:pic>
        <p:nvPicPr>
          <p:cNvPr id="15" name="Picture 14" descr="A picture containing text&#10;&#10;Description automatically generated">
            <a:extLst>
              <a:ext uri="{FF2B5EF4-FFF2-40B4-BE49-F238E27FC236}">
                <a16:creationId xmlns:a16="http://schemas.microsoft.com/office/drawing/2014/main" id="{4EAC4E98-AC61-DBF2-B3E0-D4451009252B}"/>
              </a:ext>
            </a:extLst>
          </p:cNvPr>
          <p:cNvPicPr>
            <a:picLocks noChangeAspect="1"/>
          </p:cNvPicPr>
          <p:nvPr userDrawn="1"/>
        </p:nvPicPr>
        <p:blipFill>
          <a:blip r:embed="rId3"/>
          <a:stretch>
            <a:fillRect/>
          </a:stretch>
        </p:blipFill>
        <p:spPr>
          <a:xfrm>
            <a:off x="264462" y="5477305"/>
            <a:ext cx="2618223" cy="1165067"/>
          </a:xfrm>
          <a:prstGeom prst="rect">
            <a:avLst/>
          </a:prstGeom>
        </p:spPr>
      </p:pic>
    </p:spTree>
    <p:extLst>
      <p:ext uri="{BB962C8B-B14F-4D97-AF65-F5344CB8AC3E}">
        <p14:creationId xmlns:p14="http://schemas.microsoft.com/office/powerpoint/2010/main" val="1536461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35171-C467-EA6E-6272-466C00F584C9}"/>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id="{EB7F787E-7505-E2FA-296C-59EB1827FFF3}"/>
              </a:ext>
            </a:extLst>
          </p:cNvPr>
          <p:cNvSpPr>
            <a:spLocks noGrp="1"/>
          </p:cNvSpPr>
          <p:nvPr>
            <p:ph type="dt" sz="half" idx="10"/>
          </p:nvPr>
        </p:nvSpPr>
        <p:spPr/>
        <p:txBody>
          <a:bodyPr/>
          <a:lstStyle/>
          <a:p>
            <a:fld id="{5E8C0424-35BE-4C73-AAAF-C7AF0A6D573D}" type="datetime1">
              <a:rPr lang="el-GR" smtClean="0"/>
              <a:t>21/12/2023</a:t>
            </a:fld>
            <a:endParaRPr lang="x-none"/>
          </a:p>
        </p:txBody>
      </p:sp>
      <p:sp>
        <p:nvSpPr>
          <p:cNvPr id="4" name="Footer Placeholder 3">
            <a:extLst>
              <a:ext uri="{FF2B5EF4-FFF2-40B4-BE49-F238E27FC236}">
                <a16:creationId xmlns:a16="http://schemas.microsoft.com/office/drawing/2014/main" id="{696BC59B-84AC-9F2B-06A6-185B391E0947}"/>
              </a:ext>
            </a:extLst>
          </p:cNvPr>
          <p:cNvSpPr>
            <a:spLocks noGrp="1"/>
          </p:cNvSpPr>
          <p:nvPr>
            <p:ph type="ftr" sz="quarter" idx="11"/>
          </p:nvPr>
        </p:nvSpPr>
        <p:spPr/>
        <p:txBody>
          <a:bodyPr/>
          <a:lstStyle/>
          <a:p>
            <a:endParaRPr lang="x-none"/>
          </a:p>
        </p:txBody>
      </p:sp>
      <p:sp>
        <p:nvSpPr>
          <p:cNvPr id="5" name="Slide Number Placeholder 4">
            <a:extLst>
              <a:ext uri="{FF2B5EF4-FFF2-40B4-BE49-F238E27FC236}">
                <a16:creationId xmlns:a16="http://schemas.microsoft.com/office/drawing/2014/main" id="{5ED4B206-D1CC-9BBB-019C-834256B0F51F}"/>
              </a:ext>
            </a:extLst>
          </p:cNvPr>
          <p:cNvSpPr>
            <a:spLocks noGrp="1"/>
          </p:cNvSpPr>
          <p:nvPr>
            <p:ph type="sldNum" sz="quarter" idx="12"/>
          </p:nvPr>
        </p:nvSpPr>
        <p:spPr/>
        <p:txBody>
          <a:bodyPr/>
          <a:lstStyle/>
          <a:p>
            <a:fld id="{027D7FB2-DDF5-AC41-9959-1FAC8EF3CFAA}" type="slidenum">
              <a:rPr lang="x-none" smtClean="0"/>
              <a:pPr/>
              <a:t>‹#›</a:t>
            </a:fld>
            <a:endParaRPr lang="x-none"/>
          </a:p>
        </p:txBody>
      </p:sp>
    </p:spTree>
    <p:extLst>
      <p:ext uri="{BB962C8B-B14F-4D97-AF65-F5344CB8AC3E}">
        <p14:creationId xmlns:p14="http://schemas.microsoft.com/office/powerpoint/2010/main" val="3684735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61201A-B47D-3285-0478-7E9BD28E8F26}"/>
              </a:ext>
            </a:extLst>
          </p:cNvPr>
          <p:cNvSpPr>
            <a:spLocks noGrp="1"/>
          </p:cNvSpPr>
          <p:nvPr>
            <p:ph type="dt" sz="half" idx="10"/>
          </p:nvPr>
        </p:nvSpPr>
        <p:spPr/>
        <p:txBody>
          <a:bodyPr/>
          <a:lstStyle/>
          <a:p>
            <a:fld id="{DD01D615-4F1F-4292-B284-8949E5BD284D}" type="datetime1">
              <a:rPr lang="el-GR" smtClean="0"/>
              <a:t>21/12/2023</a:t>
            </a:fld>
            <a:endParaRPr lang="x-none"/>
          </a:p>
        </p:txBody>
      </p:sp>
      <p:sp>
        <p:nvSpPr>
          <p:cNvPr id="3" name="Footer Placeholder 2">
            <a:extLst>
              <a:ext uri="{FF2B5EF4-FFF2-40B4-BE49-F238E27FC236}">
                <a16:creationId xmlns:a16="http://schemas.microsoft.com/office/drawing/2014/main" id="{D9B7E397-6133-9EEC-0AF9-4487A0CDF581}"/>
              </a:ext>
            </a:extLst>
          </p:cNvPr>
          <p:cNvSpPr>
            <a:spLocks noGrp="1"/>
          </p:cNvSpPr>
          <p:nvPr>
            <p:ph type="ftr" sz="quarter" idx="11"/>
          </p:nvPr>
        </p:nvSpPr>
        <p:spPr/>
        <p:txBody>
          <a:bodyPr/>
          <a:lstStyle/>
          <a:p>
            <a:endParaRPr lang="x-none"/>
          </a:p>
        </p:txBody>
      </p:sp>
      <p:sp>
        <p:nvSpPr>
          <p:cNvPr id="4" name="Slide Number Placeholder 3">
            <a:extLst>
              <a:ext uri="{FF2B5EF4-FFF2-40B4-BE49-F238E27FC236}">
                <a16:creationId xmlns:a16="http://schemas.microsoft.com/office/drawing/2014/main" id="{B8BFD2BE-94F1-E449-6C41-F142415C923C}"/>
              </a:ext>
            </a:extLst>
          </p:cNvPr>
          <p:cNvSpPr>
            <a:spLocks noGrp="1"/>
          </p:cNvSpPr>
          <p:nvPr>
            <p:ph type="sldNum" sz="quarter" idx="12"/>
          </p:nvPr>
        </p:nvSpPr>
        <p:spPr/>
        <p:txBody>
          <a:bodyPr/>
          <a:lstStyle/>
          <a:p>
            <a:fld id="{027D7FB2-DDF5-AC41-9959-1FAC8EF3CFAA}" type="slidenum">
              <a:rPr lang="x-none" smtClean="0"/>
              <a:pPr/>
              <a:t>‹#›</a:t>
            </a:fld>
            <a:endParaRPr lang="x-none"/>
          </a:p>
        </p:txBody>
      </p:sp>
    </p:spTree>
    <p:extLst>
      <p:ext uri="{BB962C8B-B14F-4D97-AF65-F5344CB8AC3E}">
        <p14:creationId xmlns:p14="http://schemas.microsoft.com/office/powerpoint/2010/main" val="79343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1301B-222C-FA56-B002-FD20BCAE5D5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id="{A709902E-657E-B399-6767-EB0BD0FA03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id="{32BD4297-1FB6-86E3-D512-6A627F144C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0753EB-679A-B13C-6E57-131B6B424A6E}"/>
              </a:ext>
            </a:extLst>
          </p:cNvPr>
          <p:cNvSpPr>
            <a:spLocks noGrp="1"/>
          </p:cNvSpPr>
          <p:nvPr>
            <p:ph type="dt" sz="half" idx="10"/>
          </p:nvPr>
        </p:nvSpPr>
        <p:spPr/>
        <p:txBody>
          <a:bodyPr/>
          <a:lstStyle/>
          <a:p>
            <a:fld id="{2FC3FEAB-5ECF-44D8-A379-70B905ADC0B2}" type="datetime1">
              <a:rPr lang="el-GR" smtClean="0"/>
              <a:t>21/12/2023</a:t>
            </a:fld>
            <a:endParaRPr lang="x-none"/>
          </a:p>
        </p:txBody>
      </p:sp>
      <p:sp>
        <p:nvSpPr>
          <p:cNvPr id="6" name="Footer Placeholder 5">
            <a:extLst>
              <a:ext uri="{FF2B5EF4-FFF2-40B4-BE49-F238E27FC236}">
                <a16:creationId xmlns:a16="http://schemas.microsoft.com/office/drawing/2014/main" id="{36530B92-AED0-007D-E494-7E79E11210CB}"/>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F482B40D-1631-AF8C-81ED-A9D9025B3145}"/>
              </a:ext>
            </a:extLst>
          </p:cNvPr>
          <p:cNvSpPr>
            <a:spLocks noGrp="1"/>
          </p:cNvSpPr>
          <p:nvPr>
            <p:ph type="sldNum" sz="quarter" idx="12"/>
          </p:nvPr>
        </p:nvSpPr>
        <p:spPr/>
        <p:txBody>
          <a:bodyPr/>
          <a:lstStyle/>
          <a:p>
            <a:fld id="{027D7FB2-DDF5-AC41-9959-1FAC8EF3CFAA}" type="slidenum">
              <a:rPr lang="x-none" smtClean="0"/>
              <a:pPr/>
              <a:t>‹#›</a:t>
            </a:fld>
            <a:endParaRPr lang="x-none"/>
          </a:p>
        </p:txBody>
      </p:sp>
    </p:spTree>
    <p:extLst>
      <p:ext uri="{BB962C8B-B14F-4D97-AF65-F5344CB8AC3E}">
        <p14:creationId xmlns:p14="http://schemas.microsoft.com/office/powerpoint/2010/main" val="357915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366BB-3EC2-D0B2-A68A-3EBE7799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id="{DA25F486-379F-F3B9-DEB3-1EDFD6C3B8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x-none"/>
          </a:p>
        </p:txBody>
      </p:sp>
      <p:sp>
        <p:nvSpPr>
          <p:cNvPr id="4" name="Text Placeholder 3">
            <a:extLst>
              <a:ext uri="{FF2B5EF4-FFF2-40B4-BE49-F238E27FC236}">
                <a16:creationId xmlns:a16="http://schemas.microsoft.com/office/drawing/2014/main" id="{C37DD915-6B4C-7AFE-122B-99607D9A1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D56322F-E89D-E431-0AD4-4B6048BA9CD4}"/>
              </a:ext>
            </a:extLst>
          </p:cNvPr>
          <p:cNvSpPr>
            <a:spLocks noGrp="1"/>
          </p:cNvSpPr>
          <p:nvPr>
            <p:ph type="dt" sz="half" idx="10"/>
          </p:nvPr>
        </p:nvSpPr>
        <p:spPr/>
        <p:txBody>
          <a:bodyPr/>
          <a:lstStyle/>
          <a:p>
            <a:fld id="{7E2DBE42-8B16-4DC3-B655-6743CEC60F3F}" type="datetime1">
              <a:rPr lang="el-GR" smtClean="0"/>
              <a:t>21/12/2023</a:t>
            </a:fld>
            <a:endParaRPr lang="x-none"/>
          </a:p>
        </p:txBody>
      </p:sp>
      <p:sp>
        <p:nvSpPr>
          <p:cNvPr id="6" name="Footer Placeholder 5">
            <a:extLst>
              <a:ext uri="{FF2B5EF4-FFF2-40B4-BE49-F238E27FC236}">
                <a16:creationId xmlns:a16="http://schemas.microsoft.com/office/drawing/2014/main" id="{A94A6C14-56CE-AC9A-27B8-F0AC89F15C9C}"/>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a16="http://schemas.microsoft.com/office/drawing/2014/main" id="{94E9AF03-05D8-8E86-D753-6B811ED9A38A}"/>
              </a:ext>
            </a:extLst>
          </p:cNvPr>
          <p:cNvSpPr>
            <a:spLocks noGrp="1"/>
          </p:cNvSpPr>
          <p:nvPr>
            <p:ph type="sldNum" sz="quarter" idx="12"/>
          </p:nvPr>
        </p:nvSpPr>
        <p:spPr/>
        <p:txBody>
          <a:bodyPr/>
          <a:lstStyle/>
          <a:p>
            <a:fld id="{027D7FB2-DDF5-AC41-9959-1FAC8EF3CFAA}" type="slidenum">
              <a:rPr lang="x-none" smtClean="0"/>
              <a:pPr/>
              <a:t>‹#›</a:t>
            </a:fld>
            <a:endParaRPr lang="x-none"/>
          </a:p>
        </p:txBody>
      </p:sp>
    </p:spTree>
    <p:extLst>
      <p:ext uri="{BB962C8B-B14F-4D97-AF65-F5344CB8AC3E}">
        <p14:creationId xmlns:p14="http://schemas.microsoft.com/office/powerpoint/2010/main" val="4077471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30C0E-A150-FC43-E64B-4A3B54453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772EDCC0-12BE-F9B9-2CCA-DB0BD21923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FF2A4D36-576D-60EB-A4F1-A9CECDE9A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7A7F2-9BCD-4DEB-8C53-FB98DE7FED40}" type="datetime1">
              <a:rPr lang="el-GR" smtClean="0"/>
              <a:t>21/12/2023</a:t>
            </a:fld>
            <a:endParaRPr lang="x-none"/>
          </a:p>
        </p:txBody>
      </p:sp>
      <p:sp>
        <p:nvSpPr>
          <p:cNvPr id="5" name="Footer Placeholder 4">
            <a:extLst>
              <a:ext uri="{FF2B5EF4-FFF2-40B4-BE49-F238E27FC236}">
                <a16:creationId xmlns:a16="http://schemas.microsoft.com/office/drawing/2014/main" id="{A44F8F5D-4110-EAE2-E923-FB66CFB23B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Slide Number Placeholder 5">
            <a:extLst>
              <a:ext uri="{FF2B5EF4-FFF2-40B4-BE49-F238E27FC236}">
                <a16:creationId xmlns:a16="http://schemas.microsoft.com/office/drawing/2014/main" id="{71ACB04E-97F9-F100-96A8-1C8BC5F795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D7FB2-DDF5-AC41-9959-1FAC8EF3CFAA}" type="slidenum">
              <a:rPr lang="x-none" smtClean="0"/>
              <a:pPr/>
              <a:t>‹#›</a:t>
            </a:fld>
            <a:endParaRPr lang="x-none"/>
          </a:p>
        </p:txBody>
      </p:sp>
    </p:spTree>
    <p:extLst>
      <p:ext uri="{BB962C8B-B14F-4D97-AF65-F5344CB8AC3E}">
        <p14:creationId xmlns:p14="http://schemas.microsoft.com/office/powerpoint/2010/main" val="136389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A978FF7-0393-3011-9447-2A59FEFDD616}"/>
              </a:ext>
            </a:extLst>
          </p:cNvPr>
          <p:cNvSpPr txBox="1"/>
          <p:nvPr/>
        </p:nvSpPr>
        <p:spPr>
          <a:xfrm>
            <a:off x="6096000" y="2626421"/>
            <a:ext cx="5314865" cy="2308324"/>
          </a:xfrm>
          <a:prstGeom prst="rect">
            <a:avLst/>
          </a:prstGeom>
          <a:noFill/>
        </p:spPr>
        <p:txBody>
          <a:bodyPr wrap="square" rtlCol="0">
            <a:spAutoFit/>
          </a:bodyPr>
          <a:lstStyle/>
          <a:p>
            <a:pPr algn="ctr"/>
            <a:r>
              <a:rPr lang="el-GR" sz="3600" b="1" dirty="0">
                <a:latin typeface="Franklin Gothic Medium Cond" panose="020B0606030402020204" pitchFamily="34" charset="0"/>
              </a:rPr>
              <a:t>Στρατηγική </a:t>
            </a:r>
          </a:p>
          <a:p>
            <a:pPr algn="ctr"/>
            <a:r>
              <a:rPr lang="el-GR" sz="3600" b="1" dirty="0">
                <a:latin typeface="Franklin Gothic Medium Cond" panose="020B0606030402020204" pitchFamily="34" charset="0"/>
              </a:rPr>
              <a:t>για την Καταπολέμηση της Διαφθοράς</a:t>
            </a:r>
            <a:endParaRPr lang="en-GB" sz="3600" b="1" dirty="0">
              <a:latin typeface="Franklin Gothic Medium Cond" panose="020B0606030402020204" pitchFamily="34" charset="0"/>
            </a:endParaRPr>
          </a:p>
          <a:p>
            <a:pPr algn="ctr"/>
            <a:r>
              <a:rPr lang="el-GR" sz="3600" dirty="0">
                <a:latin typeface="Franklin Gothic Medium Cond" panose="020B0606030402020204" pitchFamily="34" charset="0"/>
              </a:rPr>
              <a:t>2022-2025</a:t>
            </a:r>
            <a:endParaRPr lang="x-none" sz="3600" dirty="0">
              <a:latin typeface="Franklin Gothic Medium Cond" panose="020B0606030402020204" pitchFamily="34" charset="0"/>
            </a:endParaRPr>
          </a:p>
        </p:txBody>
      </p:sp>
      <p:pic>
        <p:nvPicPr>
          <p:cNvPr id="9" name="Picture 8">
            <a:extLst>
              <a:ext uri="{FF2B5EF4-FFF2-40B4-BE49-F238E27FC236}">
                <a16:creationId xmlns:a16="http://schemas.microsoft.com/office/drawing/2014/main" id="{FEB9BE13-F741-87CF-B8CE-E2BCCDBCE8DD}"/>
              </a:ext>
            </a:extLst>
          </p:cNvPr>
          <p:cNvPicPr>
            <a:picLocks noChangeAspect="1"/>
          </p:cNvPicPr>
          <p:nvPr/>
        </p:nvPicPr>
        <p:blipFill>
          <a:blip r:embed="rId2"/>
          <a:srcRect/>
          <a:stretch/>
        </p:blipFill>
        <p:spPr>
          <a:xfrm>
            <a:off x="8696759" y="0"/>
            <a:ext cx="3495241" cy="2252599"/>
          </a:xfrm>
          <a:prstGeom prst="rect">
            <a:avLst/>
          </a:prstGeom>
        </p:spPr>
      </p:pic>
      <p:grpSp>
        <p:nvGrpSpPr>
          <p:cNvPr id="17" name="Group 16">
            <a:extLst>
              <a:ext uri="{FF2B5EF4-FFF2-40B4-BE49-F238E27FC236}">
                <a16:creationId xmlns:a16="http://schemas.microsoft.com/office/drawing/2014/main" id="{89FF9F0E-18C3-CC46-0ECF-E993C8EF650B}"/>
              </a:ext>
            </a:extLst>
          </p:cNvPr>
          <p:cNvGrpSpPr/>
          <p:nvPr/>
        </p:nvGrpSpPr>
        <p:grpSpPr>
          <a:xfrm>
            <a:off x="0" y="0"/>
            <a:ext cx="5895217" cy="6858003"/>
            <a:chOff x="-2" y="-2"/>
            <a:chExt cx="5895217" cy="6858003"/>
          </a:xfrm>
        </p:grpSpPr>
        <p:sp>
          <p:nvSpPr>
            <p:cNvPr id="13" name="Rectangle 12">
              <a:extLst>
                <a:ext uri="{FF2B5EF4-FFF2-40B4-BE49-F238E27FC236}">
                  <a16:creationId xmlns:a16="http://schemas.microsoft.com/office/drawing/2014/main" id="{36125D00-2738-7A73-FF95-A7D0C8F87BA3}"/>
                </a:ext>
              </a:extLst>
            </p:cNvPr>
            <p:cNvSpPr/>
            <p:nvPr/>
          </p:nvSpPr>
          <p:spPr>
            <a:xfrm>
              <a:off x="1270055" y="-2"/>
              <a:ext cx="3706574" cy="6023707"/>
            </a:xfrm>
            <a:prstGeom prst="rect">
              <a:avLst/>
            </a:prstGeom>
            <a:gradFill>
              <a:gsLst>
                <a:gs pos="0">
                  <a:schemeClr val="accent2">
                    <a:alpha val="0"/>
                  </a:schemeClr>
                </a:gs>
                <a:gs pos="89000">
                  <a:schemeClr val="accent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dirty="0"/>
            </a:p>
          </p:txBody>
        </p:sp>
        <p:sp>
          <p:nvSpPr>
            <p:cNvPr id="14" name="Rectangle 13">
              <a:extLst>
                <a:ext uri="{FF2B5EF4-FFF2-40B4-BE49-F238E27FC236}">
                  <a16:creationId xmlns:a16="http://schemas.microsoft.com/office/drawing/2014/main" id="{C40FB139-728C-16A2-AF44-871FB3700809}"/>
                </a:ext>
              </a:extLst>
            </p:cNvPr>
            <p:cNvSpPr/>
            <p:nvPr/>
          </p:nvSpPr>
          <p:spPr>
            <a:xfrm rot="5400000">
              <a:off x="-641155" y="3525031"/>
              <a:ext cx="3974123" cy="2691818"/>
            </a:xfrm>
            <a:prstGeom prst="rect">
              <a:avLst/>
            </a:prstGeom>
            <a:gradFill>
              <a:gsLst>
                <a:gs pos="0">
                  <a:schemeClr val="accent2">
                    <a:alpha val="0"/>
                  </a:schemeClr>
                </a:gs>
                <a:gs pos="72000">
                  <a:srgbClr val="3265C5">
                    <a:alpha val="91494"/>
                  </a:srgbClr>
                </a:gs>
                <a:gs pos="90000">
                  <a:schemeClr val="accent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dirty="0"/>
            </a:p>
          </p:txBody>
        </p:sp>
        <p:sp>
          <p:nvSpPr>
            <p:cNvPr id="15" name="Rectangle 14">
              <a:extLst>
                <a:ext uri="{FF2B5EF4-FFF2-40B4-BE49-F238E27FC236}">
                  <a16:creationId xmlns:a16="http://schemas.microsoft.com/office/drawing/2014/main" id="{01593F6F-9A45-C9EC-DE73-ADE96CCB02B1}"/>
                </a:ext>
              </a:extLst>
            </p:cNvPr>
            <p:cNvSpPr/>
            <p:nvPr/>
          </p:nvSpPr>
          <p:spPr>
            <a:xfrm>
              <a:off x="2691816" y="6023705"/>
              <a:ext cx="3203399" cy="36341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grpSp>
      <p:pic>
        <p:nvPicPr>
          <p:cNvPr id="21" name="Picture 20">
            <a:extLst>
              <a:ext uri="{FF2B5EF4-FFF2-40B4-BE49-F238E27FC236}">
                <a16:creationId xmlns:a16="http://schemas.microsoft.com/office/drawing/2014/main" id="{363EBE31-DA69-4BA9-38B2-1E6408C56386}"/>
              </a:ext>
            </a:extLst>
          </p:cNvPr>
          <p:cNvPicPr>
            <a:picLocks noChangeAspect="1"/>
          </p:cNvPicPr>
          <p:nvPr/>
        </p:nvPicPr>
        <p:blipFill>
          <a:blip r:embed="rId3"/>
          <a:stretch>
            <a:fillRect/>
          </a:stretch>
        </p:blipFill>
        <p:spPr>
          <a:xfrm>
            <a:off x="2691818" y="3738894"/>
            <a:ext cx="2284813" cy="2284813"/>
          </a:xfrm>
          <a:prstGeom prst="rect">
            <a:avLst/>
          </a:prstGeom>
        </p:spPr>
      </p:pic>
    </p:spTree>
    <p:extLst>
      <p:ext uri="{BB962C8B-B14F-4D97-AF65-F5344CB8AC3E}">
        <p14:creationId xmlns:p14="http://schemas.microsoft.com/office/powerpoint/2010/main" val="316368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FEF9A8-C3BE-AD17-2057-5947BEE6F4D5}"/>
              </a:ext>
            </a:extLst>
          </p:cNvPr>
          <p:cNvSpPr txBox="1"/>
          <p:nvPr/>
        </p:nvSpPr>
        <p:spPr>
          <a:xfrm>
            <a:off x="669880" y="359242"/>
            <a:ext cx="8516437"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l-GR" sz="3200" b="1" dirty="0">
                <a:latin typeface="Franklin Gothic Medium Cond" panose="020B0606030402020204" pitchFamily="34" charset="0"/>
              </a:rPr>
              <a:t>Στόχος</a:t>
            </a:r>
            <a:r>
              <a:rPr kumimoji="0" lang="el-GR" sz="3200" b="1" i="0" u="none" strike="noStrike" kern="1200" cap="none" spc="0" normalizeH="0" baseline="0" noProof="0" dirty="0">
                <a:ln>
                  <a:noFill/>
                </a:ln>
                <a:solidFill>
                  <a:srgbClr val="112C63"/>
                </a:solidFill>
                <a:effectLst/>
                <a:uLnTx/>
                <a:uFillTx/>
                <a:latin typeface="Franklin Gothic Medium Cond" panose="020B0606030402020204" pitchFamily="34" charset="0"/>
              </a:rPr>
              <a:t> 1 Ενίσχυση διαχείρισης </a:t>
            </a:r>
            <a:r>
              <a:rPr lang="el-GR" sz="3200" b="1" dirty="0">
                <a:solidFill>
                  <a:srgbClr val="112C63"/>
                </a:solidFill>
                <a:latin typeface="Franklin Gothic Medium Cond" panose="020B0606030402020204" pitchFamily="34" charset="0"/>
              </a:rPr>
              <a:t>κ</a:t>
            </a:r>
            <a:r>
              <a:rPr kumimoji="0" lang="el-GR" sz="3200" b="1" i="0" u="none" strike="noStrike" kern="1200" cap="none" spc="0" normalizeH="0" baseline="0" noProof="0" dirty="0" err="1">
                <a:ln>
                  <a:noFill/>
                </a:ln>
                <a:solidFill>
                  <a:srgbClr val="112C63"/>
                </a:solidFill>
                <a:effectLst/>
                <a:uLnTx/>
                <a:uFillTx/>
                <a:latin typeface="Franklin Gothic Medium Cond" panose="020B0606030402020204" pitchFamily="34" charset="0"/>
              </a:rPr>
              <a:t>ινδύνων</a:t>
            </a:r>
            <a:r>
              <a:rPr kumimoji="0" lang="el-GR" sz="3200" b="1" i="0" u="none" strike="noStrike" kern="1200" cap="none" spc="0" normalizeH="0" baseline="0" noProof="0" dirty="0">
                <a:ln>
                  <a:noFill/>
                </a:ln>
                <a:solidFill>
                  <a:srgbClr val="112C63"/>
                </a:solidFill>
                <a:effectLst/>
                <a:uLnTx/>
                <a:uFillTx/>
                <a:latin typeface="Franklin Gothic Medium Cond" panose="020B0606030402020204" pitchFamily="34" charset="0"/>
              </a:rPr>
              <a:t> </a:t>
            </a:r>
            <a:r>
              <a:rPr lang="el-GR" sz="3200" b="1" dirty="0">
                <a:solidFill>
                  <a:srgbClr val="112C63"/>
                </a:solidFill>
                <a:latin typeface="Franklin Gothic Medium Cond" panose="020B0606030402020204" pitchFamily="34" charset="0"/>
              </a:rPr>
              <a:t>δ</a:t>
            </a:r>
            <a:r>
              <a:rPr kumimoji="0" lang="el-GR" sz="3200" b="1" i="0" u="none" strike="noStrike" kern="1200" cap="none" spc="0" normalizeH="0" baseline="0" noProof="0" dirty="0" err="1">
                <a:ln>
                  <a:noFill/>
                </a:ln>
                <a:solidFill>
                  <a:srgbClr val="112C63"/>
                </a:solidFill>
                <a:effectLst/>
                <a:uLnTx/>
                <a:uFillTx/>
                <a:latin typeface="Franklin Gothic Medium Cond" panose="020B0606030402020204" pitchFamily="34" charset="0"/>
              </a:rPr>
              <a:t>ιαφθοράς</a:t>
            </a:r>
            <a:endParaRPr kumimoji="0" lang="en-GB" sz="3200" b="1" i="0" u="none" strike="noStrike" kern="1200" cap="none" spc="0" normalizeH="0" baseline="0" noProof="0" dirty="0">
              <a:ln>
                <a:noFill/>
              </a:ln>
              <a:solidFill>
                <a:srgbClr val="112C63"/>
              </a:solidFill>
              <a:effectLst/>
              <a:uLnTx/>
              <a:uFillTx/>
              <a:latin typeface="Franklin Gothic Medium Cond" panose="020B0606030402020204" pitchFamily="34" charset="0"/>
            </a:endParaRPr>
          </a:p>
        </p:txBody>
      </p:sp>
      <p:sp>
        <p:nvSpPr>
          <p:cNvPr id="5" name="TextBox 4">
            <a:extLst>
              <a:ext uri="{FF2B5EF4-FFF2-40B4-BE49-F238E27FC236}">
                <a16:creationId xmlns:a16="http://schemas.microsoft.com/office/drawing/2014/main" id="{01C23812-AAAE-4397-A03A-F2429D95D7EA}"/>
              </a:ext>
            </a:extLst>
          </p:cNvPr>
          <p:cNvSpPr txBox="1"/>
          <p:nvPr/>
        </p:nvSpPr>
        <p:spPr>
          <a:xfrm>
            <a:off x="1616739" y="2156714"/>
            <a:ext cx="9685867" cy="2400657"/>
          </a:xfrm>
          <a:prstGeom prst="rect">
            <a:avLst/>
          </a:prstGeom>
          <a:noFill/>
        </p:spPr>
        <p:txBody>
          <a:bodyPr wrap="square">
            <a:spAutoFit/>
          </a:bodyPr>
          <a:lstStyle/>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Αξιοποίηση τυπολογιών σχετικά με ξέπλυμα μαύρου χρήματος και διαφθορά</a:t>
            </a:r>
          </a:p>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Δημιουργία δείκτη μέτρησης ελεγχθεισών υποθέσεων σε σχέση με τις καταγγελίες διαφθοράς από πολίτες και υπαλλήλους</a:t>
            </a:r>
          </a:p>
          <a:p>
            <a:pPr marL="28575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Δημιουργία δείκτη προέλευσης καταγγελίας</a:t>
            </a:r>
          </a:p>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Εισήγηση νομοθετικής ρύθμισης περί απόρρητων δαπανών για τη θωράκιση της διαδικασίας προστασίας των πληροφοριοδοτών </a:t>
            </a:r>
          </a:p>
        </p:txBody>
      </p:sp>
      <p:sp>
        <p:nvSpPr>
          <p:cNvPr id="2" name="Ορθογώνιο 1">
            <a:extLst>
              <a:ext uri="{FF2B5EF4-FFF2-40B4-BE49-F238E27FC236}">
                <a16:creationId xmlns:a16="http://schemas.microsoft.com/office/drawing/2014/main" id="{F167DB9E-DB02-4BD0-A54C-10A543805F02}"/>
              </a:ext>
            </a:extLst>
          </p:cNvPr>
          <p:cNvSpPr/>
          <p:nvPr/>
        </p:nvSpPr>
        <p:spPr>
          <a:xfrm>
            <a:off x="1292679" y="1114199"/>
            <a:ext cx="3969356" cy="459549"/>
          </a:xfrm>
          <a:prstGeom prst="rect">
            <a:avLst/>
          </a:prstGeom>
        </p:spPr>
        <p:txBody>
          <a:bodyPr wrap="square">
            <a:spAutoFit/>
          </a:bodyPr>
          <a:lstStyle/>
          <a:p>
            <a:pPr>
              <a:lnSpc>
                <a:spcPct val="107000"/>
              </a:lnSpc>
              <a:spcAft>
                <a:spcPts val="800"/>
              </a:spcAft>
            </a:pPr>
            <a:r>
              <a:rPr lang="el-GR" sz="2400" dirty="0">
                <a:solidFill>
                  <a:schemeClr val="accent6"/>
                </a:solidFill>
                <a:latin typeface="Franklin Gothic Medium Cond" panose="020B0606030402020204" pitchFamily="34" charset="0"/>
                <a:cs typeface="Times New Roman" panose="02020603050405020304" pitchFamily="18" charset="0"/>
              </a:rPr>
              <a:t>Άξονας 2 Αποτελεσματικοί Έλεγχοι</a:t>
            </a:r>
          </a:p>
        </p:txBody>
      </p:sp>
      <p:grpSp>
        <p:nvGrpSpPr>
          <p:cNvPr id="7" name="Ομάδα 6">
            <a:extLst>
              <a:ext uri="{FF2B5EF4-FFF2-40B4-BE49-F238E27FC236}">
                <a16:creationId xmlns:a16="http://schemas.microsoft.com/office/drawing/2014/main" id="{05A5D888-3A34-475C-937F-184ABDAAFAD2}"/>
              </a:ext>
            </a:extLst>
          </p:cNvPr>
          <p:cNvGrpSpPr/>
          <p:nvPr/>
        </p:nvGrpSpPr>
        <p:grpSpPr>
          <a:xfrm>
            <a:off x="1228450" y="2029715"/>
            <a:ext cx="456022" cy="3261953"/>
            <a:chOff x="432262" y="1805429"/>
            <a:chExt cx="456022" cy="2007672"/>
          </a:xfrm>
        </p:grpSpPr>
        <p:sp>
          <p:nvSpPr>
            <p:cNvPr id="8" name="TextBox 7">
              <a:extLst>
                <a:ext uri="{FF2B5EF4-FFF2-40B4-BE49-F238E27FC236}">
                  <a16:creationId xmlns:a16="http://schemas.microsoft.com/office/drawing/2014/main" id="{3A8E5492-2A38-40AF-901F-A17020E4413C}"/>
                </a:ext>
              </a:extLst>
            </p:cNvPr>
            <p:cNvSpPr txBox="1"/>
            <p:nvPr/>
          </p:nvSpPr>
          <p:spPr>
            <a:xfrm>
              <a:off x="432262" y="1805429"/>
              <a:ext cx="456022" cy="2007672"/>
            </a:xfrm>
            <a:prstGeom prst="rect">
              <a:avLst/>
            </a:prstGeom>
            <a:noFill/>
            <a:effectLst>
              <a:outerShdw blurRad="50800" dist="50800" dir="5400000" algn="ctr" rotWithShape="0">
                <a:srgbClr val="000000">
                  <a:alpha val="0"/>
                </a:srgbClr>
              </a:outerShdw>
            </a:effectLst>
          </p:spPr>
          <p:txBody>
            <a:bodyPr vert="wordArtVert" wrap="square" rtlCol="0">
              <a:spAutoFit/>
            </a:bodyPr>
            <a:lstStyle/>
            <a:p>
              <a:r>
                <a:rPr lang="el-GR" sz="1600" b="1" spc="800" dirty="0">
                  <a:latin typeface="Franklin Gothic Medium Cond" panose="020B0606030402020204" pitchFamily="34" charset="0"/>
                </a:rPr>
                <a:t>ΔΡΑΣΕΙΣ</a:t>
              </a:r>
            </a:p>
          </p:txBody>
        </p:sp>
        <p:cxnSp>
          <p:nvCxnSpPr>
            <p:cNvPr id="9" name="Ευθεία γραμμή σύνδεσης 8">
              <a:extLst>
                <a:ext uri="{FF2B5EF4-FFF2-40B4-BE49-F238E27FC236}">
                  <a16:creationId xmlns:a16="http://schemas.microsoft.com/office/drawing/2014/main" id="{7FF5B42A-32CE-4778-93F0-B0455AE124BE}"/>
                </a:ext>
              </a:extLst>
            </p:cNvPr>
            <p:cNvCxnSpPr>
              <a:cxnSpLocks/>
            </p:cNvCxnSpPr>
            <p:nvPr/>
          </p:nvCxnSpPr>
          <p:spPr>
            <a:xfrm>
              <a:off x="888284" y="1821771"/>
              <a:ext cx="0" cy="1601207"/>
            </a:xfrm>
            <a:prstGeom prst="line">
              <a:avLst/>
            </a:prstGeom>
            <a:ln w="12700">
              <a:solidFill>
                <a:schemeClr val="tx1">
                  <a:alpha val="55000"/>
                </a:schemeClr>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B32A812D-2BB9-45EB-B3A8-A9831C5F6046}"/>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8</a:t>
            </a:r>
          </a:p>
        </p:txBody>
      </p:sp>
    </p:spTree>
    <p:extLst>
      <p:ext uri="{BB962C8B-B14F-4D97-AF65-F5344CB8AC3E}">
        <p14:creationId xmlns:p14="http://schemas.microsoft.com/office/powerpoint/2010/main" val="2499216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C23812-AAAE-4397-A03A-F2429D95D7EA}"/>
              </a:ext>
            </a:extLst>
          </p:cNvPr>
          <p:cNvSpPr txBox="1"/>
          <p:nvPr/>
        </p:nvSpPr>
        <p:spPr>
          <a:xfrm>
            <a:off x="1768423" y="2074783"/>
            <a:ext cx="9585377" cy="2708434"/>
          </a:xfrm>
          <a:prstGeom prst="rect">
            <a:avLst/>
          </a:prstGeom>
          <a:noFill/>
        </p:spPr>
        <p:txBody>
          <a:bodyPr wrap="square">
            <a:spAutoFit/>
          </a:bodyPr>
          <a:lstStyle/>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Δημιουργία δείκτη αξιολόγησης της αποτελεσματικότητας των ελεγχθεισών διαδικασιών</a:t>
            </a:r>
          </a:p>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Αξιολόγηση τομέων που θεωρούνται επικίνδυνοι – ευάλωτοι για την εμφάνιση φαινομένων διαφθοράς και ένταξή τους στο πρόγραμμα έργου της ΔΕΣΕΛ</a:t>
            </a:r>
          </a:p>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Διεξαγωγή τακτικών συναντήσεων με τους φορείς και Υπηρεσίες επιθεώρησης, ελέγχου και καταπολέμησης της διαφθοράς και ανταλλαγή πληροφοριών και τεχνογνωσίας [ΕΣΟΕΛ]</a:t>
            </a:r>
          </a:p>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Κανονιστικό και συστημικό πλαίσιο για τη διαχείριση και αξιοποίηση των καταγγελιών για φοροδιαφυγή, ξέπλυμα χρήματος και διαφθορά</a:t>
            </a:r>
          </a:p>
        </p:txBody>
      </p:sp>
      <p:sp>
        <p:nvSpPr>
          <p:cNvPr id="2" name="Ορθογώνιο 1">
            <a:extLst>
              <a:ext uri="{FF2B5EF4-FFF2-40B4-BE49-F238E27FC236}">
                <a16:creationId xmlns:a16="http://schemas.microsoft.com/office/drawing/2014/main" id="{75149543-E528-49C1-8228-F5728067E838}"/>
              </a:ext>
            </a:extLst>
          </p:cNvPr>
          <p:cNvSpPr/>
          <p:nvPr/>
        </p:nvSpPr>
        <p:spPr>
          <a:xfrm>
            <a:off x="1282905" y="1239084"/>
            <a:ext cx="4007828" cy="459549"/>
          </a:xfrm>
          <a:prstGeom prst="rect">
            <a:avLst/>
          </a:prstGeom>
        </p:spPr>
        <p:txBody>
          <a:bodyPr wrap="none">
            <a:spAutoFit/>
          </a:bodyPr>
          <a:lstStyle/>
          <a:p>
            <a:pPr>
              <a:lnSpc>
                <a:spcPct val="107000"/>
              </a:lnSpc>
              <a:spcAft>
                <a:spcPts val="800"/>
              </a:spcAft>
            </a:pPr>
            <a:r>
              <a:rPr lang="el-GR" sz="2400" dirty="0">
                <a:solidFill>
                  <a:schemeClr val="accent6"/>
                </a:solidFill>
                <a:latin typeface="Franklin Gothic Medium Cond" panose="020B0606030402020204" pitchFamily="34" charset="0"/>
                <a:cs typeface="Times New Roman" panose="02020603050405020304" pitchFamily="18" charset="0"/>
              </a:rPr>
              <a:t>Άξονας 2 Αποτελεσματικοί έλεγχοι</a:t>
            </a:r>
          </a:p>
        </p:txBody>
      </p:sp>
      <p:sp>
        <p:nvSpPr>
          <p:cNvPr id="7" name="TextBox 6">
            <a:extLst>
              <a:ext uri="{FF2B5EF4-FFF2-40B4-BE49-F238E27FC236}">
                <a16:creationId xmlns:a16="http://schemas.microsoft.com/office/drawing/2014/main" id="{25414AFE-CF10-489C-8F6A-0697E262F3B8}"/>
              </a:ext>
            </a:extLst>
          </p:cNvPr>
          <p:cNvSpPr txBox="1"/>
          <p:nvPr/>
        </p:nvSpPr>
        <p:spPr>
          <a:xfrm>
            <a:off x="627563" y="351541"/>
            <a:ext cx="8516437"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l-GR" sz="3200" b="1" dirty="0">
                <a:latin typeface="Franklin Gothic Medium Cond" panose="020B0606030402020204" pitchFamily="34" charset="0"/>
              </a:rPr>
              <a:t>Στόχος</a:t>
            </a:r>
            <a:r>
              <a:rPr kumimoji="0" lang="el-GR" sz="3200" b="1" i="0" u="none" strike="noStrike" kern="1200" cap="none" spc="0" normalizeH="0" baseline="0" noProof="0" dirty="0">
                <a:ln>
                  <a:noFill/>
                </a:ln>
                <a:solidFill>
                  <a:srgbClr val="112C63"/>
                </a:solidFill>
                <a:effectLst/>
                <a:uLnTx/>
                <a:uFillTx/>
                <a:latin typeface="Franklin Gothic Medium Cond" panose="020B0606030402020204" pitchFamily="34" charset="0"/>
              </a:rPr>
              <a:t> 1 Ενίσχυση </a:t>
            </a:r>
            <a:r>
              <a:rPr lang="el-GR" sz="3200" b="1" dirty="0">
                <a:solidFill>
                  <a:srgbClr val="112C63"/>
                </a:solidFill>
                <a:latin typeface="Franklin Gothic Medium Cond" panose="020B0606030402020204" pitchFamily="34" charset="0"/>
              </a:rPr>
              <a:t>δ</a:t>
            </a:r>
            <a:r>
              <a:rPr kumimoji="0" lang="el-GR" sz="3200" b="1" i="0" u="none" strike="noStrike" kern="1200" cap="none" spc="0" normalizeH="0" baseline="0" noProof="0" dirty="0" err="1">
                <a:ln>
                  <a:noFill/>
                </a:ln>
                <a:solidFill>
                  <a:srgbClr val="112C63"/>
                </a:solidFill>
                <a:effectLst/>
                <a:uLnTx/>
                <a:uFillTx/>
                <a:latin typeface="Franklin Gothic Medium Cond" panose="020B0606030402020204" pitchFamily="34" charset="0"/>
              </a:rPr>
              <a:t>ιαχείρισης</a:t>
            </a:r>
            <a:r>
              <a:rPr kumimoji="0" lang="el-GR" sz="3200" b="1" i="0" u="none" strike="noStrike" kern="1200" cap="none" spc="0" normalizeH="0" baseline="0" noProof="0" dirty="0">
                <a:ln>
                  <a:noFill/>
                </a:ln>
                <a:solidFill>
                  <a:srgbClr val="112C63"/>
                </a:solidFill>
                <a:effectLst/>
                <a:uLnTx/>
                <a:uFillTx/>
                <a:latin typeface="Franklin Gothic Medium Cond" panose="020B0606030402020204" pitchFamily="34" charset="0"/>
              </a:rPr>
              <a:t> </a:t>
            </a:r>
            <a:r>
              <a:rPr lang="el-GR" sz="3200" b="1" dirty="0">
                <a:solidFill>
                  <a:srgbClr val="112C63"/>
                </a:solidFill>
                <a:latin typeface="Franklin Gothic Medium Cond" panose="020B0606030402020204" pitchFamily="34" charset="0"/>
              </a:rPr>
              <a:t>κ</a:t>
            </a:r>
            <a:r>
              <a:rPr kumimoji="0" lang="el-GR" sz="3200" b="1" i="0" u="none" strike="noStrike" kern="1200" cap="none" spc="0" normalizeH="0" baseline="0" noProof="0" dirty="0" err="1">
                <a:ln>
                  <a:noFill/>
                </a:ln>
                <a:solidFill>
                  <a:srgbClr val="112C63"/>
                </a:solidFill>
                <a:effectLst/>
                <a:uLnTx/>
                <a:uFillTx/>
                <a:latin typeface="Franklin Gothic Medium Cond" panose="020B0606030402020204" pitchFamily="34" charset="0"/>
              </a:rPr>
              <a:t>ινδύνων</a:t>
            </a:r>
            <a:r>
              <a:rPr kumimoji="0" lang="el-GR" sz="3200" b="1" i="0" u="none" strike="noStrike" kern="1200" cap="none" spc="0" normalizeH="0" baseline="0" noProof="0" dirty="0">
                <a:ln>
                  <a:noFill/>
                </a:ln>
                <a:solidFill>
                  <a:srgbClr val="112C63"/>
                </a:solidFill>
                <a:effectLst/>
                <a:uLnTx/>
                <a:uFillTx/>
                <a:latin typeface="Franklin Gothic Medium Cond" panose="020B0606030402020204" pitchFamily="34" charset="0"/>
              </a:rPr>
              <a:t> </a:t>
            </a:r>
            <a:r>
              <a:rPr lang="el-GR" sz="3200" b="1" dirty="0">
                <a:solidFill>
                  <a:srgbClr val="112C63"/>
                </a:solidFill>
                <a:latin typeface="Franklin Gothic Medium Cond" panose="020B0606030402020204" pitchFamily="34" charset="0"/>
              </a:rPr>
              <a:t>δ</a:t>
            </a:r>
            <a:r>
              <a:rPr kumimoji="0" lang="el-GR" sz="3200" b="1" i="0" u="none" strike="noStrike" kern="1200" cap="none" spc="0" normalizeH="0" baseline="0" noProof="0" dirty="0" err="1">
                <a:ln>
                  <a:noFill/>
                </a:ln>
                <a:solidFill>
                  <a:srgbClr val="112C63"/>
                </a:solidFill>
                <a:effectLst/>
                <a:uLnTx/>
                <a:uFillTx/>
                <a:latin typeface="Franklin Gothic Medium Cond" panose="020B0606030402020204" pitchFamily="34" charset="0"/>
              </a:rPr>
              <a:t>ιαφθοράς</a:t>
            </a:r>
            <a:endParaRPr kumimoji="0" lang="en-GB" sz="3200" b="1" i="0" u="none" strike="noStrike" kern="1200" cap="none" spc="0" normalizeH="0" baseline="0" noProof="0" dirty="0">
              <a:ln>
                <a:noFill/>
              </a:ln>
              <a:solidFill>
                <a:srgbClr val="112C63"/>
              </a:solidFill>
              <a:effectLst/>
              <a:uLnTx/>
              <a:uFillTx/>
              <a:latin typeface="Franklin Gothic Medium Cond" panose="020B0606030402020204" pitchFamily="34" charset="0"/>
            </a:endParaRPr>
          </a:p>
        </p:txBody>
      </p:sp>
      <p:grpSp>
        <p:nvGrpSpPr>
          <p:cNvPr id="8" name="Ομάδα 7">
            <a:extLst>
              <a:ext uri="{FF2B5EF4-FFF2-40B4-BE49-F238E27FC236}">
                <a16:creationId xmlns:a16="http://schemas.microsoft.com/office/drawing/2014/main" id="{1105AE4D-9D49-474A-933E-2F22E71EF722}"/>
              </a:ext>
            </a:extLst>
          </p:cNvPr>
          <p:cNvGrpSpPr/>
          <p:nvPr/>
        </p:nvGrpSpPr>
        <p:grpSpPr>
          <a:xfrm>
            <a:off x="1282905" y="2001400"/>
            <a:ext cx="485518" cy="3637442"/>
            <a:chOff x="402766" y="1771674"/>
            <a:chExt cx="485518" cy="2238779"/>
          </a:xfrm>
        </p:grpSpPr>
        <p:sp>
          <p:nvSpPr>
            <p:cNvPr id="9" name="TextBox 8">
              <a:extLst>
                <a:ext uri="{FF2B5EF4-FFF2-40B4-BE49-F238E27FC236}">
                  <a16:creationId xmlns:a16="http://schemas.microsoft.com/office/drawing/2014/main" id="{C4190B3B-F3D6-4A04-8793-C9EC56F5DD66}"/>
                </a:ext>
              </a:extLst>
            </p:cNvPr>
            <p:cNvSpPr txBox="1"/>
            <p:nvPr/>
          </p:nvSpPr>
          <p:spPr>
            <a:xfrm>
              <a:off x="402766" y="1772393"/>
              <a:ext cx="456022" cy="2238060"/>
            </a:xfrm>
            <a:prstGeom prst="rect">
              <a:avLst/>
            </a:prstGeom>
            <a:noFill/>
            <a:effectLst>
              <a:outerShdw blurRad="50800" dist="50800" dir="5400000" algn="ctr" rotWithShape="0">
                <a:srgbClr val="000000">
                  <a:alpha val="0"/>
                </a:srgbClr>
              </a:outerShdw>
            </a:effectLst>
          </p:spPr>
          <p:txBody>
            <a:bodyPr vert="wordArtVert" wrap="square" rtlCol="0">
              <a:spAutoFit/>
            </a:bodyPr>
            <a:lstStyle/>
            <a:p>
              <a:r>
                <a:rPr lang="el-GR" sz="1600" b="1" spc="1360" dirty="0">
                  <a:latin typeface="Franklin Gothic Medium Cond" panose="020B0606030402020204" pitchFamily="34" charset="0"/>
                </a:rPr>
                <a:t>ΔΡΑΣΕΙΣ</a:t>
              </a:r>
            </a:p>
          </p:txBody>
        </p:sp>
        <p:cxnSp>
          <p:nvCxnSpPr>
            <p:cNvPr id="10" name="Ευθεία γραμμή σύνδεσης 9">
              <a:extLst>
                <a:ext uri="{FF2B5EF4-FFF2-40B4-BE49-F238E27FC236}">
                  <a16:creationId xmlns:a16="http://schemas.microsoft.com/office/drawing/2014/main" id="{9A155C63-654B-4969-B5F7-9E8D7AFDD5C6}"/>
                </a:ext>
              </a:extLst>
            </p:cNvPr>
            <p:cNvCxnSpPr>
              <a:cxnSpLocks/>
            </p:cNvCxnSpPr>
            <p:nvPr/>
          </p:nvCxnSpPr>
          <p:spPr>
            <a:xfrm>
              <a:off x="888284" y="1771674"/>
              <a:ext cx="0" cy="1856423"/>
            </a:xfrm>
            <a:prstGeom prst="line">
              <a:avLst/>
            </a:prstGeom>
            <a:ln w="12700">
              <a:solidFill>
                <a:schemeClr val="tx1">
                  <a:alpha val="55000"/>
                </a:schemeClr>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7E34B61C-31D0-4C3E-975C-E06A0D322409}"/>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9</a:t>
            </a:r>
          </a:p>
        </p:txBody>
      </p:sp>
    </p:spTree>
    <p:extLst>
      <p:ext uri="{BB962C8B-B14F-4D97-AF65-F5344CB8AC3E}">
        <p14:creationId xmlns:p14="http://schemas.microsoft.com/office/powerpoint/2010/main" val="3132904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FEF9A8-C3BE-AD17-2057-5947BEE6F4D5}"/>
              </a:ext>
            </a:extLst>
          </p:cNvPr>
          <p:cNvSpPr txBox="1"/>
          <p:nvPr/>
        </p:nvSpPr>
        <p:spPr>
          <a:xfrm>
            <a:off x="764921" y="326774"/>
            <a:ext cx="8167413" cy="523220"/>
          </a:xfrm>
          <a:prstGeom prst="rect">
            <a:avLst/>
          </a:prstGeom>
          <a:noFill/>
        </p:spPr>
        <p:txBody>
          <a:bodyPr wrap="square" rtlCol="0">
            <a:spAutoFit/>
          </a:bodyPr>
          <a:lstStyle>
            <a:defPPr>
              <a:defRPr lang="x-none"/>
            </a:defPPr>
            <a:lvl1pPr marR="0" lvl="0" indent="0" fontAlgn="auto">
              <a:lnSpc>
                <a:spcPct val="100000"/>
              </a:lnSpc>
              <a:spcBef>
                <a:spcPts val="0"/>
              </a:spcBef>
              <a:spcAft>
                <a:spcPts val="0"/>
              </a:spcAft>
              <a:buClrTx/>
              <a:buSzTx/>
              <a:buFontTx/>
              <a:buNone/>
              <a:tabLst/>
              <a:defRPr sz="3200" b="1">
                <a:latin typeface="Franklin Gothic Medium Cond" panose="020B0606030402020204" pitchFamily="34" charset="0"/>
              </a:defRPr>
            </a:lvl1pPr>
          </a:lstStyle>
          <a:p>
            <a:r>
              <a:rPr lang="el-GR" dirty="0"/>
              <a:t>Στόχος 2 Ενίσχυση ακεραιότητας και διαφάνειας</a:t>
            </a:r>
            <a:endParaRPr lang="en-GB" dirty="0"/>
          </a:p>
        </p:txBody>
      </p:sp>
      <p:sp>
        <p:nvSpPr>
          <p:cNvPr id="3" name="Ορθογώνιο 2">
            <a:extLst>
              <a:ext uri="{FF2B5EF4-FFF2-40B4-BE49-F238E27FC236}">
                <a16:creationId xmlns:a16="http://schemas.microsoft.com/office/drawing/2014/main" id="{05C9AB4D-8443-4210-9407-724941FAEE5D}"/>
              </a:ext>
            </a:extLst>
          </p:cNvPr>
          <p:cNvSpPr/>
          <p:nvPr/>
        </p:nvSpPr>
        <p:spPr>
          <a:xfrm>
            <a:off x="1793823" y="2037964"/>
            <a:ext cx="9527170" cy="2708434"/>
          </a:xfrm>
          <a:prstGeom prst="rect">
            <a:avLst/>
          </a:prstGeom>
        </p:spPr>
        <p:txBody>
          <a:bodyPr wrap="square">
            <a:spAutoFit/>
          </a:bodyPr>
          <a:lstStyle/>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Ευαισθητοποίηση των πολιτών μέσω των ΜΜΕ και ευρύτερη ενημέρωση μέσω λοιπών επικοινωνιακών δράσεων</a:t>
            </a:r>
          </a:p>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Διεξαγωγή έρευνας ικανοποίησης των πολιτών και μέτρηση αντίληψης για την καταπολέμηση της διαφθοράς στην ΑΑΔΕ, μέσω του καθορισμού σχετικού δείκτη, κατά την έναρξη και λήξη των δράσεων ΣΣ</a:t>
            </a:r>
          </a:p>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Δημοσιοποίηση στοιχείων για την καταπολέμηση της διαφθοράς </a:t>
            </a:r>
          </a:p>
          <a:p>
            <a:pPr marL="28575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Σύστημα διαχείρισης περιεχομένου (</a:t>
            </a:r>
            <a:r>
              <a:rPr lang="el-GR" sz="2000" dirty="0" err="1">
                <a:latin typeface="Franklin Gothic Medium Cond" panose="020B0606030402020204" pitchFamily="34" charset="0"/>
              </a:rPr>
              <a:t>Content</a:t>
            </a:r>
            <a:r>
              <a:rPr lang="el-GR" sz="2000" dirty="0">
                <a:latin typeface="Franklin Gothic Medium Cond" panose="020B0606030402020204" pitchFamily="34" charset="0"/>
              </a:rPr>
              <a:t> </a:t>
            </a:r>
            <a:r>
              <a:rPr lang="el-GR" sz="2000" dirty="0" err="1">
                <a:latin typeface="Franklin Gothic Medium Cond" panose="020B0606030402020204" pitchFamily="34" charset="0"/>
              </a:rPr>
              <a:t>Management</a:t>
            </a:r>
            <a:r>
              <a:rPr lang="el-GR" sz="2000" dirty="0">
                <a:latin typeface="Franklin Gothic Medium Cond" panose="020B0606030402020204" pitchFamily="34" charset="0"/>
              </a:rPr>
              <a:t>)</a:t>
            </a:r>
          </a:p>
        </p:txBody>
      </p:sp>
      <p:sp>
        <p:nvSpPr>
          <p:cNvPr id="2" name="Ορθογώνιο 1">
            <a:extLst>
              <a:ext uri="{FF2B5EF4-FFF2-40B4-BE49-F238E27FC236}">
                <a16:creationId xmlns:a16="http://schemas.microsoft.com/office/drawing/2014/main" id="{B742E69D-FF7D-4C9B-AAF4-9044A03736FE}"/>
              </a:ext>
            </a:extLst>
          </p:cNvPr>
          <p:cNvSpPr/>
          <p:nvPr/>
        </p:nvSpPr>
        <p:spPr>
          <a:xfrm>
            <a:off x="1377316" y="1130868"/>
            <a:ext cx="4939173" cy="459549"/>
          </a:xfrm>
          <a:prstGeom prst="rect">
            <a:avLst/>
          </a:prstGeom>
        </p:spPr>
        <p:txBody>
          <a:bodyPr wrap="none">
            <a:spAutoFit/>
          </a:bodyPr>
          <a:lstStyle/>
          <a:p>
            <a:pPr>
              <a:lnSpc>
                <a:spcPct val="107000"/>
              </a:lnSpc>
              <a:spcAft>
                <a:spcPts val="800"/>
              </a:spcAft>
            </a:pPr>
            <a:r>
              <a:rPr lang="el-GR" sz="2400" dirty="0">
                <a:solidFill>
                  <a:schemeClr val="accent6"/>
                </a:solidFill>
                <a:latin typeface="Franklin Gothic Medium Cond" panose="020B0606030402020204" pitchFamily="34" charset="0"/>
                <a:cs typeface="Times New Roman" panose="02020603050405020304" pitchFamily="18" charset="0"/>
              </a:rPr>
              <a:t>Άξονας 1 Εξωστρέφεια – ευαισθητοποίηση</a:t>
            </a:r>
          </a:p>
        </p:txBody>
      </p:sp>
      <p:grpSp>
        <p:nvGrpSpPr>
          <p:cNvPr id="6" name="Ομάδα 5">
            <a:extLst>
              <a:ext uri="{FF2B5EF4-FFF2-40B4-BE49-F238E27FC236}">
                <a16:creationId xmlns:a16="http://schemas.microsoft.com/office/drawing/2014/main" id="{0F1DCC56-AEB7-44BF-9B69-70A53D9FAC1F}"/>
              </a:ext>
            </a:extLst>
          </p:cNvPr>
          <p:cNvGrpSpPr/>
          <p:nvPr/>
        </p:nvGrpSpPr>
        <p:grpSpPr>
          <a:xfrm>
            <a:off x="1308305" y="1960327"/>
            <a:ext cx="485518" cy="3289620"/>
            <a:chOff x="402766" y="1772393"/>
            <a:chExt cx="485518" cy="2238060"/>
          </a:xfrm>
        </p:grpSpPr>
        <p:sp>
          <p:nvSpPr>
            <p:cNvPr id="7" name="TextBox 6">
              <a:extLst>
                <a:ext uri="{FF2B5EF4-FFF2-40B4-BE49-F238E27FC236}">
                  <a16:creationId xmlns:a16="http://schemas.microsoft.com/office/drawing/2014/main" id="{B9336FB1-99DD-4884-94C7-A01D657CA8DA}"/>
                </a:ext>
              </a:extLst>
            </p:cNvPr>
            <p:cNvSpPr txBox="1"/>
            <p:nvPr/>
          </p:nvSpPr>
          <p:spPr>
            <a:xfrm>
              <a:off x="402766" y="1772393"/>
              <a:ext cx="456022" cy="2238060"/>
            </a:xfrm>
            <a:prstGeom prst="rect">
              <a:avLst/>
            </a:prstGeom>
            <a:noFill/>
            <a:effectLst>
              <a:outerShdw blurRad="50800" dist="50800" dir="5400000" algn="ctr" rotWithShape="0">
                <a:srgbClr val="000000">
                  <a:alpha val="0"/>
                </a:srgbClr>
              </a:outerShdw>
            </a:effectLst>
          </p:spPr>
          <p:txBody>
            <a:bodyPr vert="wordArtVert" wrap="square" rtlCol="0">
              <a:spAutoFit/>
            </a:bodyPr>
            <a:lstStyle/>
            <a:p>
              <a:r>
                <a:rPr lang="el-GR" sz="1600" b="1" spc="1300" dirty="0">
                  <a:latin typeface="Franklin Gothic Medium Cond" panose="020B0606030402020204" pitchFamily="34" charset="0"/>
                </a:rPr>
                <a:t>ΔΡΑΣΕΙΣ</a:t>
              </a:r>
            </a:p>
          </p:txBody>
        </p:sp>
        <p:cxnSp>
          <p:nvCxnSpPr>
            <p:cNvPr id="8" name="Ευθεία γραμμή σύνδεσης 7">
              <a:extLst>
                <a:ext uri="{FF2B5EF4-FFF2-40B4-BE49-F238E27FC236}">
                  <a16:creationId xmlns:a16="http://schemas.microsoft.com/office/drawing/2014/main" id="{6D914B56-0E24-4191-8097-E99D6788AE50}"/>
                </a:ext>
              </a:extLst>
            </p:cNvPr>
            <p:cNvCxnSpPr>
              <a:cxnSpLocks/>
            </p:cNvCxnSpPr>
            <p:nvPr/>
          </p:nvCxnSpPr>
          <p:spPr>
            <a:xfrm>
              <a:off x="888284" y="1772393"/>
              <a:ext cx="0" cy="1997928"/>
            </a:xfrm>
            <a:prstGeom prst="line">
              <a:avLst/>
            </a:prstGeom>
            <a:ln w="12700">
              <a:solidFill>
                <a:schemeClr val="tx1">
                  <a:alpha val="55000"/>
                </a:schemeClr>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78C46BC2-1C87-4DB7-B755-698C1F71401B}"/>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10</a:t>
            </a:r>
          </a:p>
        </p:txBody>
      </p:sp>
    </p:spTree>
    <p:extLst>
      <p:ext uri="{BB962C8B-B14F-4D97-AF65-F5344CB8AC3E}">
        <p14:creationId xmlns:p14="http://schemas.microsoft.com/office/powerpoint/2010/main" val="2496779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05C9AB4D-8443-4210-9407-724941FAEE5D}"/>
              </a:ext>
            </a:extLst>
          </p:cNvPr>
          <p:cNvSpPr/>
          <p:nvPr/>
        </p:nvSpPr>
        <p:spPr>
          <a:xfrm>
            <a:off x="1752600" y="1786209"/>
            <a:ext cx="9736667" cy="3683060"/>
          </a:xfrm>
          <a:prstGeom prst="rect">
            <a:avLst/>
          </a:prstGeom>
        </p:spPr>
        <p:txBody>
          <a:bodyPr wrap="square">
            <a:spAutoFit/>
          </a:bodyPr>
          <a:lstStyle/>
          <a:p>
            <a:pPr marL="285750" lvl="0" indent="-285750" algn="just">
              <a:spcBef>
                <a:spcPts val="400"/>
              </a:spcBef>
              <a:spcAft>
                <a:spcPts val="4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Σύσταση και λειτουργία αυτοτελούς γραφείου συμβούλου ακεραιότητας</a:t>
            </a:r>
          </a:p>
          <a:p>
            <a:pPr marL="285750" lvl="0" indent="-285750" algn="just">
              <a:spcBef>
                <a:spcPts val="400"/>
              </a:spcBef>
              <a:spcAft>
                <a:spcPts val="4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Κατάρτιση και εφαρμογή συστήματος κυκλικής υποχρεωτικής μετακίνησης (</a:t>
            </a:r>
            <a:r>
              <a:rPr lang="en-US" sz="2000" dirty="0">
                <a:latin typeface="Franklin Gothic Medium Cond" panose="020B0606030402020204" pitchFamily="34" charset="0"/>
                <a:cs typeface="Calibri" panose="020F0502020204030204" pitchFamily="34" charset="0"/>
              </a:rPr>
              <a:t>rotation</a:t>
            </a:r>
            <a:r>
              <a:rPr lang="el-GR" sz="2000" dirty="0">
                <a:latin typeface="Franklin Gothic Medium Cond" panose="020B0606030402020204" pitchFamily="34" charset="0"/>
                <a:cs typeface="Calibri" panose="020F0502020204030204" pitchFamily="34" charset="0"/>
              </a:rPr>
              <a:t>) υπαλλήλων της ΑΑΔΕ  </a:t>
            </a:r>
          </a:p>
          <a:p>
            <a:pPr marL="285750" lvl="0" indent="-285750" algn="just">
              <a:spcBef>
                <a:spcPts val="400"/>
              </a:spcBef>
              <a:spcAft>
                <a:spcPts val="4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Δημιουργία Κώδικα Δεοντολογίας για τους υπαλλήλους της ΑΑΔΕ</a:t>
            </a:r>
          </a:p>
          <a:p>
            <a:pPr marL="285750" lvl="0" indent="-285750" algn="just">
              <a:spcBef>
                <a:spcPts val="400"/>
              </a:spcBef>
              <a:spcAft>
                <a:spcPts val="4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Εκπαίδευση του προσωπικού της ΑΑΔΕ μέσω συστηματικών εκπαιδευτικών δράσεων σε θέματα ενίσχυσης της ακεραιότητας, καταπολέμησης διαφθοράς, τήρησης του κώδικα δεοντολογίας, διαχείρισης καταγγελιών, κ.α.</a:t>
            </a:r>
          </a:p>
          <a:p>
            <a:pPr marL="285750" lvl="0" indent="-285750" algn="just">
              <a:spcBef>
                <a:spcPts val="400"/>
              </a:spcBef>
              <a:spcAft>
                <a:spcPts val="4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Ειδική εκπαίδευση και σεμινάρια από τις αρμόδιες Διευθύνσεις προς τους υπαλλήλους της ΑΑΔΕ που κατέχουν θέσεις ευθύνης με σκοπό την πρόληψη και τον εντοπισμό φαινομένων διαφθοράς</a:t>
            </a:r>
          </a:p>
          <a:p>
            <a:pPr marL="285750" lvl="0" indent="-285750" algn="just">
              <a:spcBef>
                <a:spcPts val="400"/>
              </a:spcBef>
              <a:spcAft>
                <a:spcPts val="4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Διοργάνωση εκδήλωσης με σκοπό τη διάδοση της κουλτούρας του εσωτερικού ελέγχου</a:t>
            </a:r>
          </a:p>
        </p:txBody>
      </p:sp>
      <p:sp>
        <p:nvSpPr>
          <p:cNvPr id="2" name="Ορθογώνιο 1">
            <a:extLst>
              <a:ext uri="{FF2B5EF4-FFF2-40B4-BE49-F238E27FC236}">
                <a16:creationId xmlns:a16="http://schemas.microsoft.com/office/drawing/2014/main" id="{E4822516-76E4-471A-B8FD-DC515AB3C9E4}"/>
              </a:ext>
            </a:extLst>
          </p:cNvPr>
          <p:cNvSpPr/>
          <p:nvPr/>
        </p:nvSpPr>
        <p:spPr>
          <a:xfrm>
            <a:off x="1353346" y="1089083"/>
            <a:ext cx="5083443" cy="459549"/>
          </a:xfrm>
          <a:prstGeom prst="rect">
            <a:avLst/>
          </a:prstGeom>
        </p:spPr>
        <p:txBody>
          <a:bodyPr wrap="none">
            <a:spAutoFit/>
          </a:bodyPr>
          <a:lstStyle/>
          <a:p>
            <a:pPr>
              <a:lnSpc>
                <a:spcPct val="107000"/>
              </a:lnSpc>
              <a:spcAft>
                <a:spcPts val="800"/>
              </a:spcAft>
            </a:pPr>
            <a:r>
              <a:rPr lang="el-GR" sz="2400" dirty="0">
                <a:solidFill>
                  <a:schemeClr val="accent6"/>
                </a:solidFill>
                <a:latin typeface="Franklin Gothic Medium Cond" panose="020B0606030402020204" pitchFamily="34" charset="0"/>
                <a:cs typeface="Times New Roman" panose="02020603050405020304" pitchFamily="18" charset="0"/>
              </a:rPr>
              <a:t>Άξονας 2 Ανθρώπινο δυναμικό - εκπαίδευση</a:t>
            </a:r>
          </a:p>
        </p:txBody>
      </p:sp>
      <p:sp>
        <p:nvSpPr>
          <p:cNvPr id="6" name="TextBox 5">
            <a:extLst>
              <a:ext uri="{FF2B5EF4-FFF2-40B4-BE49-F238E27FC236}">
                <a16:creationId xmlns:a16="http://schemas.microsoft.com/office/drawing/2014/main" id="{489A0DFF-AB90-4877-B605-F526DEB34362}"/>
              </a:ext>
            </a:extLst>
          </p:cNvPr>
          <p:cNvSpPr txBox="1"/>
          <p:nvPr/>
        </p:nvSpPr>
        <p:spPr>
          <a:xfrm>
            <a:off x="663321" y="295401"/>
            <a:ext cx="8167413" cy="523220"/>
          </a:xfrm>
          <a:prstGeom prst="rect">
            <a:avLst/>
          </a:prstGeom>
          <a:noFill/>
        </p:spPr>
        <p:txBody>
          <a:bodyPr wrap="square" rtlCol="0">
            <a:spAutoFit/>
          </a:bodyPr>
          <a:lstStyle>
            <a:defPPr>
              <a:defRPr lang="x-none"/>
            </a:defPPr>
            <a:lvl1pPr marR="0" lvl="0" indent="0" fontAlgn="auto">
              <a:lnSpc>
                <a:spcPct val="100000"/>
              </a:lnSpc>
              <a:spcBef>
                <a:spcPts val="0"/>
              </a:spcBef>
              <a:spcAft>
                <a:spcPts val="0"/>
              </a:spcAft>
              <a:buClrTx/>
              <a:buSzTx/>
              <a:buFontTx/>
              <a:buNone/>
              <a:tabLst/>
              <a:defRPr sz="3200" b="1">
                <a:latin typeface="Franklin Gothic Medium Cond" panose="020B0606030402020204" pitchFamily="34" charset="0"/>
              </a:defRPr>
            </a:lvl1pPr>
          </a:lstStyle>
          <a:p>
            <a:r>
              <a:rPr lang="el-GR" dirty="0"/>
              <a:t>Στόχος 2 Ενίσχυση ακεραιότητας και διαφάνειας</a:t>
            </a:r>
            <a:endParaRPr lang="en-GB" dirty="0"/>
          </a:p>
        </p:txBody>
      </p:sp>
      <p:grpSp>
        <p:nvGrpSpPr>
          <p:cNvPr id="7" name="Ομάδα 6">
            <a:extLst>
              <a:ext uri="{FF2B5EF4-FFF2-40B4-BE49-F238E27FC236}">
                <a16:creationId xmlns:a16="http://schemas.microsoft.com/office/drawing/2014/main" id="{2D935C09-3A51-48C6-AB1D-6D6B6EBBFA0A}"/>
              </a:ext>
            </a:extLst>
          </p:cNvPr>
          <p:cNvGrpSpPr/>
          <p:nvPr/>
        </p:nvGrpSpPr>
        <p:grpSpPr>
          <a:xfrm>
            <a:off x="1267082" y="1736408"/>
            <a:ext cx="485518" cy="3849520"/>
            <a:chOff x="402766" y="1669940"/>
            <a:chExt cx="485518" cy="2369309"/>
          </a:xfrm>
        </p:grpSpPr>
        <p:sp>
          <p:nvSpPr>
            <p:cNvPr id="8" name="TextBox 7">
              <a:extLst>
                <a:ext uri="{FF2B5EF4-FFF2-40B4-BE49-F238E27FC236}">
                  <a16:creationId xmlns:a16="http://schemas.microsoft.com/office/drawing/2014/main" id="{A8B50555-2909-4C98-A40C-1BDE615A79C9}"/>
                </a:ext>
              </a:extLst>
            </p:cNvPr>
            <p:cNvSpPr txBox="1"/>
            <p:nvPr/>
          </p:nvSpPr>
          <p:spPr>
            <a:xfrm>
              <a:off x="402766" y="1720832"/>
              <a:ext cx="456022" cy="2318417"/>
            </a:xfrm>
            <a:prstGeom prst="rect">
              <a:avLst/>
            </a:prstGeom>
            <a:noFill/>
            <a:effectLst>
              <a:outerShdw blurRad="50800" dist="50800" dir="5400000" algn="ctr" rotWithShape="0">
                <a:srgbClr val="000000">
                  <a:alpha val="0"/>
                </a:srgbClr>
              </a:outerShdw>
            </a:effectLst>
          </p:spPr>
          <p:txBody>
            <a:bodyPr vert="wordArtVert" wrap="square" rtlCol="0">
              <a:spAutoFit/>
            </a:bodyPr>
            <a:lstStyle/>
            <a:p>
              <a:r>
                <a:rPr lang="el-GR" sz="1600" b="1" spc="2000" dirty="0">
                  <a:latin typeface="Franklin Gothic Medium Cond" panose="020B0606030402020204" pitchFamily="34" charset="0"/>
                </a:rPr>
                <a:t>ΔΡΑΣΕΙΣ</a:t>
              </a:r>
            </a:p>
          </p:txBody>
        </p:sp>
        <p:cxnSp>
          <p:nvCxnSpPr>
            <p:cNvPr id="9" name="Ευθεία γραμμή σύνδεσης 8">
              <a:extLst>
                <a:ext uri="{FF2B5EF4-FFF2-40B4-BE49-F238E27FC236}">
                  <a16:creationId xmlns:a16="http://schemas.microsoft.com/office/drawing/2014/main" id="{3A6F76F2-BB5E-4DAA-9414-C204477C5245}"/>
                </a:ext>
              </a:extLst>
            </p:cNvPr>
            <p:cNvCxnSpPr>
              <a:cxnSpLocks/>
            </p:cNvCxnSpPr>
            <p:nvPr/>
          </p:nvCxnSpPr>
          <p:spPr>
            <a:xfrm>
              <a:off x="888284" y="1669940"/>
              <a:ext cx="0" cy="2240307"/>
            </a:xfrm>
            <a:prstGeom prst="line">
              <a:avLst/>
            </a:prstGeom>
            <a:ln w="12700">
              <a:solidFill>
                <a:schemeClr val="tx1">
                  <a:alpha val="55000"/>
                </a:schemeClr>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F521F101-0D4A-40C7-A5ED-E551F67DE081}"/>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11</a:t>
            </a:r>
          </a:p>
        </p:txBody>
      </p:sp>
    </p:spTree>
    <p:extLst>
      <p:ext uri="{BB962C8B-B14F-4D97-AF65-F5344CB8AC3E}">
        <p14:creationId xmlns:p14="http://schemas.microsoft.com/office/powerpoint/2010/main" val="631873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05C9AB4D-8443-4210-9407-724941FAEE5D}"/>
              </a:ext>
            </a:extLst>
          </p:cNvPr>
          <p:cNvSpPr/>
          <p:nvPr/>
        </p:nvSpPr>
        <p:spPr>
          <a:xfrm>
            <a:off x="1805372" y="1890282"/>
            <a:ext cx="8971871" cy="2766655"/>
          </a:xfrm>
          <a:prstGeom prst="rect">
            <a:avLst/>
          </a:prstGeom>
        </p:spPr>
        <p:txBody>
          <a:bodyPr wrap="square">
            <a:spAutoFit/>
          </a:bodyPr>
          <a:lstStyle/>
          <a:p>
            <a:pPr marL="285750" indent="-285750" algn="just">
              <a:lnSpc>
                <a:spcPct val="113000"/>
              </a:lnSpc>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Καταγραφή και δημοσιοποίηση των διαδικασιών που αφορούν συναλλαγές με πολίτες και επιχειρήσεις</a:t>
            </a:r>
          </a:p>
          <a:p>
            <a:pPr marL="285750" indent="-285750" algn="just">
              <a:lnSpc>
                <a:spcPct val="113000"/>
              </a:lnSpc>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Σύνταξη κανονισμών λειτουργίας των Υπηρεσιών της ΑΑΔΕ</a:t>
            </a:r>
          </a:p>
          <a:p>
            <a:pPr marL="285750" indent="-285750" algn="just">
              <a:lnSpc>
                <a:spcPct val="113000"/>
              </a:lnSpc>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Εφαρμογή συστημάτων διαχείρισης ποιότητας</a:t>
            </a:r>
          </a:p>
          <a:p>
            <a:pPr marL="285750" indent="-285750" algn="just">
              <a:lnSpc>
                <a:spcPct val="113000"/>
              </a:lnSpc>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Τυποποίηση διαδικασίας πληρωμών προς αποφυγή δημιουργίας εστιών διαφθοράς</a:t>
            </a:r>
          </a:p>
          <a:p>
            <a:pPr marL="285750" indent="-285750" algn="just">
              <a:lnSpc>
                <a:spcPct val="113000"/>
              </a:lnSpc>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Τυποποίηση της διαδικασίας και των όρων των διακηρύξεων και των συμβάσεων</a:t>
            </a:r>
          </a:p>
        </p:txBody>
      </p:sp>
      <p:sp>
        <p:nvSpPr>
          <p:cNvPr id="2" name="Ορθογώνιο 1">
            <a:extLst>
              <a:ext uri="{FF2B5EF4-FFF2-40B4-BE49-F238E27FC236}">
                <a16:creationId xmlns:a16="http://schemas.microsoft.com/office/drawing/2014/main" id="{E4822516-76E4-471A-B8FD-DC515AB3C9E4}"/>
              </a:ext>
            </a:extLst>
          </p:cNvPr>
          <p:cNvSpPr/>
          <p:nvPr/>
        </p:nvSpPr>
        <p:spPr>
          <a:xfrm>
            <a:off x="1319854" y="1093316"/>
            <a:ext cx="5743880" cy="459549"/>
          </a:xfrm>
          <a:prstGeom prst="rect">
            <a:avLst/>
          </a:prstGeom>
        </p:spPr>
        <p:txBody>
          <a:bodyPr wrap="none">
            <a:spAutoFit/>
          </a:bodyPr>
          <a:lstStyle/>
          <a:p>
            <a:pPr>
              <a:lnSpc>
                <a:spcPct val="107000"/>
              </a:lnSpc>
              <a:spcAft>
                <a:spcPts val="800"/>
              </a:spcAft>
            </a:pPr>
            <a:r>
              <a:rPr lang="el-GR" sz="2400" dirty="0">
                <a:solidFill>
                  <a:schemeClr val="accent6"/>
                </a:solidFill>
                <a:latin typeface="Franklin Gothic Medium Cond" panose="020B0606030402020204" pitchFamily="34" charset="0"/>
                <a:cs typeface="Times New Roman" panose="02020603050405020304" pitchFamily="18" charset="0"/>
              </a:rPr>
              <a:t>Άξονας 3 Προτυποποίηση - διαφάνεια συναλλαγών</a:t>
            </a:r>
          </a:p>
        </p:txBody>
      </p:sp>
      <p:sp>
        <p:nvSpPr>
          <p:cNvPr id="6" name="TextBox 5">
            <a:extLst>
              <a:ext uri="{FF2B5EF4-FFF2-40B4-BE49-F238E27FC236}">
                <a16:creationId xmlns:a16="http://schemas.microsoft.com/office/drawing/2014/main" id="{FEC2C6A3-F763-45F3-8EA1-41B8F12BC4BC}"/>
              </a:ext>
            </a:extLst>
          </p:cNvPr>
          <p:cNvSpPr txBox="1"/>
          <p:nvPr/>
        </p:nvSpPr>
        <p:spPr>
          <a:xfrm>
            <a:off x="654854" y="370779"/>
            <a:ext cx="8167413" cy="523220"/>
          </a:xfrm>
          <a:prstGeom prst="rect">
            <a:avLst/>
          </a:prstGeom>
          <a:noFill/>
        </p:spPr>
        <p:txBody>
          <a:bodyPr wrap="square" rtlCol="0">
            <a:spAutoFit/>
          </a:bodyPr>
          <a:lstStyle>
            <a:defPPr>
              <a:defRPr lang="x-none"/>
            </a:defPPr>
            <a:lvl1pPr marR="0" lvl="0" indent="0" fontAlgn="auto">
              <a:lnSpc>
                <a:spcPct val="100000"/>
              </a:lnSpc>
              <a:spcBef>
                <a:spcPts val="0"/>
              </a:spcBef>
              <a:spcAft>
                <a:spcPts val="0"/>
              </a:spcAft>
              <a:buClrTx/>
              <a:buSzTx/>
              <a:buFontTx/>
              <a:buNone/>
              <a:tabLst/>
              <a:defRPr sz="3200" b="1">
                <a:latin typeface="Franklin Gothic Medium Cond" panose="020B0606030402020204" pitchFamily="34" charset="0"/>
              </a:defRPr>
            </a:lvl1pPr>
          </a:lstStyle>
          <a:p>
            <a:r>
              <a:rPr lang="el-GR" dirty="0"/>
              <a:t>Στόχος 2 Ενίσχυση ακεραιότητας και διαφάνειας</a:t>
            </a:r>
            <a:endParaRPr lang="en-GB" dirty="0"/>
          </a:p>
        </p:txBody>
      </p:sp>
      <p:grpSp>
        <p:nvGrpSpPr>
          <p:cNvPr id="7" name="Ομάδα 6">
            <a:extLst>
              <a:ext uri="{FF2B5EF4-FFF2-40B4-BE49-F238E27FC236}">
                <a16:creationId xmlns:a16="http://schemas.microsoft.com/office/drawing/2014/main" id="{8C977B6F-2F2D-410E-9487-13AAFD387DF7}"/>
              </a:ext>
            </a:extLst>
          </p:cNvPr>
          <p:cNvGrpSpPr/>
          <p:nvPr/>
        </p:nvGrpSpPr>
        <p:grpSpPr>
          <a:xfrm>
            <a:off x="1319854" y="1904999"/>
            <a:ext cx="485518" cy="3378201"/>
            <a:chOff x="402766" y="1630902"/>
            <a:chExt cx="485518" cy="2379551"/>
          </a:xfrm>
        </p:grpSpPr>
        <p:sp>
          <p:nvSpPr>
            <p:cNvPr id="8" name="TextBox 7">
              <a:extLst>
                <a:ext uri="{FF2B5EF4-FFF2-40B4-BE49-F238E27FC236}">
                  <a16:creationId xmlns:a16="http://schemas.microsoft.com/office/drawing/2014/main" id="{10C3BC53-18DC-48BD-8C07-19C4B0427323}"/>
                </a:ext>
              </a:extLst>
            </p:cNvPr>
            <p:cNvSpPr txBox="1"/>
            <p:nvPr/>
          </p:nvSpPr>
          <p:spPr>
            <a:xfrm>
              <a:off x="402766" y="1630902"/>
              <a:ext cx="456022" cy="2379551"/>
            </a:xfrm>
            <a:prstGeom prst="rect">
              <a:avLst/>
            </a:prstGeom>
            <a:noFill/>
            <a:effectLst>
              <a:outerShdw blurRad="50800" dist="50800" dir="5400000" algn="ctr" rotWithShape="0">
                <a:srgbClr val="000000">
                  <a:alpha val="0"/>
                </a:srgbClr>
              </a:outerShdw>
            </a:effectLst>
          </p:spPr>
          <p:txBody>
            <a:bodyPr vert="wordArtVert" wrap="square" rtlCol="0">
              <a:spAutoFit/>
            </a:bodyPr>
            <a:lstStyle/>
            <a:p>
              <a:r>
                <a:rPr lang="el-GR" sz="1600" b="1" spc="1000" dirty="0">
                  <a:latin typeface="Franklin Gothic Medium Cond" panose="020B0606030402020204" pitchFamily="34" charset="0"/>
                </a:rPr>
                <a:t>ΔΡΑΣΕΙΣ</a:t>
              </a:r>
            </a:p>
          </p:txBody>
        </p:sp>
        <p:cxnSp>
          <p:nvCxnSpPr>
            <p:cNvPr id="9" name="Ευθεία γραμμή σύνδεσης 8">
              <a:extLst>
                <a:ext uri="{FF2B5EF4-FFF2-40B4-BE49-F238E27FC236}">
                  <a16:creationId xmlns:a16="http://schemas.microsoft.com/office/drawing/2014/main" id="{26C57D97-39C6-47C7-938A-20C47837E586}"/>
                </a:ext>
              </a:extLst>
            </p:cNvPr>
            <p:cNvCxnSpPr>
              <a:cxnSpLocks/>
            </p:cNvCxnSpPr>
            <p:nvPr/>
          </p:nvCxnSpPr>
          <p:spPr>
            <a:xfrm>
              <a:off x="888284" y="1669940"/>
              <a:ext cx="0" cy="1849980"/>
            </a:xfrm>
            <a:prstGeom prst="line">
              <a:avLst/>
            </a:prstGeom>
            <a:ln w="12700">
              <a:solidFill>
                <a:schemeClr val="tx1">
                  <a:alpha val="55000"/>
                </a:schemeClr>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44757B90-5311-43BA-B258-3EB6B0DC07FB}"/>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12</a:t>
            </a:r>
          </a:p>
        </p:txBody>
      </p:sp>
    </p:spTree>
    <p:extLst>
      <p:ext uri="{BB962C8B-B14F-4D97-AF65-F5344CB8AC3E}">
        <p14:creationId xmlns:p14="http://schemas.microsoft.com/office/powerpoint/2010/main" val="2831501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05C9AB4D-8443-4210-9407-724941FAEE5D}"/>
              </a:ext>
            </a:extLst>
          </p:cNvPr>
          <p:cNvSpPr/>
          <p:nvPr/>
        </p:nvSpPr>
        <p:spPr>
          <a:xfrm>
            <a:off x="1855313" y="2263337"/>
            <a:ext cx="9702799" cy="1785104"/>
          </a:xfrm>
          <a:prstGeom prst="rect">
            <a:avLst/>
          </a:prstGeom>
        </p:spPr>
        <p:txBody>
          <a:bodyPr wrap="square">
            <a:spAutoFit/>
          </a:bodyPr>
          <a:lstStyle/>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Φορητές κάμερες βιντεοσκόπησης για επιτόπιους ελέγχους</a:t>
            </a:r>
          </a:p>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Σταθερές κάμερες βιντεοσκόπησης σε χώρους φυσικού ελέγχου εμπορευματοκιβωτίων &amp; αποθηκών</a:t>
            </a:r>
          </a:p>
          <a:p>
            <a:pPr marL="285750" lvl="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Σταθερές κάμερες βιντεοσκόπησης σε χώρους επίσκεψης συναλλασσόμενων</a:t>
            </a:r>
          </a:p>
          <a:p>
            <a:pPr marL="285750" indent="-285750" algn="just">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Εφαρμογή διαδικασίας δέουσας επιμέλειας (</a:t>
            </a:r>
            <a:r>
              <a:rPr lang="en-US" sz="2000" dirty="0">
                <a:latin typeface="Franklin Gothic Medium Cond" panose="020B0606030402020204" pitchFamily="34" charset="0"/>
              </a:rPr>
              <a:t>due diligence) </a:t>
            </a:r>
            <a:r>
              <a:rPr lang="el-GR" sz="2000" dirty="0">
                <a:latin typeface="Franklin Gothic Medium Cond" panose="020B0606030402020204" pitchFamily="34" charset="0"/>
              </a:rPr>
              <a:t>για την ανάθεση δημόσιων συμβάσεων</a:t>
            </a:r>
            <a:endParaRPr lang="en-US" sz="2000" dirty="0">
              <a:latin typeface="Franklin Gothic Medium Cond" panose="020B0606030402020204" pitchFamily="34" charset="0"/>
            </a:endParaRPr>
          </a:p>
        </p:txBody>
      </p:sp>
      <p:sp>
        <p:nvSpPr>
          <p:cNvPr id="6" name="TextBox 5">
            <a:extLst>
              <a:ext uri="{FF2B5EF4-FFF2-40B4-BE49-F238E27FC236}">
                <a16:creationId xmlns:a16="http://schemas.microsoft.com/office/drawing/2014/main" id="{EF853D3B-1809-41CF-997F-AF47F3456E45}"/>
              </a:ext>
            </a:extLst>
          </p:cNvPr>
          <p:cNvSpPr txBox="1"/>
          <p:nvPr/>
        </p:nvSpPr>
        <p:spPr>
          <a:xfrm>
            <a:off x="637921" y="318233"/>
            <a:ext cx="8167413" cy="523220"/>
          </a:xfrm>
          <a:prstGeom prst="rect">
            <a:avLst/>
          </a:prstGeom>
          <a:noFill/>
        </p:spPr>
        <p:txBody>
          <a:bodyPr wrap="square" rtlCol="0">
            <a:spAutoFit/>
          </a:bodyPr>
          <a:lstStyle>
            <a:defPPr>
              <a:defRPr lang="x-none"/>
            </a:defPPr>
            <a:lvl1pPr marR="0" lvl="0" indent="0" fontAlgn="auto">
              <a:lnSpc>
                <a:spcPct val="100000"/>
              </a:lnSpc>
              <a:spcBef>
                <a:spcPts val="0"/>
              </a:spcBef>
              <a:spcAft>
                <a:spcPts val="0"/>
              </a:spcAft>
              <a:buClrTx/>
              <a:buSzTx/>
              <a:buFontTx/>
              <a:buNone/>
              <a:tabLst/>
              <a:defRPr sz="3200" b="1">
                <a:latin typeface="Franklin Gothic Medium Cond" panose="020B0606030402020204" pitchFamily="34" charset="0"/>
              </a:defRPr>
            </a:lvl1pPr>
          </a:lstStyle>
          <a:p>
            <a:r>
              <a:rPr lang="el-GR" dirty="0"/>
              <a:t>Στόχος 2 Ενίσχυση ακεραιότητας και διαφάνειας</a:t>
            </a:r>
            <a:endParaRPr lang="en-GB" dirty="0"/>
          </a:p>
        </p:txBody>
      </p:sp>
      <p:sp>
        <p:nvSpPr>
          <p:cNvPr id="7" name="Ορθογώνιο 6">
            <a:extLst>
              <a:ext uri="{FF2B5EF4-FFF2-40B4-BE49-F238E27FC236}">
                <a16:creationId xmlns:a16="http://schemas.microsoft.com/office/drawing/2014/main" id="{5B37F291-D300-46AE-930C-49CEB6E528F2}"/>
              </a:ext>
            </a:extLst>
          </p:cNvPr>
          <p:cNvSpPr/>
          <p:nvPr/>
        </p:nvSpPr>
        <p:spPr>
          <a:xfrm>
            <a:off x="1375520" y="1211982"/>
            <a:ext cx="5743880" cy="459549"/>
          </a:xfrm>
          <a:prstGeom prst="rect">
            <a:avLst/>
          </a:prstGeom>
        </p:spPr>
        <p:txBody>
          <a:bodyPr wrap="none">
            <a:spAutoFit/>
          </a:bodyPr>
          <a:lstStyle/>
          <a:p>
            <a:pPr>
              <a:lnSpc>
                <a:spcPct val="107000"/>
              </a:lnSpc>
              <a:spcAft>
                <a:spcPts val="800"/>
              </a:spcAft>
            </a:pPr>
            <a:r>
              <a:rPr lang="el-GR" sz="2400" dirty="0">
                <a:solidFill>
                  <a:schemeClr val="accent6"/>
                </a:solidFill>
                <a:latin typeface="Franklin Gothic Medium Cond" panose="020B0606030402020204" pitchFamily="34" charset="0"/>
                <a:cs typeface="Times New Roman" panose="02020603050405020304" pitchFamily="18" charset="0"/>
              </a:rPr>
              <a:t>Άξονας 3 Προτυποποίηση - διαφάνεια συναλλαγών</a:t>
            </a:r>
          </a:p>
        </p:txBody>
      </p:sp>
      <p:grpSp>
        <p:nvGrpSpPr>
          <p:cNvPr id="8" name="Ομάδα 7">
            <a:extLst>
              <a:ext uri="{FF2B5EF4-FFF2-40B4-BE49-F238E27FC236}">
                <a16:creationId xmlns:a16="http://schemas.microsoft.com/office/drawing/2014/main" id="{256F9081-06C4-4B41-BFEF-8AA252E3734C}"/>
              </a:ext>
            </a:extLst>
          </p:cNvPr>
          <p:cNvGrpSpPr/>
          <p:nvPr/>
        </p:nvGrpSpPr>
        <p:grpSpPr>
          <a:xfrm>
            <a:off x="1375520" y="2009745"/>
            <a:ext cx="479793" cy="3636274"/>
            <a:chOff x="402766" y="1790389"/>
            <a:chExt cx="479793" cy="2238060"/>
          </a:xfrm>
        </p:grpSpPr>
        <p:sp>
          <p:nvSpPr>
            <p:cNvPr id="9" name="TextBox 8">
              <a:extLst>
                <a:ext uri="{FF2B5EF4-FFF2-40B4-BE49-F238E27FC236}">
                  <a16:creationId xmlns:a16="http://schemas.microsoft.com/office/drawing/2014/main" id="{2F222D4B-F067-4B47-B95C-30C665AA1E02}"/>
                </a:ext>
              </a:extLst>
            </p:cNvPr>
            <p:cNvSpPr txBox="1"/>
            <p:nvPr/>
          </p:nvSpPr>
          <p:spPr>
            <a:xfrm>
              <a:off x="402766" y="1790389"/>
              <a:ext cx="456022" cy="2238060"/>
            </a:xfrm>
            <a:prstGeom prst="rect">
              <a:avLst/>
            </a:prstGeom>
            <a:noFill/>
            <a:effectLst>
              <a:outerShdw blurRad="50800" dist="50800" dir="5400000" algn="ctr" rotWithShape="0">
                <a:srgbClr val="000000">
                  <a:alpha val="0"/>
                </a:srgbClr>
              </a:outerShdw>
            </a:effectLst>
          </p:spPr>
          <p:txBody>
            <a:bodyPr vert="wordArtVert" wrap="square" rtlCol="0">
              <a:spAutoFit/>
            </a:bodyPr>
            <a:lstStyle/>
            <a:p>
              <a:r>
                <a:rPr lang="el-GR" sz="1600" b="1" spc="400" dirty="0">
                  <a:latin typeface="Franklin Gothic Medium Cond" panose="020B0606030402020204" pitchFamily="34" charset="0"/>
                </a:rPr>
                <a:t>ΔΡΑΣΕΙΣ</a:t>
              </a:r>
            </a:p>
          </p:txBody>
        </p:sp>
        <p:cxnSp>
          <p:nvCxnSpPr>
            <p:cNvPr id="10" name="Ευθεία γραμμή σύνδεσης 9">
              <a:extLst>
                <a:ext uri="{FF2B5EF4-FFF2-40B4-BE49-F238E27FC236}">
                  <a16:creationId xmlns:a16="http://schemas.microsoft.com/office/drawing/2014/main" id="{C873F8CE-CA0D-4C44-9C58-647AF989FCF8}"/>
                </a:ext>
              </a:extLst>
            </p:cNvPr>
            <p:cNvCxnSpPr>
              <a:cxnSpLocks/>
            </p:cNvCxnSpPr>
            <p:nvPr/>
          </p:nvCxnSpPr>
          <p:spPr>
            <a:xfrm>
              <a:off x="882559" y="1790389"/>
              <a:ext cx="0" cy="1410861"/>
            </a:xfrm>
            <a:prstGeom prst="line">
              <a:avLst/>
            </a:prstGeom>
            <a:ln w="12700">
              <a:solidFill>
                <a:schemeClr val="tx1">
                  <a:alpha val="55000"/>
                </a:schemeClr>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8EB459EF-1751-4FB9-9518-8C5C1A7BBBD4}"/>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13</a:t>
            </a:r>
          </a:p>
        </p:txBody>
      </p:sp>
    </p:spTree>
    <p:extLst>
      <p:ext uri="{BB962C8B-B14F-4D97-AF65-F5344CB8AC3E}">
        <p14:creationId xmlns:p14="http://schemas.microsoft.com/office/powerpoint/2010/main" val="1824340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05C9AB4D-8443-4210-9407-724941FAEE5D}"/>
              </a:ext>
            </a:extLst>
          </p:cNvPr>
          <p:cNvSpPr/>
          <p:nvPr/>
        </p:nvSpPr>
        <p:spPr>
          <a:xfrm>
            <a:off x="725839" y="1285886"/>
            <a:ext cx="10740322" cy="3231654"/>
          </a:xfrm>
          <a:prstGeom prst="rect">
            <a:avLst/>
          </a:prstGeom>
        </p:spPr>
        <p:txBody>
          <a:bodyPr wrap="square">
            <a:spAutoFit/>
          </a:bodyPr>
          <a:lstStyle/>
          <a:p>
            <a:pPr algn="just"/>
            <a:r>
              <a:rPr lang="el-GR" sz="2000" dirty="0">
                <a:latin typeface="Franklin Gothic Medium Cond" panose="020B0606030402020204" pitchFamily="34" charset="0"/>
              </a:rPr>
              <a:t>Η Στρατηγική για την Καταπολέμηση της Διαφθοράς αφορά στα έτη 2022-2025. </a:t>
            </a:r>
          </a:p>
          <a:p>
            <a:pPr algn="just"/>
            <a:endParaRPr lang="el-GR" sz="2000" dirty="0">
              <a:latin typeface="Franklin Gothic Medium Cond" panose="020B0606030402020204" pitchFamily="34" charset="0"/>
            </a:endParaRPr>
          </a:p>
          <a:p>
            <a:pPr algn="just"/>
            <a:r>
              <a:rPr lang="el-GR" sz="2000" dirty="0">
                <a:latin typeface="Franklin Gothic Medium Cond" panose="020B0606030402020204" pitchFamily="34" charset="0"/>
              </a:rPr>
              <a:t>Οι δράσεις της στρατηγικής περιλαμβάνουν:</a:t>
            </a:r>
          </a:p>
          <a:p>
            <a:pPr algn="just"/>
            <a:endParaRPr lang="el-GR" sz="2000" dirty="0">
              <a:latin typeface="Franklin Gothic Medium Cond" panose="020B0606030402020204" pitchFamily="34" charset="0"/>
            </a:endParaRPr>
          </a:p>
          <a:p>
            <a:pPr marL="342900" indent="-342900" algn="just">
              <a:buFont typeface="Arial" panose="020B0604020202020204" pitchFamily="34" charset="0"/>
              <a:buChar char="•"/>
            </a:pPr>
            <a:r>
              <a:rPr lang="el-GR" sz="2000" dirty="0">
                <a:latin typeface="Franklin Gothic Medium Cond" panose="020B0606030402020204" pitchFamily="34" charset="0"/>
              </a:rPr>
              <a:t>ακριβές χρονοδιάγραμμα</a:t>
            </a:r>
          </a:p>
          <a:p>
            <a:pPr marL="342900" indent="-342900" algn="just">
              <a:buFont typeface="Arial" panose="020B0604020202020204" pitchFamily="34" charset="0"/>
              <a:buChar char="•"/>
            </a:pPr>
            <a:r>
              <a:rPr lang="el-GR" sz="2000" dirty="0">
                <a:latin typeface="Franklin Gothic Medium Cond" panose="020B0606030402020204" pitchFamily="34" charset="0"/>
              </a:rPr>
              <a:t>αρμόδιες και εμπλεκόμενες Υπηρεσίες </a:t>
            </a:r>
          </a:p>
          <a:p>
            <a:pPr marL="342900" indent="-342900" algn="just">
              <a:buFont typeface="Arial" panose="020B0604020202020204" pitchFamily="34" charset="0"/>
              <a:buChar char="•"/>
            </a:pPr>
            <a:r>
              <a:rPr lang="el-GR" sz="2000" dirty="0">
                <a:latin typeface="Franklin Gothic Medium Cond" panose="020B0606030402020204" pitchFamily="34" charset="0"/>
              </a:rPr>
              <a:t>απαιτούμενους πόρους </a:t>
            </a:r>
          </a:p>
          <a:p>
            <a:pPr algn="just"/>
            <a:endParaRPr lang="el-GR" sz="2000" dirty="0">
              <a:latin typeface="Franklin Gothic Medium Cond" panose="020B0606030402020204" pitchFamily="34" charset="0"/>
            </a:endParaRPr>
          </a:p>
          <a:p>
            <a:pPr algn="just"/>
            <a:r>
              <a:rPr lang="el-GR" sz="2000" dirty="0">
                <a:latin typeface="Franklin Gothic Medium Cond" panose="020B0606030402020204" pitchFamily="34" charset="0"/>
              </a:rPr>
              <a:t>και υλοποιούνται μέσω της ένταξής τους στο ετήσιο επιχειρησιακό σχέδιο της ΑΑΔΕ.</a:t>
            </a:r>
          </a:p>
          <a:p>
            <a:pPr algn="just"/>
            <a:endParaRPr lang="el-GR" sz="2400" dirty="0">
              <a:latin typeface="Franklin Gothic Medium Cond" panose="020B0606030402020204" pitchFamily="34" charset="0"/>
            </a:endParaRPr>
          </a:p>
        </p:txBody>
      </p:sp>
      <p:sp>
        <p:nvSpPr>
          <p:cNvPr id="6" name="TextBox 5">
            <a:extLst>
              <a:ext uri="{FF2B5EF4-FFF2-40B4-BE49-F238E27FC236}">
                <a16:creationId xmlns:a16="http://schemas.microsoft.com/office/drawing/2014/main" id="{EF853D3B-1809-41CF-997F-AF47F3456E45}"/>
              </a:ext>
            </a:extLst>
          </p:cNvPr>
          <p:cNvSpPr txBox="1"/>
          <p:nvPr/>
        </p:nvSpPr>
        <p:spPr>
          <a:xfrm>
            <a:off x="637921" y="318233"/>
            <a:ext cx="8167413" cy="584775"/>
          </a:xfrm>
          <a:prstGeom prst="rect">
            <a:avLst/>
          </a:prstGeom>
          <a:noFill/>
        </p:spPr>
        <p:txBody>
          <a:bodyPr wrap="square" rtlCol="0">
            <a:spAutoFit/>
          </a:bodyPr>
          <a:lstStyle/>
          <a:p>
            <a:pPr lvl="0"/>
            <a:r>
              <a:rPr kumimoji="0" lang="el-GR" sz="3200" b="1" i="0" u="none" strike="noStrike" kern="1200" cap="none" spc="0" normalizeH="0" baseline="0" noProof="0" dirty="0">
                <a:ln>
                  <a:noFill/>
                </a:ln>
                <a:solidFill>
                  <a:srgbClr val="112C63"/>
                </a:solidFill>
                <a:effectLst/>
                <a:uLnTx/>
                <a:uFillTx/>
                <a:latin typeface="Franklin Gothic Medium Cond" panose="020B0606030402020204" pitchFamily="34" charset="0"/>
              </a:rPr>
              <a:t>Πλαίσιο </a:t>
            </a:r>
            <a:r>
              <a:rPr lang="el-GR" sz="3200" b="1" dirty="0">
                <a:latin typeface="Franklin Gothic Medium Cond" panose="020B0606030402020204" pitchFamily="34" charset="0"/>
              </a:rPr>
              <a:t>Υλοποίησης</a:t>
            </a:r>
            <a:endParaRPr lang="en-GB" sz="3200" b="1" dirty="0">
              <a:latin typeface="Franklin Gothic Medium Cond" panose="020B0606030402020204" pitchFamily="34" charset="0"/>
            </a:endParaRPr>
          </a:p>
        </p:txBody>
      </p:sp>
      <p:sp>
        <p:nvSpPr>
          <p:cNvPr id="7" name="TextBox 6">
            <a:extLst>
              <a:ext uri="{FF2B5EF4-FFF2-40B4-BE49-F238E27FC236}">
                <a16:creationId xmlns:a16="http://schemas.microsoft.com/office/drawing/2014/main" id="{3C426E60-CEFE-420F-A1EB-57272DCB19A3}"/>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14</a:t>
            </a:r>
          </a:p>
        </p:txBody>
      </p:sp>
    </p:spTree>
    <p:extLst>
      <p:ext uri="{BB962C8B-B14F-4D97-AF65-F5344CB8AC3E}">
        <p14:creationId xmlns:p14="http://schemas.microsoft.com/office/powerpoint/2010/main" val="2610508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a:extLst>
              <a:ext uri="{FF2B5EF4-FFF2-40B4-BE49-F238E27FC236}">
                <a16:creationId xmlns:a16="http://schemas.microsoft.com/office/drawing/2014/main" id="{3D83D515-BF29-DD72-2CA3-74486E3BD54C}"/>
              </a:ext>
            </a:extLst>
          </p:cNvPr>
          <p:cNvPicPr>
            <a:picLocks noChangeAspect="1"/>
          </p:cNvPicPr>
          <p:nvPr/>
        </p:nvPicPr>
        <p:blipFill>
          <a:blip r:embed="rId2"/>
          <a:srcRect/>
          <a:stretch/>
        </p:blipFill>
        <p:spPr>
          <a:xfrm>
            <a:off x="4501080" y="1922264"/>
            <a:ext cx="3189839" cy="2055775"/>
          </a:xfrm>
          <a:prstGeom prst="rect">
            <a:avLst/>
          </a:prstGeom>
        </p:spPr>
      </p:pic>
      <p:sp>
        <p:nvSpPr>
          <p:cNvPr id="40" name="Rectangle 39">
            <a:extLst>
              <a:ext uri="{FF2B5EF4-FFF2-40B4-BE49-F238E27FC236}">
                <a16:creationId xmlns:a16="http://schemas.microsoft.com/office/drawing/2014/main" id="{9DFA4ABD-5068-050E-08E0-1A7587B0F9E5}"/>
              </a:ext>
            </a:extLst>
          </p:cNvPr>
          <p:cNvSpPr/>
          <p:nvPr/>
        </p:nvSpPr>
        <p:spPr>
          <a:xfrm rot="5400000">
            <a:off x="9670730" y="754348"/>
            <a:ext cx="650932" cy="4391608"/>
          </a:xfrm>
          <a:prstGeom prst="rect">
            <a:avLst/>
          </a:prstGeom>
          <a:gradFill>
            <a:gsLst>
              <a:gs pos="5000">
                <a:schemeClr val="accent2">
                  <a:alpha val="0"/>
                </a:schemeClr>
              </a:gs>
              <a:gs pos="72000">
                <a:srgbClr val="3265C5">
                  <a:alpha val="91494"/>
                </a:srgbClr>
              </a:gs>
              <a:gs pos="9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1" name="Rectangle 40">
            <a:extLst>
              <a:ext uri="{FF2B5EF4-FFF2-40B4-BE49-F238E27FC236}">
                <a16:creationId xmlns:a16="http://schemas.microsoft.com/office/drawing/2014/main" id="{50FDF182-1D90-F161-D4F5-644E1765A83E}"/>
              </a:ext>
            </a:extLst>
          </p:cNvPr>
          <p:cNvSpPr/>
          <p:nvPr/>
        </p:nvSpPr>
        <p:spPr>
          <a:xfrm rot="16200000">
            <a:off x="1734106" y="890580"/>
            <a:ext cx="650932" cy="4119146"/>
          </a:xfrm>
          <a:prstGeom prst="rect">
            <a:avLst/>
          </a:prstGeom>
          <a:gradFill>
            <a:gsLst>
              <a:gs pos="5000">
                <a:schemeClr val="accent2">
                  <a:alpha val="0"/>
                </a:schemeClr>
              </a:gs>
              <a:gs pos="72000">
                <a:srgbClr val="3265C5">
                  <a:alpha val="91494"/>
                </a:srgbClr>
              </a:gs>
              <a:gs pos="9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256086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a:extLst>
              <a:ext uri="{FF2B5EF4-FFF2-40B4-BE49-F238E27FC236}">
                <a16:creationId xmlns:a16="http://schemas.microsoft.com/office/drawing/2014/main" id="{68F689AC-CDFB-D183-7ACA-0C96D08F97E3}"/>
              </a:ext>
            </a:extLst>
          </p:cNvPr>
          <p:cNvSpPr>
            <a:spLocks noGrp="1"/>
          </p:cNvSpPr>
          <p:nvPr>
            <p:ph type="subTitle" idx="1"/>
          </p:nvPr>
        </p:nvSpPr>
        <p:spPr>
          <a:xfrm>
            <a:off x="606349" y="332335"/>
            <a:ext cx="4759281" cy="6000731"/>
          </a:xfrm>
        </p:spPr>
        <p:txBody>
          <a:bodyPr>
            <a:normAutofit fontScale="85000" lnSpcReduction="20000"/>
          </a:bodyPr>
          <a:lstStyle/>
          <a:p>
            <a:r>
              <a:rPr lang="el-GR" sz="2400" b="1" dirty="0">
                <a:latin typeface="Franklin Gothic Medium Cond" panose="020B0606030402020204" pitchFamily="34" charset="0"/>
              </a:rPr>
              <a:t>Πρόλογος</a:t>
            </a:r>
          </a:p>
          <a:p>
            <a:endParaRPr lang="en-GB" sz="2400" b="1" dirty="0">
              <a:latin typeface="Franklin Gothic Medium Cond" panose="020B0606030402020204" pitchFamily="34" charset="0"/>
            </a:endParaRPr>
          </a:p>
          <a:p>
            <a:pPr algn="just"/>
            <a:r>
              <a:rPr lang="el-GR" sz="1900" b="0" dirty="0">
                <a:latin typeface="Franklin Gothic Medium Cond" panose="020B0606030402020204" pitchFamily="34" charset="0"/>
              </a:rPr>
              <a:t>Εμείς, στην Ανεξάρτητη Αρχή Δημοσίων Εσόδων, λειτουργούμε με διαφάνεια και έχουμε υιοθετήσει μηδενική ανοχή στη διαφθορά. Δεν αρκούμαστε όμως μόνο στο να διακηρύσσουμε τις αρχές αυτές. </a:t>
            </a:r>
            <a:r>
              <a:rPr lang="en-US" sz="1900" b="0" dirty="0">
                <a:latin typeface="Franklin Gothic Medium Cond" panose="020B0606030402020204" pitchFamily="34" charset="0"/>
              </a:rPr>
              <a:t>E</a:t>
            </a:r>
            <a:r>
              <a:rPr lang="el-GR" sz="1900" b="0" dirty="0">
                <a:latin typeface="Franklin Gothic Medium Cond" panose="020B0606030402020204" pitchFamily="34" charset="0"/>
              </a:rPr>
              <a:t>ίμαστε στοχοπροσηλωμένοι στην προσπάθεια να  αποτελούν και συστατικό στοιχείο της κουλτούρας μας, του επαγγελματισμού και της έμπρακτης καθημερινότητάς μας, ώστε να ενισχύουμε διαρκώς την εμπιστοσύνη των πολιτών προς εμάς και να μεγιστοποιούμε την αξιοπιστία μας, ως πρότυπος δημόσιος οργανισμός.</a:t>
            </a:r>
          </a:p>
          <a:p>
            <a:pPr algn="just"/>
            <a:br>
              <a:rPr lang="el-GR" sz="1900" b="0" dirty="0">
                <a:latin typeface="Franklin Gothic Medium Cond" panose="020B0606030402020204" pitchFamily="34" charset="0"/>
              </a:rPr>
            </a:br>
            <a:r>
              <a:rPr lang="el-GR" sz="1900" b="0" dirty="0">
                <a:latin typeface="Franklin Gothic Medium Cond" panose="020B0606030402020204" pitchFamily="34" charset="0"/>
              </a:rPr>
              <a:t>Η στρατηγική μας για την καταπολέμηση της διαφθοράς βασίζεται στις αρχές και τις αξίες μας και υλοποιεί στόχους που αποσκοπούν αφενός στην ενίσχυση της αποτελεσματικότητας του Οργανισμού στην καταπολέμηση των κινδύνων διαφθοράς, αφετέρου στην πρόληψη, με δράσεις εξωστρέφειας, εκπαίδευσης και προτυποποίησης των διαδικασιών μας.</a:t>
            </a:r>
          </a:p>
          <a:p>
            <a:pPr algn="just"/>
            <a:br>
              <a:rPr lang="el-GR" sz="1900" b="0" dirty="0">
                <a:latin typeface="Franklin Gothic Medium Cond" panose="020B0606030402020204" pitchFamily="34" charset="0"/>
              </a:rPr>
            </a:br>
            <a:r>
              <a:rPr lang="el-GR" sz="1900" b="0" dirty="0">
                <a:latin typeface="Franklin Gothic Medium Cond" panose="020B0606030402020204" pitchFamily="34" charset="0"/>
              </a:rPr>
              <a:t>Ο υφιστάμενος σχεδιασμός μας κατά της διαφθοράς εκτείνεται μέχρι το τέλος του 2025 και επικαιροποιείται διαρκώς, ενώ οι δράσεις μας απεικονίζουν τη θέση  και τη στάση της Αρχής μας στα ζητήματα διαφάνειας και ακεραιότητας.</a:t>
            </a:r>
          </a:p>
          <a:p>
            <a:pPr algn="just"/>
            <a:endParaRPr lang="el-GR" sz="1600" b="0" dirty="0">
              <a:latin typeface="Franklin Gothic Medium Cond" panose="020B0606030402020204" pitchFamily="34" charset="0"/>
            </a:endParaRPr>
          </a:p>
          <a:p>
            <a:pPr algn="r"/>
            <a:r>
              <a:rPr lang="el-GR" sz="1800" dirty="0">
                <a:latin typeface="Franklin Gothic Medium Cond" panose="020B0606030402020204" pitchFamily="34" charset="0"/>
              </a:rPr>
              <a:t>Ο Διοικητής της Ανεξάρτητης Αρχής Δημοσίων Εσόδων</a:t>
            </a:r>
          </a:p>
          <a:p>
            <a:pPr algn="r"/>
            <a:r>
              <a:rPr lang="el-GR" sz="1800" dirty="0">
                <a:latin typeface="Franklin Gothic Medium Cond" panose="020B0606030402020204" pitchFamily="34" charset="0"/>
              </a:rPr>
              <a:t>Γ</a:t>
            </a:r>
            <a:r>
              <a:rPr lang="en-US" sz="1800" dirty="0">
                <a:latin typeface="Franklin Gothic Medium Cond" panose="020B0606030402020204" pitchFamily="34" charset="0"/>
              </a:rPr>
              <a:t>.</a:t>
            </a:r>
            <a:r>
              <a:rPr lang="el-GR" sz="1800" dirty="0">
                <a:latin typeface="Franklin Gothic Medium Cond" panose="020B0606030402020204" pitchFamily="34" charset="0"/>
              </a:rPr>
              <a:t> Ι. </a:t>
            </a:r>
            <a:r>
              <a:rPr lang="el-GR" sz="1800" dirty="0" err="1">
                <a:latin typeface="Franklin Gothic Medium Cond" panose="020B0606030402020204" pitchFamily="34" charset="0"/>
              </a:rPr>
              <a:t>Πιτσιλής</a:t>
            </a:r>
            <a:endParaRPr lang="x-none" sz="1800" dirty="0">
              <a:latin typeface="Franklin Gothic Medium Cond" panose="020B0606030402020204" pitchFamily="34" charset="0"/>
            </a:endParaRPr>
          </a:p>
        </p:txBody>
      </p:sp>
    </p:spTree>
    <p:extLst>
      <p:ext uri="{BB962C8B-B14F-4D97-AF65-F5344CB8AC3E}">
        <p14:creationId xmlns:p14="http://schemas.microsoft.com/office/powerpoint/2010/main" val="4103195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636A26-D75C-4B5A-8259-FD258619772C}"/>
              </a:ext>
            </a:extLst>
          </p:cNvPr>
          <p:cNvSpPr>
            <a:spLocks noGrp="1"/>
          </p:cNvSpPr>
          <p:nvPr>
            <p:ph type="title"/>
          </p:nvPr>
        </p:nvSpPr>
        <p:spPr>
          <a:xfrm>
            <a:off x="838200" y="229659"/>
            <a:ext cx="10515600" cy="786341"/>
          </a:xfrm>
        </p:spPr>
        <p:txBody>
          <a:bodyPr>
            <a:normAutofit/>
          </a:bodyPr>
          <a:lstStyle/>
          <a:p>
            <a:r>
              <a:rPr lang="el-GR" sz="3200" b="1" dirty="0">
                <a:latin typeface="Franklin Gothic Medium Cond" panose="020B0606030402020204" pitchFamily="34" charset="0"/>
              </a:rPr>
              <a:t>Περιεχόμενα</a:t>
            </a:r>
          </a:p>
        </p:txBody>
      </p:sp>
      <p:sp>
        <p:nvSpPr>
          <p:cNvPr id="3" name="Θέση περιεχομένου 2">
            <a:extLst>
              <a:ext uri="{FF2B5EF4-FFF2-40B4-BE49-F238E27FC236}">
                <a16:creationId xmlns:a16="http://schemas.microsoft.com/office/drawing/2014/main" id="{31AE19BE-7C53-4164-A204-D3EE20D10068}"/>
              </a:ext>
            </a:extLst>
          </p:cNvPr>
          <p:cNvSpPr>
            <a:spLocks noGrp="1"/>
          </p:cNvSpPr>
          <p:nvPr>
            <p:ph idx="1"/>
          </p:nvPr>
        </p:nvSpPr>
        <p:spPr>
          <a:xfrm>
            <a:off x="1303866" y="1270265"/>
            <a:ext cx="7797800" cy="2742936"/>
          </a:xfrm>
        </p:spPr>
        <p:txBody>
          <a:bodyPr>
            <a:noAutofit/>
          </a:bodyPr>
          <a:lstStyle/>
          <a:p>
            <a:r>
              <a:rPr lang="el-GR" sz="2000" dirty="0">
                <a:latin typeface="Franklin Gothic Medium Cond" panose="020B0606030402020204" pitchFamily="34" charset="0"/>
              </a:rPr>
              <a:t>Συνάφεια με το στρατηγικό σχεδιασμό της ΑΑΔΕ</a:t>
            </a:r>
          </a:p>
          <a:p>
            <a:r>
              <a:rPr lang="el-GR" sz="2000" dirty="0">
                <a:latin typeface="Franklin Gothic Medium Cond" panose="020B0606030402020204" pitchFamily="34" charset="0"/>
              </a:rPr>
              <a:t>Όραμα – Αποστολή</a:t>
            </a:r>
          </a:p>
          <a:p>
            <a:r>
              <a:rPr lang="el-GR" sz="2000" dirty="0">
                <a:latin typeface="Franklin Gothic Medium Cond" panose="020B0606030402020204" pitchFamily="34" charset="0"/>
              </a:rPr>
              <a:t>Αρχές και αξίες</a:t>
            </a:r>
            <a:endParaRPr lang="en-GB" sz="2000" dirty="0">
              <a:latin typeface="Franklin Gothic Medium Cond" panose="020B0606030402020204" pitchFamily="34" charset="0"/>
            </a:endParaRPr>
          </a:p>
          <a:p>
            <a:r>
              <a:rPr lang="el-GR" sz="2000" dirty="0">
                <a:latin typeface="Franklin Gothic Medium Cond" panose="020B0606030402020204" pitchFamily="34" charset="0"/>
              </a:rPr>
              <a:t>Δομή στρατηγικής</a:t>
            </a:r>
          </a:p>
          <a:p>
            <a:r>
              <a:rPr lang="el-GR" sz="2000" dirty="0">
                <a:latin typeface="Franklin Gothic Medium Cond" panose="020B0606030402020204" pitchFamily="34" charset="0"/>
              </a:rPr>
              <a:t>Στόχοι – Άξονες – Δράσεις</a:t>
            </a:r>
          </a:p>
          <a:p>
            <a:r>
              <a:rPr lang="el-GR" sz="2000" dirty="0">
                <a:latin typeface="Franklin Gothic Medium Cond" panose="020B0606030402020204" pitchFamily="34" charset="0"/>
              </a:rPr>
              <a:t>Πλάνο υλοποίησης</a:t>
            </a:r>
          </a:p>
          <a:p>
            <a:endParaRPr lang="el-GR" sz="2000" dirty="0">
              <a:latin typeface="Franklin Gothic Medium Cond" panose="020B0606030402020204" pitchFamily="34" charset="0"/>
            </a:endParaRPr>
          </a:p>
        </p:txBody>
      </p:sp>
      <p:sp>
        <p:nvSpPr>
          <p:cNvPr id="9" name="TextBox 8">
            <a:extLst>
              <a:ext uri="{FF2B5EF4-FFF2-40B4-BE49-F238E27FC236}">
                <a16:creationId xmlns:a16="http://schemas.microsoft.com/office/drawing/2014/main" id="{CBA3086E-1284-4740-A3E8-9AA721FD4029}"/>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1</a:t>
            </a:r>
          </a:p>
        </p:txBody>
      </p:sp>
    </p:spTree>
    <p:extLst>
      <p:ext uri="{BB962C8B-B14F-4D97-AF65-F5344CB8AC3E}">
        <p14:creationId xmlns:p14="http://schemas.microsoft.com/office/powerpoint/2010/main" val="2648833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FEF9A8-C3BE-AD17-2057-5947BEE6F4D5}"/>
              </a:ext>
            </a:extLst>
          </p:cNvPr>
          <p:cNvSpPr txBox="1"/>
          <p:nvPr/>
        </p:nvSpPr>
        <p:spPr>
          <a:xfrm>
            <a:off x="695295" y="340030"/>
            <a:ext cx="10310342" cy="584775"/>
          </a:xfrm>
          <a:prstGeom prst="rect">
            <a:avLst/>
          </a:prstGeom>
          <a:noFill/>
        </p:spPr>
        <p:txBody>
          <a:bodyPr wrap="square" rtlCol="0">
            <a:spAutoFit/>
          </a:bodyPr>
          <a:lstStyle/>
          <a:p>
            <a:r>
              <a:rPr lang="el-GR" sz="3200" b="1" dirty="0">
                <a:latin typeface="Franklin Gothic Medium Cond" panose="020B0606030402020204" pitchFamily="34" charset="0"/>
              </a:rPr>
              <a:t>Συνάφεια με το στρατηγικό σχεδιασμό της ΑΑΔΕ</a:t>
            </a:r>
          </a:p>
        </p:txBody>
      </p:sp>
      <p:sp>
        <p:nvSpPr>
          <p:cNvPr id="5" name="TextBox 4">
            <a:extLst>
              <a:ext uri="{FF2B5EF4-FFF2-40B4-BE49-F238E27FC236}">
                <a16:creationId xmlns:a16="http://schemas.microsoft.com/office/drawing/2014/main" id="{F53012E3-8359-48F7-AA71-308D76FA6A9D}"/>
              </a:ext>
            </a:extLst>
          </p:cNvPr>
          <p:cNvSpPr txBox="1"/>
          <p:nvPr/>
        </p:nvSpPr>
        <p:spPr>
          <a:xfrm>
            <a:off x="767751" y="1816566"/>
            <a:ext cx="10946921" cy="2458878"/>
          </a:xfrm>
          <a:prstGeom prst="rect">
            <a:avLst/>
          </a:prstGeom>
          <a:noFill/>
        </p:spPr>
        <p:txBody>
          <a:bodyPr wrap="square">
            <a:spAutoFit/>
          </a:bodyPr>
          <a:lstStyle/>
          <a:p>
            <a:pPr marL="342900" indent="-342900" algn="just">
              <a:lnSpc>
                <a:spcPct val="113000"/>
              </a:lnSpc>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εναρμονίζεται με το όραμα, την αποστολή, τις αξίες και τους στόχους του στρατηγικού σχεδίου της ΑΑΔΕ. Ειδικότερα, εμπίπτει στον 1</a:t>
            </a:r>
            <a:r>
              <a:rPr lang="el-GR" sz="2000" baseline="30000" dirty="0">
                <a:latin typeface="Franklin Gothic Medium Cond" panose="020B0606030402020204" pitchFamily="34" charset="0"/>
              </a:rPr>
              <a:t>ο</a:t>
            </a:r>
            <a:r>
              <a:rPr lang="el-GR" sz="2000" dirty="0">
                <a:latin typeface="Franklin Gothic Medium Cond" panose="020B0606030402020204" pitchFamily="34" charset="0"/>
              </a:rPr>
              <a:t> άξονα παρέμβασης «</a:t>
            </a:r>
            <a:r>
              <a:rPr lang="el-GR" sz="2000" dirty="0">
                <a:solidFill>
                  <a:schemeClr val="accent6"/>
                </a:solidFill>
                <a:latin typeface="Franklin Gothic Medium Cond" panose="020B0606030402020204" pitchFamily="34" charset="0"/>
              </a:rPr>
              <a:t>Διαφανείς εσωτερικές διαδικασίες και διαρκής λογοδοσία</a:t>
            </a:r>
            <a:r>
              <a:rPr lang="el-GR" sz="2000" dirty="0">
                <a:latin typeface="Franklin Gothic Medium Cond" panose="020B0606030402020204" pitchFamily="34" charset="0"/>
              </a:rPr>
              <a:t>»</a:t>
            </a:r>
            <a:r>
              <a:rPr lang="el-GR" sz="2000" b="1" dirty="0">
                <a:latin typeface="Franklin Gothic Medium Cond" panose="020B0606030402020204" pitchFamily="34" charset="0"/>
              </a:rPr>
              <a:t> </a:t>
            </a:r>
            <a:r>
              <a:rPr lang="el-GR" sz="2000" dirty="0">
                <a:latin typeface="Franklin Gothic Medium Cond" panose="020B0606030402020204" pitchFamily="34" charset="0"/>
              </a:rPr>
              <a:t>του</a:t>
            </a:r>
            <a:r>
              <a:rPr lang="el-GR" sz="2000" b="1" dirty="0">
                <a:latin typeface="Franklin Gothic Medium Cond" panose="020B0606030402020204" pitchFamily="34" charset="0"/>
              </a:rPr>
              <a:t> </a:t>
            </a:r>
            <a:r>
              <a:rPr lang="el-GR" sz="2000" dirty="0">
                <a:latin typeface="Franklin Gothic Medium Cond" panose="020B0606030402020204" pitchFamily="34" charset="0"/>
              </a:rPr>
              <a:t>3</a:t>
            </a:r>
            <a:r>
              <a:rPr lang="el-GR" sz="2000" baseline="30000" dirty="0">
                <a:latin typeface="Franklin Gothic Medium Cond" panose="020B0606030402020204" pitchFamily="34" charset="0"/>
              </a:rPr>
              <a:t>ου</a:t>
            </a:r>
            <a:r>
              <a:rPr lang="el-GR" sz="2000" dirty="0">
                <a:latin typeface="Franklin Gothic Medium Cond" panose="020B0606030402020204" pitchFamily="34" charset="0"/>
              </a:rPr>
              <a:t> στρατηγικού στόχου «Αποτελεσματικός, δυναμικός και καινοτόμος οργανισμός»</a:t>
            </a:r>
          </a:p>
          <a:p>
            <a:pPr marL="342900" indent="-342900" algn="just">
              <a:lnSpc>
                <a:spcPct val="113000"/>
              </a:lnSpc>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συνδέεται με τα επιχειρησιακά σχέδια που καταρτίζονται στο πλαίσιο του Οργανισμού </a:t>
            </a:r>
          </a:p>
          <a:p>
            <a:pPr marL="342900" indent="-342900" algn="just">
              <a:lnSpc>
                <a:spcPct val="113000"/>
              </a:lnSpc>
              <a:spcBef>
                <a:spcPts val="600"/>
              </a:spcBef>
              <a:spcAft>
                <a:spcPts val="600"/>
              </a:spcAft>
              <a:buFont typeface="Arial" panose="020B0604020202020204" pitchFamily="34" charset="0"/>
              <a:buChar char="•"/>
            </a:pPr>
            <a:r>
              <a:rPr lang="el-GR" sz="2000" dirty="0">
                <a:latin typeface="Franklin Gothic Medium Cond" panose="020B0606030402020204" pitchFamily="34" charset="0"/>
              </a:rPr>
              <a:t>βρίσκεται σε σύμπνοια με το Εθνικό στρατηγικό σχέδιο για την καταπολέμηση της διαφθοράς (ΕΣΣΚΔ), το οποίο έχει εκπονηθεί από την Εθνική Αρχή Διαφάνειας (ΕΑΔ) για την χρονική περίοδο 2022-2025.</a:t>
            </a:r>
            <a:endParaRPr lang="x-none" sz="2000" dirty="0">
              <a:latin typeface="Franklin Gothic Medium Cond" panose="020B0606030402020204" pitchFamily="34" charset="0"/>
            </a:endParaRPr>
          </a:p>
        </p:txBody>
      </p:sp>
      <p:sp>
        <p:nvSpPr>
          <p:cNvPr id="9" name="TextBox 8">
            <a:extLst>
              <a:ext uri="{FF2B5EF4-FFF2-40B4-BE49-F238E27FC236}">
                <a16:creationId xmlns:a16="http://schemas.microsoft.com/office/drawing/2014/main" id="{838F066B-0A26-44C9-8670-13BFB9C727E4}"/>
              </a:ext>
            </a:extLst>
          </p:cNvPr>
          <p:cNvSpPr txBox="1"/>
          <p:nvPr/>
        </p:nvSpPr>
        <p:spPr>
          <a:xfrm>
            <a:off x="695295" y="1170630"/>
            <a:ext cx="5612371" cy="400110"/>
          </a:xfrm>
          <a:prstGeom prst="rect">
            <a:avLst/>
          </a:prstGeom>
          <a:noFill/>
        </p:spPr>
        <p:txBody>
          <a:bodyPr wrap="square">
            <a:spAutoFit/>
          </a:bodyPr>
          <a:lstStyle/>
          <a:p>
            <a:pPr algn="just"/>
            <a:r>
              <a:rPr lang="el-GR" sz="2000" dirty="0">
                <a:latin typeface="Franklin Gothic Medium Cond" panose="020B0606030402020204" pitchFamily="34" charset="0"/>
              </a:rPr>
              <a:t>Η παρούσα στρατηγική:</a:t>
            </a:r>
            <a:endParaRPr lang="x-none" sz="2000" dirty="0">
              <a:latin typeface="Franklin Gothic Medium Cond" panose="020B0606030402020204" pitchFamily="34" charset="0"/>
            </a:endParaRPr>
          </a:p>
        </p:txBody>
      </p:sp>
      <p:sp>
        <p:nvSpPr>
          <p:cNvPr id="8" name="TextBox 7">
            <a:extLst>
              <a:ext uri="{FF2B5EF4-FFF2-40B4-BE49-F238E27FC236}">
                <a16:creationId xmlns:a16="http://schemas.microsoft.com/office/drawing/2014/main" id="{0EBF7B0C-5FFF-47D7-867A-23F6E3D02F05}"/>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2</a:t>
            </a:r>
          </a:p>
        </p:txBody>
      </p:sp>
    </p:spTree>
    <p:extLst>
      <p:ext uri="{BB962C8B-B14F-4D97-AF65-F5344CB8AC3E}">
        <p14:creationId xmlns:p14="http://schemas.microsoft.com/office/powerpoint/2010/main" val="3870496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E836978-D162-81F5-EB3C-3E283C0B9FF7}"/>
              </a:ext>
            </a:extLst>
          </p:cNvPr>
          <p:cNvSpPr txBox="1"/>
          <p:nvPr/>
        </p:nvSpPr>
        <p:spPr>
          <a:xfrm>
            <a:off x="815719" y="356963"/>
            <a:ext cx="10310342" cy="584775"/>
          </a:xfrm>
          <a:prstGeom prst="rect">
            <a:avLst/>
          </a:prstGeom>
          <a:noFill/>
        </p:spPr>
        <p:txBody>
          <a:bodyPr wrap="square" rtlCol="0">
            <a:spAutoFit/>
          </a:bodyPr>
          <a:lstStyle/>
          <a:p>
            <a:r>
              <a:rPr lang="el-GR" sz="3200" b="1" dirty="0">
                <a:latin typeface="Franklin Gothic Medium Cond" panose="020B0606030402020204" pitchFamily="34" charset="0"/>
              </a:rPr>
              <a:t>Όραμα - Αποστολή</a:t>
            </a:r>
            <a:endParaRPr lang="en-GB" sz="3200" b="1" dirty="0">
              <a:latin typeface="Franklin Gothic Medium Cond" panose="020B0606030402020204" pitchFamily="34" charset="0"/>
            </a:endParaRPr>
          </a:p>
        </p:txBody>
      </p:sp>
      <p:sp>
        <p:nvSpPr>
          <p:cNvPr id="3" name="TextBox 2">
            <a:extLst>
              <a:ext uri="{FF2B5EF4-FFF2-40B4-BE49-F238E27FC236}">
                <a16:creationId xmlns:a16="http://schemas.microsoft.com/office/drawing/2014/main" id="{B245BFD7-F40B-B72E-8A97-3ADA7FE41708}"/>
              </a:ext>
            </a:extLst>
          </p:cNvPr>
          <p:cNvSpPr txBox="1"/>
          <p:nvPr/>
        </p:nvSpPr>
        <p:spPr>
          <a:xfrm>
            <a:off x="869372" y="1343064"/>
            <a:ext cx="10453253" cy="1177310"/>
          </a:xfrm>
          <a:prstGeom prst="rect">
            <a:avLst/>
          </a:prstGeom>
          <a:noFill/>
        </p:spPr>
        <p:txBody>
          <a:bodyPr wrap="square">
            <a:spAutoFit/>
          </a:bodyPr>
          <a:lstStyle/>
          <a:p>
            <a:pPr algn="just">
              <a:lnSpc>
                <a:spcPct val="113000"/>
              </a:lnSpc>
              <a:spcBef>
                <a:spcPts val="600"/>
              </a:spcBef>
              <a:spcAft>
                <a:spcPts val="600"/>
              </a:spcAft>
              <a:buClr>
                <a:schemeClr val="tx1"/>
              </a:buClr>
              <a:buSzPct val="130000"/>
            </a:pPr>
            <a:r>
              <a:rPr lang="el-GR" sz="2400" spc="40" dirty="0">
                <a:solidFill>
                  <a:schemeClr val="accent6"/>
                </a:solidFill>
                <a:latin typeface="Franklin Gothic Medium Cond" panose="020B0606030402020204" pitchFamily="34" charset="0"/>
              </a:rPr>
              <a:t>Όραμα</a:t>
            </a:r>
            <a:r>
              <a:rPr lang="el-GR" sz="2000" dirty="0">
                <a:latin typeface="Franklin Gothic Medium Cond" panose="020B0606030402020204" pitchFamily="34" charset="0"/>
              </a:rPr>
              <a:t> και καθήκον μας είναι να καταστήσουμε την ΑΑΔΕ πρότυπο δημόσιο οργανισμό, εφάμιλλο των κορυφαίων φορολογικών και τελωνειακών διοικήσεων διεθνώς, λειτουργώντας με βάση τις αρχές και τις αξίες μας, με σκοπό να υπηρετούμε ακόμα καλύτερα τον πολίτη, το δημόσιο συμφέρον και το κοινωνικό σύνολο.</a:t>
            </a:r>
            <a:endParaRPr lang="x-none" sz="2000" dirty="0">
              <a:latin typeface="Franklin Gothic Medium Cond" panose="020B0606030402020204" pitchFamily="34" charset="0"/>
            </a:endParaRPr>
          </a:p>
        </p:txBody>
      </p:sp>
      <p:sp>
        <p:nvSpPr>
          <p:cNvPr id="4" name="TextBox 3">
            <a:extLst>
              <a:ext uri="{FF2B5EF4-FFF2-40B4-BE49-F238E27FC236}">
                <a16:creationId xmlns:a16="http://schemas.microsoft.com/office/drawing/2014/main" id="{B76A3272-E854-815A-43BC-4FFDB350DBD0}"/>
              </a:ext>
            </a:extLst>
          </p:cNvPr>
          <p:cNvSpPr txBox="1"/>
          <p:nvPr/>
        </p:nvSpPr>
        <p:spPr>
          <a:xfrm>
            <a:off x="869373" y="3262022"/>
            <a:ext cx="10453254" cy="829522"/>
          </a:xfrm>
          <a:prstGeom prst="rect">
            <a:avLst/>
          </a:prstGeom>
          <a:noFill/>
        </p:spPr>
        <p:txBody>
          <a:bodyPr wrap="square">
            <a:spAutoFit/>
          </a:bodyPr>
          <a:lstStyle>
            <a:defPPr>
              <a:defRPr lang="x-none"/>
            </a:defPPr>
            <a:lvl1pPr algn="just">
              <a:lnSpc>
                <a:spcPct val="113000"/>
              </a:lnSpc>
              <a:spcBef>
                <a:spcPts val="600"/>
              </a:spcBef>
              <a:spcAft>
                <a:spcPts val="600"/>
              </a:spcAft>
              <a:buClr>
                <a:schemeClr val="tx1"/>
              </a:buClr>
              <a:buSzPct val="130000"/>
              <a:defRPr sz="2000" b="1" spc="40">
                <a:latin typeface="Franklin Gothic Medium Cond" panose="020B0606030402020204" pitchFamily="34" charset="0"/>
              </a:defRPr>
            </a:lvl1pPr>
          </a:lstStyle>
          <a:p>
            <a:r>
              <a:rPr lang="el-GR" sz="2400" b="0" dirty="0">
                <a:solidFill>
                  <a:schemeClr val="accent6"/>
                </a:solidFill>
              </a:rPr>
              <a:t>Αποστολή</a:t>
            </a:r>
            <a:r>
              <a:rPr lang="el-GR" sz="2400" b="0" dirty="0"/>
              <a:t> </a:t>
            </a:r>
            <a:r>
              <a:rPr lang="el-GR" b="0" dirty="0"/>
              <a:t>μας είναι να ενισχύσουμε τη διαφάνεια, την ακεραιότητα, τη δικαιοσύνη και την εντιμότητα στις Υπηρεσίες μας, προλαμβάνοντας και καταπολεμώντας φαινόμενα διαφθοράς.</a:t>
            </a:r>
            <a:endParaRPr lang="x-none" b="0" dirty="0"/>
          </a:p>
        </p:txBody>
      </p:sp>
      <p:sp>
        <p:nvSpPr>
          <p:cNvPr id="8" name="TextBox 7">
            <a:extLst>
              <a:ext uri="{FF2B5EF4-FFF2-40B4-BE49-F238E27FC236}">
                <a16:creationId xmlns:a16="http://schemas.microsoft.com/office/drawing/2014/main" id="{F8F6FE02-20F3-44EF-B257-AC41E1A1368B}"/>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3</a:t>
            </a:r>
          </a:p>
        </p:txBody>
      </p:sp>
    </p:spTree>
    <p:extLst>
      <p:ext uri="{BB962C8B-B14F-4D97-AF65-F5344CB8AC3E}">
        <p14:creationId xmlns:p14="http://schemas.microsoft.com/office/powerpoint/2010/main" val="334093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EB98E6F-210D-474B-AF0A-702B170BF6D3}"/>
              </a:ext>
            </a:extLst>
          </p:cNvPr>
          <p:cNvSpPr txBox="1"/>
          <p:nvPr/>
        </p:nvSpPr>
        <p:spPr>
          <a:xfrm>
            <a:off x="906962" y="314654"/>
            <a:ext cx="10310342" cy="584775"/>
          </a:xfrm>
          <a:prstGeom prst="rect">
            <a:avLst/>
          </a:prstGeom>
          <a:noFill/>
        </p:spPr>
        <p:txBody>
          <a:bodyPr wrap="square" rtlCol="0">
            <a:spAutoFit/>
          </a:bodyPr>
          <a:lstStyle>
            <a:defPPr>
              <a:defRPr lang="x-none"/>
            </a:defPPr>
            <a:lvl1pPr>
              <a:defRPr sz="3200" b="1">
                <a:latin typeface="Franklin Gothic Medium Cond" panose="020B0606030402020204" pitchFamily="34" charset="0"/>
              </a:defRPr>
            </a:lvl1pPr>
          </a:lstStyle>
          <a:p>
            <a:r>
              <a:rPr lang="el-GR" dirty="0"/>
              <a:t>Αρχές και Αξίες</a:t>
            </a:r>
            <a:endParaRPr lang="en-GB" dirty="0"/>
          </a:p>
        </p:txBody>
      </p:sp>
      <p:sp>
        <p:nvSpPr>
          <p:cNvPr id="7" name="TextBox 6">
            <a:extLst>
              <a:ext uri="{FF2B5EF4-FFF2-40B4-BE49-F238E27FC236}">
                <a16:creationId xmlns:a16="http://schemas.microsoft.com/office/drawing/2014/main" id="{DA75FAD0-1EA5-382D-FB6D-0BF291D969CC}"/>
              </a:ext>
            </a:extLst>
          </p:cNvPr>
          <p:cNvSpPr txBox="1"/>
          <p:nvPr/>
        </p:nvSpPr>
        <p:spPr>
          <a:xfrm>
            <a:off x="906962" y="1312927"/>
            <a:ext cx="4838230" cy="3627147"/>
          </a:xfrm>
          <a:prstGeom prst="rect">
            <a:avLst/>
          </a:prstGeom>
          <a:noFill/>
        </p:spPr>
        <p:txBody>
          <a:bodyPr wrap="square">
            <a:spAutoFit/>
          </a:bodyPr>
          <a:lstStyle/>
          <a:p>
            <a:pPr lvl="0">
              <a:lnSpc>
                <a:spcPct val="150000"/>
              </a:lnSpc>
              <a:spcBef>
                <a:spcPts val="600"/>
              </a:spcBef>
              <a:spcAft>
                <a:spcPts val="600"/>
              </a:spcAft>
            </a:pPr>
            <a:r>
              <a:rPr lang="el-GR" sz="3200" b="1" dirty="0">
                <a:solidFill>
                  <a:schemeClr val="accent6"/>
                </a:solidFill>
                <a:latin typeface="Franklin Gothic Medium Cond" panose="020B0606030402020204" pitchFamily="34" charset="0"/>
              </a:rPr>
              <a:t>Αρχές</a:t>
            </a:r>
          </a:p>
          <a:p>
            <a:pPr lvl="0">
              <a:lnSpc>
                <a:spcPct val="150000"/>
              </a:lnSpc>
              <a:spcBef>
                <a:spcPts val="600"/>
              </a:spcBef>
              <a:spcAft>
                <a:spcPts val="600"/>
              </a:spcAft>
            </a:pPr>
            <a:r>
              <a:rPr lang="el-GR" sz="1800" dirty="0">
                <a:latin typeface="Franklin Gothic Medium Cond" panose="020B0606030402020204" pitchFamily="34" charset="0"/>
              </a:rPr>
              <a:t>Αρχή της νομιμότητας</a:t>
            </a:r>
          </a:p>
          <a:p>
            <a:pPr lvl="0">
              <a:lnSpc>
                <a:spcPct val="150000"/>
              </a:lnSpc>
              <a:spcBef>
                <a:spcPts val="600"/>
              </a:spcBef>
              <a:spcAft>
                <a:spcPts val="600"/>
              </a:spcAft>
            </a:pPr>
            <a:r>
              <a:rPr lang="el-GR" sz="1800" dirty="0">
                <a:latin typeface="Franklin Gothic Medium Cond" panose="020B0606030402020204" pitchFamily="34" charset="0"/>
              </a:rPr>
              <a:t>Αρχή της χρηστής και αδιάφθορης διοίκησης</a:t>
            </a:r>
          </a:p>
          <a:p>
            <a:pPr lvl="0">
              <a:lnSpc>
                <a:spcPct val="150000"/>
              </a:lnSpc>
              <a:spcBef>
                <a:spcPts val="600"/>
              </a:spcBef>
              <a:spcAft>
                <a:spcPts val="600"/>
              </a:spcAft>
            </a:pPr>
            <a:r>
              <a:rPr lang="el-GR" sz="1800" dirty="0">
                <a:latin typeface="Franklin Gothic Medium Cond" panose="020B0606030402020204" pitchFamily="34" charset="0"/>
              </a:rPr>
              <a:t>Αρχή της αναλογικότητας</a:t>
            </a:r>
          </a:p>
          <a:p>
            <a:pPr lvl="0">
              <a:lnSpc>
                <a:spcPct val="150000"/>
              </a:lnSpc>
              <a:spcBef>
                <a:spcPts val="600"/>
              </a:spcBef>
              <a:spcAft>
                <a:spcPts val="600"/>
              </a:spcAft>
            </a:pPr>
            <a:r>
              <a:rPr lang="el-GR" sz="1800" dirty="0">
                <a:latin typeface="Franklin Gothic Medium Cond" panose="020B0606030402020204" pitchFamily="34" charset="0"/>
              </a:rPr>
              <a:t>Αρχή της ισότητας</a:t>
            </a:r>
          </a:p>
          <a:p>
            <a:pPr lvl="0">
              <a:lnSpc>
                <a:spcPct val="150000"/>
              </a:lnSpc>
              <a:spcBef>
                <a:spcPts val="600"/>
              </a:spcBef>
              <a:spcAft>
                <a:spcPts val="600"/>
              </a:spcAft>
            </a:pPr>
            <a:r>
              <a:rPr lang="el-GR" sz="1800" dirty="0">
                <a:latin typeface="Franklin Gothic Medium Cond" panose="020B0606030402020204" pitchFamily="34" charset="0"/>
              </a:rPr>
              <a:t>Αρχή της εξυπηρέτησης του πολίτη</a:t>
            </a:r>
          </a:p>
        </p:txBody>
      </p:sp>
      <p:graphicFrame>
        <p:nvGraphicFramePr>
          <p:cNvPr id="8" name="Διάγραμμα 7">
            <a:extLst>
              <a:ext uri="{FF2B5EF4-FFF2-40B4-BE49-F238E27FC236}">
                <a16:creationId xmlns:a16="http://schemas.microsoft.com/office/drawing/2014/main" id="{8AD144A9-0993-5862-9E2B-1BBFF1B8758E}"/>
              </a:ext>
            </a:extLst>
          </p:cNvPr>
          <p:cNvGraphicFramePr/>
          <p:nvPr>
            <p:extLst>
              <p:ext uri="{D42A27DB-BD31-4B8C-83A1-F6EECF244321}">
                <p14:modId xmlns:p14="http://schemas.microsoft.com/office/powerpoint/2010/main" val="4289417478"/>
              </p:ext>
            </p:extLst>
          </p:nvPr>
        </p:nvGraphicFramePr>
        <p:xfrm>
          <a:off x="4968535" y="858255"/>
          <a:ext cx="6421515" cy="4536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447E617B-F06C-FEEE-37D7-B5C018CF4AFD}"/>
              </a:ext>
            </a:extLst>
          </p:cNvPr>
          <p:cNvSpPr txBox="1"/>
          <p:nvPr/>
        </p:nvSpPr>
        <p:spPr>
          <a:xfrm>
            <a:off x="7687691" y="2688284"/>
            <a:ext cx="983202" cy="740716"/>
          </a:xfrm>
          <a:prstGeom prst="rect">
            <a:avLst/>
          </a:prstGeom>
          <a:noFill/>
        </p:spPr>
        <p:txBody>
          <a:bodyPr wrap="square">
            <a:spAutoFit/>
          </a:bodyPr>
          <a:lstStyle/>
          <a:p>
            <a:pPr lvl="0">
              <a:lnSpc>
                <a:spcPct val="150000"/>
              </a:lnSpc>
              <a:spcBef>
                <a:spcPts val="600"/>
              </a:spcBef>
              <a:spcAft>
                <a:spcPts val="600"/>
              </a:spcAft>
            </a:pPr>
            <a:r>
              <a:rPr lang="el-GR" sz="3200" b="1" dirty="0">
                <a:solidFill>
                  <a:schemeClr val="accent6"/>
                </a:solidFill>
                <a:latin typeface="Franklin Gothic Medium Cond" panose="020B0606030402020204" pitchFamily="34" charset="0"/>
              </a:rPr>
              <a:t>Αξίες</a:t>
            </a:r>
          </a:p>
        </p:txBody>
      </p:sp>
      <p:sp>
        <p:nvSpPr>
          <p:cNvPr id="9" name="TextBox 8">
            <a:extLst>
              <a:ext uri="{FF2B5EF4-FFF2-40B4-BE49-F238E27FC236}">
                <a16:creationId xmlns:a16="http://schemas.microsoft.com/office/drawing/2014/main" id="{7F4451D0-D98B-4D56-875C-EB29B65A4E0F}"/>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4</a:t>
            </a:r>
          </a:p>
        </p:txBody>
      </p:sp>
    </p:spTree>
    <p:extLst>
      <p:ext uri="{BB962C8B-B14F-4D97-AF65-F5344CB8AC3E}">
        <p14:creationId xmlns:p14="http://schemas.microsoft.com/office/powerpoint/2010/main" val="1458668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EFEF9A8-C3BE-AD17-2057-5947BEE6F4D5}"/>
              </a:ext>
            </a:extLst>
          </p:cNvPr>
          <p:cNvSpPr txBox="1"/>
          <p:nvPr/>
        </p:nvSpPr>
        <p:spPr>
          <a:xfrm>
            <a:off x="940829" y="334848"/>
            <a:ext cx="10310342" cy="492443"/>
          </a:xfrm>
          <a:prstGeom prst="rect">
            <a:avLst/>
          </a:prstGeom>
          <a:noFill/>
        </p:spPr>
        <p:txBody>
          <a:bodyPr wrap="square" rtlCol="0">
            <a:spAutoFit/>
          </a:bodyPr>
          <a:lstStyle>
            <a:defPPr>
              <a:defRPr lang="x-none"/>
            </a:defPPr>
            <a:lvl1pPr>
              <a:defRPr sz="3200" b="1">
                <a:latin typeface="Franklin Gothic Medium Cond" panose="020B0606030402020204" pitchFamily="34" charset="0"/>
              </a:defRPr>
            </a:lvl1pPr>
          </a:lstStyle>
          <a:p>
            <a:r>
              <a:rPr lang="el-GR" dirty="0"/>
              <a:t>Δομή Στρατηγικής</a:t>
            </a:r>
            <a:endParaRPr lang="en-GB" dirty="0"/>
          </a:p>
        </p:txBody>
      </p:sp>
      <p:sp>
        <p:nvSpPr>
          <p:cNvPr id="5" name="TextBox 4">
            <a:extLst>
              <a:ext uri="{FF2B5EF4-FFF2-40B4-BE49-F238E27FC236}">
                <a16:creationId xmlns:a16="http://schemas.microsoft.com/office/drawing/2014/main" id="{CFE8E789-8822-A899-F01B-8AAF9E07ABD8}"/>
              </a:ext>
            </a:extLst>
          </p:cNvPr>
          <p:cNvSpPr txBox="1"/>
          <p:nvPr/>
        </p:nvSpPr>
        <p:spPr>
          <a:xfrm>
            <a:off x="940829" y="1136846"/>
            <a:ext cx="10440344" cy="4011355"/>
          </a:xfrm>
          <a:prstGeom prst="rect">
            <a:avLst/>
          </a:prstGeom>
          <a:noFill/>
        </p:spPr>
        <p:txBody>
          <a:bodyPr wrap="square">
            <a:spAutoFit/>
          </a:bodyPr>
          <a:lstStyle/>
          <a:p>
            <a:pPr>
              <a:spcAft>
                <a:spcPts val="800"/>
              </a:spcAft>
            </a:pPr>
            <a:r>
              <a:rPr lang="el-GR" sz="2800" b="1" dirty="0">
                <a:solidFill>
                  <a:srgbClr val="002060"/>
                </a:solidFill>
                <a:latin typeface="Franklin Gothic Medium Cond" panose="020B0606030402020204" pitchFamily="34" charset="0"/>
                <a:ea typeface="Times New Roman" panose="02020603050405020304" pitchFamily="18" charset="0"/>
                <a:cs typeface="Times New Roman" panose="02020603050405020304" pitchFamily="18" charset="0"/>
              </a:rPr>
              <a:t>Στόχος</a:t>
            </a:r>
            <a:r>
              <a:rPr lang="el-GR" sz="2800" b="1" dirty="0">
                <a:solidFill>
                  <a:srgbClr val="002060"/>
                </a:solidFill>
                <a:effectLst/>
                <a:latin typeface="Franklin Gothic Medium Cond" panose="020B0606030402020204" pitchFamily="34" charset="0"/>
                <a:ea typeface="Times New Roman" panose="02020603050405020304" pitchFamily="18" charset="0"/>
                <a:cs typeface="Times New Roman" panose="02020603050405020304" pitchFamily="18" charset="0"/>
              </a:rPr>
              <a:t> 1:</a:t>
            </a:r>
            <a:r>
              <a:rPr lang="el-GR" sz="2800" b="1" dirty="0">
                <a:solidFill>
                  <a:srgbClr val="00B0F0"/>
                </a:solidFill>
                <a:effectLst/>
                <a:latin typeface="Franklin Gothic Medium Cond" panose="020B0606030402020204" pitchFamily="34" charset="0"/>
                <a:ea typeface="Times New Roman" panose="02020603050405020304" pitchFamily="18" charset="0"/>
                <a:cs typeface="Times New Roman" panose="02020603050405020304" pitchFamily="18" charset="0"/>
              </a:rPr>
              <a:t> </a:t>
            </a:r>
            <a:r>
              <a:rPr lang="el-GR" sz="2800" b="1" dirty="0">
                <a:solidFill>
                  <a:schemeClr val="accent1">
                    <a:lumMod val="50000"/>
                  </a:schemeClr>
                </a:solidFill>
                <a:latin typeface="Franklin Gothic Medium Cond" panose="020B0606030402020204" pitchFamily="34" charset="0"/>
              </a:rPr>
              <a:t>Ενίσχυση διαχείρισης κινδύνων διαφθοράς</a:t>
            </a:r>
            <a:endParaRPr lang="el-GR" sz="2800" dirty="0">
              <a:effectLst/>
              <a:latin typeface="Franklin Gothic Medium Cond" panose="020B0606030402020204" pitchFamily="34" charset="0"/>
              <a:ea typeface="Calibri" panose="020F0502020204030204" pitchFamily="34" charset="0"/>
              <a:cs typeface="Times New Roman" panose="02020603050405020304" pitchFamily="18" charset="0"/>
            </a:endParaRPr>
          </a:p>
          <a:p>
            <a:pPr algn="just">
              <a:spcAft>
                <a:spcPts val="800"/>
              </a:spcAft>
            </a:pPr>
            <a:r>
              <a:rPr lang="el-GR" sz="2400" dirty="0">
                <a:solidFill>
                  <a:schemeClr val="accent6"/>
                </a:solidFill>
                <a:latin typeface="Franklin Gothic Medium Cond" panose="020B0606030402020204" pitchFamily="34" charset="0"/>
                <a:ea typeface="Calibri" panose="020F0502020204030204" pitchFamily="34" charset="0"/>
                <a:cs typeface="Times New Roman" panose="02020603050405020304" pitchFamily="18" charset="0"/>
              </a:rPr>
              <a:t>Άξονας 1: </a:t>
            </a:r>
            <a:r>
              <a:rPr lang="el-GR" sz="2400" dirty="0">
                <a:solidFill>
                  <a:schemeClr val="accent6"/>
                </a:solidFill>
                <a:effectLst/>
                <a:latin typeface="Franklin Gothic Medium Cond" panose="020B0606030402020204" pitchFamily="34" charset="0"/>
                <a:ea typeface="Calibri" panose="020F0502020204030204" pitchFamily="34" charset="0"/>
                <a:cs typeface="Times New Roman" panose="02020603050405020304" pitchFamily="18" charset="0"/>
              </a:rPr>
              <a:t>ψηφιακά εργαλεία-δομές</a:t>
            </a:r>
          </a:p>
          <a:p>
            <a:pPr algn="just">
              <a:spcAft>
                <a:spcPts val="800"/>
              </a:spcAft>
            </a:pPr>
            <a:r>
              <a:rPr lang="el-GR" sz="2400" dirty="0">
                <a:solidFill>
                  <a:schemeClr val="accent6"/>
                </a:solidFill>
                <a:latin typeface="Franklin Gothic Medium Cond" panose="020B0606030402020204" pitchFamily="34" charset="0"/>
                <a:ea typeface="Calibri" panose="020F0502020204030204" pitchFamily="34" charset="0"/>
                <a:cs typeface="Times New Roman" panose="02020603050405020304" pitchFamily="18" charset="0"/>
              </a:rPr>
              <a:t>Άξονας 2: </a:t>
            </a:r>
            <a:r>
              <a:rPr lang="el-GR" sz="2400" dirty="0">
                <a:solidFill>
                  <a:schemeClr val="accent6"/>
                </a:solidFill>
                <a:effectLst/>
                <a:latin typeface="Franklin Gothic Medium Cond" panose="020B0606030402020204" pitchFamily="34" charset="0"/>
                <a:ea typeface="Calibri" panose="020F0502020204030204" pitchFamily="34" charset="0"/>
                <a:cs typeface="Times New Roman" panose="02020603050405020304" pitchFamily="18" charset="0"/>
              </a:rPr>
              <a:t>αποτελεσματικοί έλεγχοι</a:t>
            </a:r>
          </a:p>
          <a:p>
            <a:pPr algn="just">
              <a:spcAft>
                <a:spcPts val="800"/>
              </a:spcAft>
            </a:pPr>
            <a:endParaRPr lang="el-GR" sz="2400" dirty="0">
              <a:solidFill>
                <a:schemeClr val="accent6"/>
              </a:solidFill>
              <a:effectLst/>
              <a:latin typeface="Franklin Gothic Medium Cond" panose="020B0606030402020204" pitchFamily="34" charset="0"/>
              <a:ea typeface="Calibri" panose="020F0502020204030204" pitchFamily="34" charset="0"/>
              <a:cs typeface="Times New Roman" panose="02020603050405020304" pitchFamily="18" charset="0"/>
            </a:endParaRPr>
          </a:p>
          <a:p>
            <a:pPr>
              <a:spcAft>
                <a:spcPts val="800"/>
              </a:spcAft>
            </a:pPr>
            <a:r>
              <a:rPr lang="el-GR" sz="2800" b="1" dirty="0">
                <a:solidFill>
                  <a:srgbClr val="002060"/>
                </a:solidFill>
                <a:latin typeface="Franklin Gothic Medium Cond" panose="020B0606030402020204" pitchFamily="34" charset="0"/>
                <a:ea typeface="Times New Roman" panose="02020603050405020304" pitchFamily="18" charset="0"/>
                <a:cs typeface="Times New Roman" panose="02020603050405020304" pitchFamily="18" charset="0"/>
              </a:rPr>
              <a:t>Στόχος</a:t>
            </a:r>
            <a:r>
              <a:rPr lang="el-GR" sz="2800" b="1" dirty="0">
                <a:solidFill>
                  <a:srgbClr val="002060"/>
                </a:solidFill>
                <a:effectLst/>
                <a:latin typeface="Franklin Gothic Medium Cond" panose="020B0606030402020204" pitchFamily="34" charset="0"/>
                <a:ea typeface="Times New Roman" panose="02020603050405020304" pitchFamily="18" charset="0"/>
                <a:cs typeface="Times New Roman" panose="02020603050405020304" pitchFamily="18" charset="0"/>
              </a:rPr>
              <a:t> 2:</a:t>
            </a:r>
            <a:r>
              <a:rPr lang="el-GR" sz="2800" b="1" dirty="0">
                <a:solidFill>
                  <a:srgbClr val="00B0F0"/>
                </a:solidFill>
                <a:effectLst/>
                <a:latin typeface="Franklin Gothic Medium Cond" panose="020B0606030402020204" pitchFamily="34" charset="0"/>
                <a:ea typeface="Times New Roman" panose="02020603050405020304" pitchFamily="18" charset="0"/>
                <a:cs typeface="Times New Roman" panose="02020603050405020304" pitchFamily="18" charset="0"/>
              </a:rPr>
              <a:t> </a:t>
            </a:r>
            <a:r>
              <a:rPr lang="el-GR" sz="2800" b="1" dirty="0">
                <a:solidFill>
                  <a:schemeClr val="accent1">
                    <a:lumMod val="50000"/>
                  </a:schemeClr>
                </a:solidFill>
                <a:latin typeface="Franklin Gothic Medium Cond" panose="020B0606030402020204" pitchFamily="34" charset="0"/>
              </a:rPr>
              <a:t>Ενίσχυση ακεραιότητας και διαφάνειας</a:t>
            </a:r>
            <a:endParaRPr lang="el-GR" sz="2800" dirty="0">
              <a:effectLst/>
              <a:latin typeface="Franklin Gothic Medium Cond" panose="020B0606030402020204" pitchFamily="34" charset="0"/>
              <a:ea typeface="Calibri" panose="020F0502020204030204" pitchFamily="34" charset="0"/>
              <a:cs typeface="Times New Roman" panose="02020603050405020304" pitchFamily="18" charset="0"/>
            </a:endParaRPr>
          </a:p>
          <a:p>
            <a:pPr algn="just">
              <a:spcAft>
                <a:spcPts val="800"/>
              </a:spcAft>
            </a:pPr>
            <a:r>
              <a:rPr lang="el-GR" sz="2400" dirty="0">
                <a:solidFill>
                  <a:schemeClr val="accent6"/>
                </a:solidFill>
                <a:latin typeface="Franklin Gothic Medium Cond" panose="020B0606030402020204" pitchFamily="34" charset="0"/>
                <a:ea typeface="Calibri" panose="020F0502020204030204" pitchFamily="34" charset="0"/>
                <a:cs typeface="Times New Roman" panose="02020603050405020304" pitchFamily="18" charset="0"/>
              </a:rPr>
              <a:t>Άξονας 1: </a:t>
            </a:r>
            <a:r>
              <a:rPr lang="el-GR" sz="2400" dirty="0">
                <a:solidFill>
                  <a:schemeClr val="accent6"/>
                </a:solidFill>
                <a:effectLst/>
                <a:latin typeface="Franklin Gothic Medium Cond" panose="020B0606030402020204" pitchFamily="34" charset="0"/>
                <a:ea typeface="Calibri" panose="020F0502020204030204" pitchFamily="34" charset="0"/>
                <a:cs typeface="Times New Roman" panose="02020603050405020304" pitchFamily="18" charset="0"/>
              </a:rPr>
              <a:t>εξωστρέφεια - ευαισθητοποίηση</a:t>
            </a:r>
          </a:p>
          <a:p>
            <a:pPr algn="just">
              <a:spcAft>
                <a:spcPts val="800"/>
              </a:spcAft>
            </a:pPr>
            <a:r>
              <a:rPr lang="el-GR" sz="2400" dirty="0">
                <a:solidFill>
                  <a:schemeClr val="accent6"/>
                </a:solidFill>
                <a:latin typeface="Franklin Gothic Medium Cond" panose="020B0606030402020204" pitchFamily="34" charset="0"/>
                <a:ea typeface="Calibri" panose="020F0502020204030204" pitchFamily="34" charset="0"/>
                <a:cs typeface="Times New Roman" panose="02020603050405020304" pitchFamily="18" charset="0"/>
              </a:rPr>
              <a:t>Άξονας 2: </a:t>
            </a:r>
            <a:r>
              <a:rPr lang="el-GR" sz="2400" dirty="0">
                <a:solidFill>
                  <a:schemeClr val="accent6"/>
                </a:solidFill>
                <a:effectLst/>
                <a:latin typeface="Franklin Gothic Medium Cond" panose="020B0606030402020204" pitchFamily="34" charset="0"/>
                <a:ea typeface="Calibri" panose="020F0502020204030204" pitchFamily="34" charset="0"/>
                <a:cs typeface="Times New Roman" panose="02020603050405020304" pitchFamily="18" charset="0"/>
              </a:rPr>
              <a:t>ανθρώπινο δυναμικό - εκπαίδευση</a:t>
            </a:r>
          </a:p>
          <a:p>
            <a:pPr algn="just">
              <a:spcAft>
                <a:spcPts val="800"/>
              </a:spcAft>
            </a:pPr>
            <a:r>
              <a:rPr lang="el-GR" sz="2400" dirty="0">
                <a:solidFill>
                  <a:schemeClr val="accent6"/>
                </a:solidFill>
                <a:latin typeface="Franklin Gothic Medium Cond" panose="020B0606030402020204" pitchFamily="34" charset="0"/>
                <a:ea typeface="Calibri" panose="020F0502020204030204" pitchFamily="34" charset="0"/>
                <a:cs typeface="Times New Roman" panose="02020603050405020304" pitchFamily="18" charset="0"/>
              </a:rPr>
              <a:t>Άξονας 3: προτυποποίηση - διαφάνεια συναλλαγών</a:t>
            </a:r>
            <a:endParaRPr lang="el-GR" sz="2400" dirty="0">
              <a:solidFill>
                <a:schemeClr val="accent6"/>
              </a:solidFill>
              <a:effectLst/>
              <a:latin typeface="Franklin Gothic Medium Cond" panose="020B060603040202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6E12AA6-4F3E-4F50-9BAD-F6D2C1D82204}"/>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5</a:t>
            </a:r>
          </a:p>
        </p:txBody>
      </p:sp>
    </p:spTree>
    <p:extLst>
      <p:ext uri="{BB962C8B-B14F-4D97-AF65-F5344CB8AC3E}">
        <p14:creationId xmlns:p14="http://schemas.microsoft.com/office/powerpoint/2010/main" val="3371079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F8D7A62A-7BCC-40B8-8F8A-C0C44AC55DB6}"/>
              </a:ext>
            </a:extLst>
          </p:cNvPr>
          <p:cNvSpPr/>
          <p:nvPr/>
        </p:nvSpPr>
        <p:spPr>
          <a:xfrm>
            <a:off x="1799332" y="1734309"/>
            <a:ext cx="9442368" cy="4117794"/>
          </a:xfrm>
          <a:prstGeom prst="rect">
            <a:avLst/>
          </a:prstGeom>
        </p:spPr>
        <p:txBody>
          <a:bodyPr wrap="square">
            <a:spAutoFit/>
          </a:bodyPr>
          <a:lstStyle/>
          <a:p>
            <a:pPr marL="285750" indent="-285750" algn="just">
              <a:lnSpc>
                <a:spcPct val="113000"/>
              </a:lnSpc>
              <a:spcBef>
                <a:spcPts val="4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Σύσταση και λειτουργία δομής διαχείρισης κινδύνων στην ΑΑΔΕ</a:t>
            </a:r>
          </a:p>
          <a:p>
            <a:pPr marL="285750" indent="-285750" algn="just">
              <a:lnSpc>
                <a:spcPct val="113000"/>
              </a:lnSpc>
              <a:spcBef>
                <a:spcPts val="4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Ανάπτυξη πληροφοριακού συστήματος παρακολούθησης και διαχείρισης κινδύνων στην ΑΑΔΕ</a:t>
            </a:r>
          </a:p>
          <a:p>
            <a:pPr marL="285750" indent="-285750" algn="just">
              <a:lnSpc>
                <a:spcPct val="113000"/>
              </a:lnSpc>
              <a:spcBef>
                <a:spcPts val="4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Πλατφόρμα υποβολής καταγγελιών</a:t>
            </a:r>
          </a:p>
          <a:p>
            <a:pPr marL="285750" lvl="0" indent="-285750" algn="just">
              <a:lnSpc>
                <a:spcPct val="113000"/>
              </a:lnSpc>
              <a:spcBef>
                <a:spcPts val="400"/>
              </a:spcBef>
              <a:spcAft>
                <a:spcPts val="600"/>
              </a:spcAft>
              <a:buFont typeface="Arial" panose="020B0604020202020204" pitchFamily="34" charset="0"/>
              <a:buChar char="•"/>
            </a:pPr>
            <a:r>
              <a:rPr lang="el-GR" sz="2000" dirty="0" err="1">
                <a:solidFill>
                  <a:srgbClr val="112C63"/>
                </a:solidFill>
                <a:latin typeface="Franklin Gothic Medium Cond" panose="020B0606030402020204" pitchFamily="34" charset="0"/>
                <a:cs typeface="Calibri" panose="020F0502020204030204" pitchFamily="34" charset="0"/>
              </a:rPr>
              <a:t>Επικαιροποίηση</a:t>
            </a:r>
            <a:r>
              <a:rPr lang="el-GR" sz="2000" dirty="0">
                <a:solidFill>
                  <a:srgbClr val="112C63"/>
                </a:solidFill>
                <a:latin typeface="Franklin Gothic Medium Cond" panose="020B0606030402020204" pitchFamily="34" charset="0"/>
                <a:cs typeface="Calibri" panose="020F0502020204030204" pitchFamily="34" charset="0"/>
              </a:rPr>
              <a:t> εφαρμογών ΟΠΣ ELENXIS για την επιλογή και παρακολούθηση υποθέσεων αρμοδιότητας ΔΕΣΥΠ</a:t>
            </a:r>
          </a:p>
          <a:p>
            <a:pPr marL="285750" lvl="0" indent="-285750" algn="just">
              <a:lnSpc>
                <a:spcPct val="113000"/>
              </a:lnSpc>
              <a:spcBef>
                <a:spcPts val="4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Αναμόρφωση και ανασχεδιασμός της εφαρμογής “Διαχείριση Υποθέσεων Εσωτερικού Ελέγχου”</a:t>
            </a:r>
          </a:p>
          <a:p>
            <a:pPr marL="285750" lvl="0" indent="-285750" algn="just">
              <a:lnSpc>
                <a:spcPct val="113000"/>
              </a:lnSpc>
              <a:spcBef>
                <a:spcPts val="4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Σχεδιασμός και υλοποίηση της εφαρμογής “Διενέργεια Εσωτερικού Ελέγχου” του ΟΠΣΕΥ </a:t>
            </a:r>
            <a:r>
              <a:rPr lang="el-GR" sz="2000" dirty="0" err="1">
                <a:solidFill>
                  <a:srgbClr val="112C63"/>
                </a:solidFill>
                <a:latin typeface="Franklin Gothic Medium Cond" panose="020B0606030402020204" pitchFamily="34" charset="0"/>
                <a:cs typeface="Calibri" panose="020F0502020204030204" pitchFamily="34" charset="0"/>
              </a:rPr>
              <a:t>Elenxis</a:t>
            </a:r>
            <a:endParaRPr lang="el-GR" sz="2000" dirty="0">
              <a:solidFill>
                <a:srgbClr val="112C63"/>
              </a:solidFill>
              <a:latin typeface="Franklin Gothic Medium Cond" panose="020B0606030402020204" pitchFamily="34" charset="0"/>
              <a:cs typeface="Calibri" panose="020F0502020204030204" pitchFamily="34" charset="0"/>
            </a:endParaRPr>
          </a:p>
          <a:p>
            <a:pPr marL="285750" lvl="0" indent="-285750" algn="just">
              <a:lnSpc>
                <a:spcPct val="113000"/>
              </a:lnSpc>
              <a:spcBef>
                <a:spcPts val="4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cs typeface="Calibri" panose="020F0502020204030204" pitchFamily="34" charset="0"/>
              </a:rPr>
              <a:t>Σύστημα επιχειρησιακής νοημοσύνης/ανάλυσης δεδομένων για την υποστήριξη του ελεγκτικού έργου της ΑΑΔΕ</a:t>
            </a:r>
            <a:endParaRPr lang="el-GR" sz="2000" dirty="0">
              <a:latin typeface="Franklin Gothic Medium Cond" panose="020B060603040202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428E0F68-D298-4715-A311-BC5F5DB2C093}"/>
              </a:ext>
            </a:extLst>
          </p:cNvPr>
          <p:cNvSpPr txBox="1"/>
          <p:nvPr/>
        </p:nvSpPr>
        <p:spPr>
          <a:xfrm>
            <a:off x="667309" y="337987"/>
            <a:ext cx="8241581" cy="58477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l-GR" sz="3200" b="1" dirty="0">
                <a:latin typeface="Franklin Gothic Medium Cond" panose="020B0606030402020204" pitchFamily="34" charset="0"/>
              </a:rPr>
              <a:t>Στόχος</a:t>
            </a:r>
            <a:r>
              <a:rPr kumimoji="0" lang="el-GR" sz="3200" b="1" i="0" u="none" strike="noStrike" kern="1200" cap="none" spc="0" normalizeH="0" baseline="0" noProof="0" dirty="0">
                <a:ln>
                  <a:noFill/>
                </a:ln>
                <a:solidFill>
                  <a:srgbClr val="112C63"/>
                </a:solidFill>
                <a:effectLst/>
                <a:uLnTx/>
                <a:uFillTx/>
                <a:latin typeface="Franklin Gothic Medium Cond" panose="020B0606030402020204" pitchFamily="34" charset="0"/>
              </a:rPr>
              <a:t> 1 Ενίσχυση </a:t>
            </a:r>
            <a:r>
              <a:rPr lang="el-GR" sz="3200" b="1" dirty="0">
                <a:solidFill>
                  <a:srgbClr val="112C63"/>
                </a:solidFill>
                <a:latin typeface="Franklin Gothic Medium Cond" panose="020B0606030402020204" pitchFamily="34" charset="0"/>
              </a:rPr>
              <a:t>δ</a:t>
            </a:r>
            <a:r>
              <a:rPr kumimoji="0" lang="el-GR" sz="3200" b="1" i="0" u="none" strike="noStrike" kern="1200" cap="none" spc="0" normalizeH="0" baseline="0" noProof="0" dirty="0" err="1">
                <a:ln>
                  <a:noFill/>
                </a:ln>
                <a:solidFill>
                  <a:srgbClr val="112C63"/>
                </a:solidFill>
                <a:effectLst/>
                <a:uLnTx/>
                <a:uFillTx/>
                <a:latin typeface="Franklin Gothic Medium Cond" panose="020B0606030402020204" pitchFamily="34" charset="0"/>
              </a:rPr>
              <a:t>ιαχείρισης</a:t>
            </a:r>
            <a:r>
              <a:rPr kumimoji="0" lang="el-GR" sz="3200" b="1" i="0" u="none" strike="noStrike" kern="1200" cap="none" spc="0" normalizeH="0" baseline="0" noProof="0" dirty="0">
                <a:ln>
                  <a:noFill/>
                </a:ln>
                <a:solidFill>
                  <a:srgbClr val="112C63"/>
                </a:solidFill>
                <a:effectLst/>
                <a:uLnTx/>
                <a:uFillTx/>
                <a:latin typeface="Franklin Gothic Medium Cond" panose="020B0606030402020204" pitchFamily="34" charset="0"/>
              </a:rPr>
              <a:t> </a:t>
            </a:r>
            <a:r>
              <a:rPr lang="el-GR" sz="3200" b="1" dirty="0">
                <a:solidFill>
                  <a:srgbClr val="112C63"/>
                </a:solidFill>
                <a:latin typeface="Franklin Gothic Medium Cond" panose="020B0606030402020204" pitchFamily="34" charset="0"/>
              </a:rPr>
              <a:t>κ</a:t>
            </a:r>
            <a:r>
              <a:rPr kumimoji="0" lang="el-GR" sz="3200" b="1" i="0" u="none" strike="noStrike" kern="1200" cap="none" spc="0" normalizeH="0" baseline="0" noProof="0" dirty="0" err="1">
                <a:ln>
                  <a:noFill/>
                </a:ln>
                <a:solidFill>
                  <a:srgbClr val="112C63"/>
                </a:solidFill>
                <a:effectLst/>
                <a:uLnTx/>
                <a:uFillTx/>
                <a:latin typeface="Franklin Gothic Medium Cond" panose="020B0606030402020204" pitchFamily="34" charset="0"/>
              </a:rPr>
              <a:t>ινδύνων</a:t>
            </a:r>
            <a:r>
              <a:rPr kumimoji="0" lang="el-GR" sz="3200" b="1" i="0" u="none" strike="noStrike" kern="1200" cap="none" spc="0" normalizeH="0" baseline="0" noProof="0" dirty="0">
                <a:ln>
                  <a:noFill/>
                </a:ln>
                <a:solidFill>
                  <a:srgbClr val="112C63"/>
                </a:solidFill>
                <a:effectLst/>
                <a:uLnTx/>
                <a:uFillTx/>
                <a:latin typeface="Franklin Gothic Medium Cond" panose="020B0606030402020204" pitchFamily="34" charset="0"/>
              </a:rPr>
              <a:t> </a:t>
            </a:r>
            <a:r>
              <a:rPr lang="el-GR" sz="3200" b="1" dirty="0">
                <a:solidFill>
                  <a:srgbClr val="112C63"/>
                </a:solidFill>
                <a:latin typeface="Franklin Gothic Medium Cond" panose="020B0606030402020204" pitchFamily="34" charset="0"/>
              </a:rPr>
              <a:t>δ</a:t>
            </a:r>
            <a:r>
              <a:rPr kumimoji="0" lang="el-GR" sz="3200" b="1" i="0" u="none" strike="noStrike" kern="1200" cap="none" spc="0" normalizeH="0" baseline="0" noProof="0" dirty="0" err="1">
                <a:ln>
                  <a:noFill/>
                </a:ln>
                <a:solidFill>
                  <a:srgbClr val="112C63"/>
                </a:solidFill>
                <a:effectLst/>
                <a:uLnTx/>
                <a:uFillTx/>
                <a:latin typeface="Franklin Gothic Medium Cond" panose="020B0606030402020204" pitchFamily="34" charset="0"/>
              </a:rPr>
              <a:t>ιαφθοράς</a:t>
            </a:r>
            <a:endParaRPr kumimoji="0" lang="en-GB" sz="3200" b="1" i="0" u="none" strike="noStrike" kern="1200" cap="none" spc="0" normalizeH="0" baseline="0" noProof="0" dirty="0">
              <a:ln>
                <a:noFill/>
              </a:ln>
              <a:solidFill>
                <a:srgbClr val="112C63"/>
              </a:solidFill>
              <a:effectLst/>
              <a:uLnTx/>
              <a:uFillTx/>
              <a:latin typeface="Franklin Gothic Medium Cond" panose="020B0606030402020204" pitchFamily="34" charset="0"/>
            </a:endParaRPr>
          </a:p>
        </p:txBody>
      </p:sp>
      <p:sp>
        <p:nvSpPr>
          <p:cNvPr id="4" name="Ορθογώνιο 3">
            <a:extLst>
              <a:ext uri="{FF2B5EF4-FFF2-40B4-BE49-F238E27FC236}">
                <a16:creationId xmlns:a16="http://schemas.microsoft.com/office/drawing/2014/main" id="{1C78F18A-4B04-4862-AB82-72434DE1A67D}"/>
              </a:ext>
            </a:extLst>
          </p:cNvPr>
          <p:cNvSpPr/>
          <p:nvPr/>
        </p:nvSpPr>
        <p:spPr>
          <a:xfrm>
            <a:off x="1343310" y="1098761"/>
            <a:ext cx="4424092" cy="459549"/>
          </a:xfrm>
          <a:prstGeom prst="rect">
            <a:avLst/>
          </a:prstGeom>
        </p:spPr>
        <p:txBody>
          <a:bodyPr wrap="square">
            <a:spAutoFit/>
          </a:bodyPr>
          <a:lstStyle/>
          <a:p>
            <a:pPr>
              <a:lnSpc>
                <a:spcPct val="107000"/>
              </a:lnSpc>
              <a:spcAft>
                <a:spcPts val="800"/>
              </a:spcAft>
            </a:pPr>
            <a:r>
              <a:rPr lang="el-GR" sz="2400" dirty="0">
                <a:solidFill>
                  <a:schemeClr val="accent6"/>
                </a:solidFill>
                <a:latin typeface="Franklin Gothic Medium Cond" panose="020B0606030402020204" pitchFamily="34" charset="0"/>
                <a:cs typeface="Times New Roman" panose="02020603050405020304" pitchFamily="18" charset="0"/>
              </a:rPr>
              <a:t>Άξονας 1 Ψηφιακά Εργαλεία – Δομές</a:t>
            </a:r>
          </a:p>
        </p:txBody>
      </p:sp>
      <p:grpSp>
        <p:nvGrpSpPr>
          <p:cNvPr id="8" name="Ομάδα 7">
            <a:extLst>
              <a:ext uri="{FF2B5EF4-FFF2-40B4-BE49-F238E27FC236}">
                <a16:creationId xmlns:a16="http://schemas.microsoft.com/office/drawing/2014/main" id="{91C51EB0-3803-429D-B8E9-CE20F117B59E}"/>
              </a:ext>
            </a:extLst>
          </p:cNvPr>
          <p:cNvGrpSpPr/>
          <p:nvPr/>
        </p:nvGrpSpPr>
        <p:grpSpPr>
          <a:xfrm>
            <a:off x="1343310" y="1880126"/>
            <a:ext cx="469869" cy="3743624"/>
            <a:chOff x="413671" y="1554597"/>
            <a:chExt cx="469869" cy="2238060"/>
          </a:xfrm>
        </p:grpSpPr>
        <p:sp>
          <p:nvSpPr>
            <p:cNvPr id="3" name="TextBox 2">
              <a:extLst>
                <a:ext uri="{FF2B5EF4-FFF2-40B4-BE49-F238E27FC236}">
                  <a16:creationId xmlns:a16="http://schemas.microsoft.com/office/drawing/2014/main" id="{41BD2A36-53BA-41B2-B8C0-279C03637BE9}"/>
                </a:ext>
              </a:extLst>
            </p:cNvPr>
            <p:cNvSpPr txBox="1"/>
            <p:nvPr/>
          </p:nvSpPr>
          <p:spPr>
            <a:xfrm>
              <a:off x="413671" y="1554597"/>
              <a:ext cx="456022" cy="2238060"/>
            </a:xfrm>
            <a:prstGeom prst="rect">
              <a:avLst/>
            </a:prstGeom>
            <a:noFill/>
            <a:effectLst>
              <a:outerShdw blurRad="50800" dist="50800" dir="5400000" algn="ctr" rotWithShape="0">
                <a:srgbClr val="000000">
                  <a:alpha val="0"/>
                </a:srgbClr>
              </a:outerShdw>
            </a:effectLst>
          </p:spPr>
          <p:txBody>
            <a:bodyPr vert="wordArtVert" wrap="square" rtlCol="0">
              <a:spAutoFit/>
            </a:bodyPr>
            <a:lstStyle/>
            <a:p>
              <a:r>
                <a:rPr lang="el-GR" sz="1600" b="1" spc="1900" dirty="0">
                  <a:latin typeface="Franklin Gothic Medium Cond" panose="020B0606030402020204" pitchFamily="34" charset="0"/>
                </a:rPr>
                <a:t>ΔΡΑΣΕΙΣ</a:t>
              </a:r>
            </a:p>
          </p:txBody>
        </p:sp>
        <p:cxnSp>
          <p:nvCxnSpPr>
            <p:cNvPr id="7" name="Ευθεία γραμμή σύνδεσης 6">
              <a:extLst>
                <a:ext uri="{FF2B5EF4-FFF2-40B4-BE49-F238E27FC236}">
                  <a16:creationId xmlns:a16="http://schemas.microsoft.com/office/drawing/2014/main" id="{286A59AE-22B8-44EF-8BF0-09D597C8A017}"/>
                </a:ext>
              </a:extLst>
            </p:cNvPr>
            <p:cNvCxnSpPr>
              <a:cxnSpLocks/>
            </p:cNvCxnSpPr>
            <p:nvPr/>
          </p:nvCxnSpPr>
          <p:spPr>
            <a:xfrm>
              <a:off x="883540" y="1560470"/>
              <a:ext cx="0" cy="2064027"/>
            </a:xfrm>
            <a:prstGeom prst="line">
              <a:avLst/>
            </a:prstGeom>
            <a:ln w="12700">
              <a:solidFill>
                <a:schemeClr val="tx1">
                  <a:alpha val="55000"/>
                </a:schemeClr>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890181CC-48E3-428F-A347-1A39C94961C0}"/>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6</a:t>
            </a:r>
          </a:p>
        </p:txBody>
      </p:sp>
    </p:spTree>
    <p:extLst>
      <p:ext uri="{BB962C8B-B14F-4D97-AF65-F5344CB8AC3E}">
        <p14:creationId xmlns:p14="http://schemas.microsoft.com/office/powerpoint/2010/main" val="3202293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C23812-AAAE-4397-A03A-F2429D95D7EA}"/>
              </a:ext>
            </a:extLst>
          </p:cNvPr>
          <p:cNvSpPr txBox="1"/>
          <p:nvPr/>
        </p:nvSpPr>
        <p:spPr>
          <a:xfrm>
            <a:off x="1683691" y="1973492"/>
            <a:ext cx="9592731" cy="4059573"/>
          </a:xfrm>
          <a:prstGeom prst="rect">
            <a:avLst/>
          </a:prstGeom>
          <a:noFill/>
        </p:spPr>
        <p:txBody>
          <a:bodyPr wrap="square">
            <a:spAutoFit/>
          </a:bodyPr>
          <a:lstStyle/>
          <a:p>
            <a:pPr marL="285750" indent="-285750" algn="just">
              <a:lnSpc>
                <a:spcPct val="113000"/>
              </a:lnSpc>
              <a:spcBef>
                <a:spcPts val="600"/>
              </a:spcBef>
              <a:spcAft>
                <a:spcPts val="600"/>
              </a:spcAft>
              <a:buFont typeface="Arial" panose="020B0604020202020204" pitchFamily="34" charset="0"/>
              <a:buChar char="•"/>
            </a:pPr>
            <a:r>
              <a:rPr lang="el-GR" sz="2000" dirty="0">
                <a:latin typeface="Franklin Gothic Medium Cond" panose="020B0606030402020204" pitchFamily="34" charset="0"/>
                <a:cs typeface="Calibri" panose="020F0502020204030204" pitchFamily="34" charset="0"/>
              </a:rPr>
              <a:t>Ενίσχυση μηχανισμών για την αποκάλυψη και την επαλήθευση των περιουσιακών στοιχείων για όλες τις κατηγορίες των υπαλλήλων της ΑΑΔΕ</a:t>
            </a:r>
          </a:p>
          <a:p>
            <a:pPr marL="285750" lvl="0" indent="-285750" algn="just">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rPr>
              <a:t>Αξιολόγηση και βελτίωση του συστήματος εσωτερικού ελέγχου</a:t>
            </a:r>
          </a:p>
          <a:p>
            <a:pPr marL="285750" lvl="0" indent="-285750" algn="just">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rPr>
              <a:t>Πολιτικές διακυβέρνησης κινδύνων</a:t>
            </a:r>
          </a:p>
          <a:p>
            <a:pPr marL="285750" lvl="0" indent="-285750" algn="just">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rPr>
              <a:t>Διαδικασίες διαχείρισης κινδύνων απάτης και διαφθοράς (εντοπισμός, ανάλυση και αξιολόγηση)</a:t>
            </a:r>
          </a:p>
          <a:p>
            <a:pPr marL="285750" lvl="0" indent="-285750" algn="just">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rPr>
              <a:t>Δημιουργία μητρώου κινδύνων</a:t>
            </a:r>
          </a:p>
          <a:p>
            <a:pPr marL="285750" lvl="0" indent="-285750" algn="just">
              <a:spcBef>
                <a:spcPts val="600"/>
              </a:spcBef>
              <a:spcAft>
                <a:spcPts val="600"/>
              </a:spcAft>
              <a:buFont typeface="Arial" panose="020B0604020202020204" pitchFamily="34" charset="0"/>
              <a:buChar char="•"/>
            </a:pPr>
            <a:r>
              <a:rPr lang="el-GR" sz="2000" dirty="0">
                <a:solidFill>
                  <a:srgbClr val="112C63"/>
                </a:solidFill>
                <a:latin typeface="Franklin Gothic Medium Cond" panose="020B0606030402020204" pitchFamily="34" charset="0"/>
              </a:rPr>
              <a:t>Ανίχνευση κινδύνων από αλλαγές στο εσωτερικό και εξωτερικό περιβάλλον του Οργανισμού</a:t>
            </a:r>
          </a:p>
          <a:p>
            <a:pPr marL="285750" lvl="0" indent="-285750" algn="just">
              <a:spcBef>
                <a:spcPts val="600"/>
              </a:spcBef>
              <a:spcAft>
                <a:spcPts val="600"/>
              </a:spcAft>
              <a:buFont typeface="Arial" panose="020B0604020202020204" pitchFamily="34" charset="0"/>
              <a:buChar char="•"/>
            </a:pPr>
            <a:endParaRPr lang="el-GR" sz="2000" dirty="0">
              <a:solidFill>
                <a:srgbClr val="112C63"/>
              </a:solidFill>
              <a:latin typeface="Franklin Gothic Medium Cond" panose="020B0606030402020204" pitchFamily="34" charset="0"/>
            </a:endParaRPr>
          </a:p>
          <a:p>
            <a:pPr marL="285750" indent="-285750" algn="just">
              <a:lnSpc>
                <a:spcPct val="113000"/>
              </a:lnSpc>
              <a:spcBef>
                <a:spcPts val="600"/>
              </a:spcBef>
              <a:spcAft>
                <a:spcPts val="600"/>
              </a:spcAft>
              <a:buFont typeface="Arial" panose="020B0604020202020204" pitchFamily="34" charset="0"/>
              <a:buChar char="•"/>
            </a:pPr>
            <a:endParaRPr lang="el-GR" sz="2000" dirty="0">
              <a:latin typeface="Franklin Gothic Medium Cond" panose="020B0606030402020204" pitchFamily="34" charset="0"/>
              <a:cs typeface="Calibri" panose="020F0502020204030204" pitchFamily="34" charset="0"/>
            </a:endParaRPr>
          </a:p>
        </p:txBody>
      </p:sp>
      <p:sp>
        <p:nvSpPr>
          <p:cNvPr id="3" name="Ορθογώνιο 2">
            <a:extLst>
              <a:ext uri="{FF2B5EF4-FFF2-40B4-BE49-F238E27FC236}">
                <a16:creationId xmlns:a16="http://schemas.microsoft.com/office/drawing/2014/main" id="{5CFD988F-3535-4464-BD1F-6954D1FB2E99}"/>
              </a:ext>
            </a:extLst>
          </p:cNvPr>
          <p:cNvSpPr/>
          <p:nvPr/>
        </p:nvSpPr>
        <p:spPr>
          <a:xfrm>
            <a:off x="1328751" y="1173439"/>
            <a:ext cx="3969356" cy="459549"/>
          </a:xfrm>
          <a:prstGeom prst="rect">
            <a:avLst/>
          </a:prstGeom>
        </p:spPr>
        <p:txBody>
          <a:bodyPr wrap="square">
            <a:spAutoFit/>
          </a:bodyPr>
          <a:lstStyle/>
          <a:p>
            <a:pPr>
              <a:lnSpc>
                <a:spcPct val="107000"/>
              </a:lnSpc>
              <a:spcAft>
                <a:spcPts val="800"/>
              </a:spcAft>
            </a:pPr>
            <a:r>
              <a:rPr lang="el-GR" sz="2400" dirty="0">
                <a:solidFill>
                  <a:schemeClr val="accent6"/>
                </a:solidFill>
                <a:latin typeface="Franklin Gothic Medium Cond" panose="020B0606030402020204" pitchFamily="34" charset="0"/>
                <a:cs typeface="Times New Roman" panose="02020603050405020304" pitchFamily="18" charset="0"/>
              </a:rPr>
              <a:t>Άξονας 2 Αποτελεσματικοί Έλεγχοι</a:t>
            </a:r>
          </a:p>
        </p:txBody>
      </p:sp>
      <p:sp>
        <p:nvSpPr>
          <p:cNvPr id="10" name="TextBox 9">
            <a:extLst>
              <a:ext uri="{FF2B5EF4-FFF2-40B4-BE49-F238E27FC236}">
                <a16:creationId xmlns:a16="http://schemas.microsoft.com/office/drawing/2014/main" id="{C8E87E2A-D025-4EDB-B074-6A6768A57B4F}"/>
              </a:ext>
            </a:extLst>
          </p:cNvPr>
          <p:cNvSpPr txBox="1"/>
          <p:nvPr/>
        </p:nvSpPr>
        <p:spPr>
          <a:xfrm>
            <a:off x="711201" y="365168"/>
            <a:ext cx="8241581" cy="523220"/>
          </a:xfrm>
          <a:prstGeom prst="rect">
            <a:avLst/>
          </a:prstGeom>
          <a:noFill/>
        </p:spPr>
        <p:txBody>
          <a:bodyPr wrap="square" rtlCol="0">
            <a:spAutoFit/>
          </a:bodyPr>
          <a:lstStyle>
            <a:defPPr>
              <a:defRPr lang="x-none"/>
            </a:defPPr>
            <a:lvl1pPr marR="0" lvl="0" indent="0" fontAlgn="auto">
              <a:lnSpc>
                <a:spcPct val="100000"/>
              </a:lnSpc>
              <a:spcBef>
                <a:spcPts val="0"/>
              </a:spcBef>
              <a:spcAft>
                <a:spcPts val="0"/>
              </a:spcAft>
              <a:buClrTx/>
              <a:buSzTx/>
              <a:buFontTx/>
              <a:buNone/>
              <a:tabLst/>
              <a:defRPr sz="3200" b="1">
                <a:latin typeface="Franklin Gothic Medium Cond" panose="020B0606030402020204" pitchFamily="34" charset="0"/>
              </a:defRPr>
            </a:lvl1pPr>
          </a:lstStyle>
          <a:p>
            <a:r>
              <a:rPr lang="el-GR" dirty="0"/>
              <a:t>Στόχος 1 Ενίσχυση διαχείρισης κινδύνων διαφθοράς</a:t>
            </a:r>
            <a:endParaRPr lang="en-GB" dirty="0"/>
          </a:p>
        </p:txBody>
      </p:sp>
      <p:grpSp>
        <p:nvGrpSpPr>
          <p:cNvPr id="11" name="Ομάδα 10">
            <a:extLst>
              <a:ext uri="{FF2B5EF4-FFF2-40B4-BE49-F238E27FC236}">
                <a16:creationId xmlns:a16="http://schemas.microsoft.com/office/drawing/2014/main" id="{99EA721F-9A9D-47FC-958A-531082378EC6}"/>
              </a:ext>
            </a:extLst>
          </p:cNvPr>
          <p:cNvGrpSpPr/>
          <p:nvPr/>
        </p:nvGrpSpPr>
        <p:grpSpPr>
          <a:xfrm>
            <a:off x="1227669" y="1918040"/>
            <a:ext cx="485518" cy="3497572"/>
            <a:chOff x="402766" y="1669940"/>
            <a:chExt cx="485518" cy="2219546"/>
          </a:xfrm>
        </p:grpSpPr>
        <p:sp>
          <p:nvSpPr>
            <p:cNvPr id="12" name="TextBox 11">
              <a:extLst>
                <a:ext uri="{FF2B5EF4-FFF2-40B4-BE49-F238E27FC236}">
                  <a16:creationId xmlns:a16="http://schemas.microsoft.com/office/drawing/2014/main" id="{651D608B-3A91-4526-B894-2DC03CC55272}"/>
                </a:ext>
              </a:extLst>
            </p:cNvPr>
            <p:cNvSpPr txBox="1"/>
            <p:nvPr/>
          </p:nvSpPr>
          <p:spPr>
            <a:xfrm>
              <a:off x="402766" y="1721730"/>
              <a:ext cx="456022" cy="2167756"/>
            </a:xfrm>
            <a:prstGeom prst="rect">
              <a:avLst/>
            </a:prstGeom>
            <a:noFill/>
            <a:effectLst>
              <a:outerShdw blurRad="50800" dist="50800" dir="5400000" algn="ctr" rotWithShape="0">
                <a:srgbClr val="000000">
                  <a:alpha val="0"/>
                </a:srgbClr>
              </a:outerShdw>
            </a:effectLst>
          </p:spPr>
          <p:txBody>
            <a:bodyPr vert="wordArtVert" wrap="square" rtlCol="0">
              <a:spAutoFit/>
            </a:bodyPr>
            <a:lstStyle/>
            <a:p>
              <a:r>
                <a:rPr lang="el-GR" sz="1600" b="1" spc="1400" dirty="0">
                  <a:latin typeface="Franklin Gothic Medium Cond" panose="020B0606030402020204" pitchFamily="34" charset="0"/>
                </a:rPr>
                <a:t>ΔΡΑΣΕΙΣ</a:t>
              </a:r>
            </a:p>
          </p:txBody>
        </p:sp>
        <p:cxnSp>
          <p:nvCxnSpPr>
            <p:cNvPr id="13" name="Ευθεία γραμμή σύνδεσης 12">
              <a:extLst>
                <a:ext uri="{FF2B5EF4-FFF2-40B4-BE49-F238E27FC236}">
                  <a16:creationId xmlns:a16="http://schemas.microsoft.com/office/drawing/2014/main" id="{9C9B7C77-219C-4E81-9107-641CD7A1F5E4}"/>
                </a:ext>
              </a:extLst>
            </p:cNvPr>
            <p:cNvCxnSpPr>
              <a:cxnSpLocks/>
            </p:cNvCxnSpPr>
            <p:nvPr/>
          </p:nvCxnSpPr>
          <p:spPr>
            <a:xfrm>
              <a:off x="888284" y="1669940"/>
              <a:ext cx="0" cy="1963585"/>
            </a:xfrm>
            <a:prstGeom prst="line">
              <a:avLst/>
            </a:prstGeom>
            <a:ln w="12700">
              <a:solidFill>
                <a:schemeClr val="tx1">
                  <a:alpha val="55000"/>
                </a:schemeClr>
              </a:solidFill>
            </a:ln>
          </p:spPr>
          <p:style>
            <a:lnRef idx="1">
              <a:schemeClr val="accent1"/>
            </a:lnRef>
            <a:fillRef idx="0">
              <a:schemeClr val="accent1"/>
            </a:fillRef>
            <a:effectRef idx="0">
              <a:schemeClr val="accent1"/>
            </a:effectRef>
            <a:fontRef idx="minor">
              <a:schemeClr val="tx1"/>
            </a:fontRef>
          </p:style>
        </p:cxnSp>
      </p:grpSp>
      <p:sp>
        <p:nvSpPr>
          <p:cNvPr id="14" name="TextBox 13">
            <a:extLst>
              <a:ext uri="{FF2B5EF4-FFF2-40B4-BE49-F238E27FC236}">
                <a16:creationId xmlns:a16="http://schemas.microsoft.com/office/drawing/2014/main" id="{FF4DD45D-7EC7-451F-851E-CFD3062AA45B}"/>
              </a:ext>
            </a:extLst>
          </p:cNvPr>
          <p:cNvSpPr txBox="1"/>
          <p:nvPr/>
        </p:nvSpPr>
        <p:spPr>
          <a:xfrm>
            <a:off x="11260667" y="6443675"/>
            <a:ext cx="651933" cy="276999"/>
          </a:xfrm>
          <a:prstGeom prst="rect">
            <a:avLst/>
          </a:prstGeom>
          <a:noFill/>
        </p:spPr>
        <p:txBody>
          <a:bodyPr wrap="square" rtlCol="0">
            <a:spAutoFit/>
          </a:bodyPr>
          <a:lstStyle/>
          <a:p>
            <a:pPr algn="ctr"/>
            <a:r>
              <a:rPr lang="el-GR" sz="1200" b="1" dirty="0"/>
              <a:t>7</a:t>
            </a:r>
          </a:p>
        </p:txBody>
      </p:sp>
    </p:spTree>
    <p:extLst>
      <p:ext uri="{BB962C8B-B14F-4D97-AF65-F5344CB8AC3E}">
        <p14:creationId xmlns:p14="http://schemas.microsoft.com/office/powerpoint/2010/main" val="4248520489"/>
      </p:ext>
    </p:extLst>
  </p:cSld>
  <p:clrMapOvr>
    <a:masterClrMapping/>
  </p:clrMapOvr>
</p:sld>
</file>

<file path=ppt/theme/theme1.xml><?xml version="1.0" encoding="utf-8"?>
<a:theme xmlns:a="http://schemas.openxmlformats.org/drawingml/2006/main" name="Office Theme">
  <a:themeElements>
    <a:clrScheme name="ΑΑΔΕ colors">
      <a:dk1>
        <a:srgbClr val="112C63"/>
      </a:dk1>
      <a:lt1>
        <a:srgbClr val="FEFFFF"/>
      </a:lt1>
      <a:dk2>
        <a:srgbClr val="009FDF"/>
      </a:dk2>
      <a:lt2>
        <a:srgbClr val="E7E6E6"/>
      </a:lt2>
      <a:accent1>
        <a:srgbClr val="0C49BA"/>
      </a:accent1>
      <a:accent2>
        <a:srgbClr val="0C49BA"/>
      </a:accent2>
      <a:accent3>
        <a:srgbClr val="112C63"/>
      </a:accent3>
      <a:accent4>
        <a:srgbClr val="0B499F"/>
      </a:accent4>
      <a:accent5>
        <a:srgbClr val="009FDF"/>
      </a:accent5>
      <a:accent6>
        <a:srgbClr val="0C49BA"/>
      </a:accent6>
      <a:hlink>
        <a:srgbClr val="009FDF"/>
      </a:hlink>
      <a:folHlink>
        <a:srgbClr val="009FD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ADE_Branding_pptx_template1" id="{122AE4DF-B901-BB4F-A3E1-D424BD4A44FD}" vid="{586DC34A-5417-914C-B8AB-6E0C8C24F96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672</TotalTime>
  <Words>1085</Words>
  <Application>Microsoft Office PowerPoint</Application>
  <PresentationFormat>Ευρεία οθόνη</PresentationFormat>
  <Paragraphs>138</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Franklin Gothic Medium Cond</vt:lpstr>
      <vt:lpstr>Times New Roman</vt:lpstr>
      <vt:lpstr>Office Theme</vt:lpstr>
      <vt:lpstr>Παρουσίαση του PowerPoint</vt:lpstr>
      <vt:lpstr>Παρουσίαση του PowerPoint</vt:lpstr>
      <vt:lpstr>Περιεχόμενα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Myrto Zografaki</dc:creator>
  <cp:lastModifiedBy>ΠΕΛΑΓΙΑ ΚΑΥΚΑΛΗ</cp:lastModifiedBy>
  <cp:revision>332</cp:revision>
  <dcterms:created xsi:type="dcterms:W3CDTF">2023-02-16T11:30:03Z</dcterms:created>
  <dcterms:modified xsi:type="dcterms:W3CDTF">2023-12-21T10:35:20Z</dcterms:modified>
</cp:coreProperties>
</file>