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58ABD-F423-4D87-917E-D6EDAF47D95A}" type="datetimeFigureOut">
              <a:rPr lang="el-GR" smtClean="0"/>
              <a:t>6/3/2024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72EB1-7034-4320-9059-FFCF98259A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895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68F64-561C-2425-BD8D-2E6D2CA13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4923295" cy="238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GB"/>
              <a:t>Click to edit Master title style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B29EAC-AEA0-56BC-4837-5FB921060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492329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927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44F23-1432-096A-5986-F0AA4BDC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57307-AFBD-C79E-0CBA-FB7A49026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8561C-4B24-B03F-0B8B-C4A70995A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x-none" smtClean="0"/>
              <a:pPr/>
              <a:t>6/3/2024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9C77A-FE1B-DB6A-D48F-F4F2D28C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8A936-58D7-8C21-C778-AB910D97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4946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6A2A97-1FFB-BE7B-5821-F719E7EEB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3DCA7-552A-00C9-33A1-32BD1402F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AEBAE-F81D-197F-5269-03840AFF0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x-none" smtClean="0"/>
              <a:pPr/>
              <a:t>6/3/2024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0CBB2-52AC-5FC2-EEA7-760103295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0C2AC-6E0E-89A8-31D3-AF71F0CA8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4839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EB84E-A6D3-E1BF-2DFA-D72E0D7C2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738FE-9399-F591-49A9-BF417F63C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55C60-E20F-01CE-9AE4-EC78439A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x-none" smtClean="0"/>
              <a:pPr/>
              <a:t>6/3/2024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CB70D-CE61-394B-6A85-22103256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D65BD-F406-8A2E-8363-324037A2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x-none" smtClean="0"/>
              <a:pPr/>
              <a:t>‹#›</a:t>
            </a:fld>
            <a:endParaRPr lang="x-none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2A4D0A5-3EA2-3A12-8CC3-645E28C8B8F5}"/>
              </a:ext>
            </a:extLst>
          </p:cNvPr>
          <p:cNvGrpSpPr/>
          <p:nvPr userDrawn="1"/>
        </p:nvGrpSpPr>
        <p:grpSpPr>
          <a:xfrm>
            <a:off x="2858051" y="5734374"/>
            <a:ext cx="9333949" cy="650932"/>
            <a:chOff x="2858051" y="5734374"/>
            <a:chExt cx="9333949" cy="65093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14AE6BC-9A2F-7F6E-F9BA-538FBF47D89B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73C921D-8546-FBEC-0EB9-DFD940F16D8B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</p:grpSp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790F84A5-1034-B091-D58E-535DAF34FD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4462" y="5477305"/>
            <a:ext cx="2618223" cy="116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65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905DBB-049A-2172-64E1-3262204B8B11}"/>
              </a:ext>
            </a:extLst>
          </p:cNvPr>
          <p:cNvSpPr/>
          <p:nvPr userDrawn="1"/>
        </p:nvSpPr>
        <p:spPr>
          <a:xfrm>
            <a:off x="5238428" y="1"/>
            <a:ext cx="6953572" cy="638530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E644ED-0995-3126-EAF9-B4F656442443}"/>
              </a:ext>
            </a:extLst>
          </p:cNvPr>
          <p:cNvSpPr/>
          <p:nvPr userDrawn="1"/>
        </p:nvSpPr>
        <p:spPr>
          <a:xfrm rot="5400000">
            <a:off x="6062719" y="3795398"/>
            <a:ext cx="3974123" cy="2151086"/>
          </a:xfrm>
          <a:prstGeom prst="rect">
            <a:avLst/>
          </a:prstGeom>
          <a:gradFill>
            <a:gsLst>
              <a:gs pos="71010">
                <a:srgbClr val="0C49BA"/>
              </a:gs>
              <a:gs pos="0">
                <a:schemeClr val="accent2">
                  <a:alpha val="0"/>
                </a:schemeClr>
              </a:gs>
              <a:gs pos="9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DBBC46-FE2F-BA8D-0AF5-4B7A6F55A0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4237" y="4706913"/>
            <a:ext cx="2151087" cy="215108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F9A9BE3F-8ADA-7D34-2125-470B621C62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3954" y="1828649"/>
            <a:ext cx="2228578" cy="2387600"/>
          </a:xfrm>
        </p:spPr>
        <p:txBody>
          <a:bodyPr anchor="b">
            <a:noAutofit/>
          </a:bodyPr>
          <a:lstStyle>
            <a:lvl1pPr algn="l">
              <a:defRPr sz="13800" b="1"/>
            </a:lvl1pPr>
          </a:lstStyle>
          <a:p>
            <a:r>
              <a:rPr lang="en-GB" dirty="0"/>
              <a:t>0</a:t>
            </a:r>
            <a:endParaRPr lang="x-none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F4F0B8B-1AB3-1A87-B9F4-41A5DF52C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3954" y="4419315"/>
            <a:ext cx="4923295" cy="1363141"/>
          </a:xfrm>
        </p:spPr>
        <p:txBody>
          <a:bodyPr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FFAD1F-1DBD-8417-A6A2-0F772E4A5242}"/>
              </a:ext>
            </a:extLst>
          </p:cNvPr>
          <p:cNvSpPr/>
          <p:nvPr userDrawn="1"/>
        </p:nvSpPr>
        <p:spPr>
          <a:xfrm>
            <a:off x="9573777" y="6176963"/>
            <a:ext cx="2618223" cy="2083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901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F18F23DC-D39A-60CA-75B6-7C8F86D3EC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4462" y="5477305"/>
            <a:ext cx="2618223" cy="116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47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7B3DFA5-230F-9D37-5DF3-D84978BF4A77}"/>
              </a:ext>
            </a:extLst>
          </p:cNvPr>
          <p:cNvSpPr/>
          <p:nvPr userDrawn="1"/>
        </p:nvSpPr>
        <p:spPr>
          <a:xfrm rot="5400000">
            <a:off x="9101051" y="3767056"/>
            <a:ext cx="5212079" cy="969818"/>
          </a:xfrm>
          <a:prstGeom prst="rect">
            <a:avLst/>
          </a:prstGeom>
          <a:gradFill>
            <a:gsLst>
              <a:gs pos="33000">
                <a:schemeClr val="accent2">
                  <a:alpha val="0"/>
                </a:schemeClr>
              </a:gs>
              <a:gs pos="99000">
                <a:schemeClr val="accent2">
                  <a:alpha val="97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AD5B1-612A-9179-8EB0-A76593E7B0C3}"/>
              </a:ext>
            </a:extLst>
          </p:cNvPr>
          <p:cNvSpPr/>
          <p:nvPr userDrawn="1"/>
        </p:nvSpPr>
        <p:spPr>
          <a:xfrm rot="5400000">
            <a:off x="9060872" y="3253052"/>
            <a:ext cx="4738251" cy="1523998"/>
          </a:xfrm>
          <a:prstGeom prst="rect">
            <a:avLst/>
          </a:prstGeom>
          <a:gradFill>
            <a:gsLst>
              <a:gs pos="0">
                <a:schemeClr val="accent2">
                  <a:alpha val="0"/>
                </a:schemeClr>
              </a:gs>
              <a:gs pos="100000">
                <a:schemeClr val="accent2">
                  <a:alpha val="56294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1FAC64-F963-43F7-EC91-EC3A58419E90}"/>
              </a:ext>
            </a:extLst>
          </p:cNvPr>
          <p:cNvSpPr/>
          <p:nvPr userDrawn="1"/>
        </p:nvSpPr>
        <p:spPr>
          <a:xfrm>
            <a:off x="11222180" y="5212075"/>
            <a:ext cx="969819" cy="972632"/>
          </a:xfrm>
          <a:prstGeom prst="rect">
            <a:avLst/>
          </a:prstGeom>
          <a:gradFill>
            <a:gsLst>
              <a:gs pos="0">
                <a:schemeClr val="accent2">
                  <a:alpha val="0"/>
                </a:schemeClr>
              </a:gs>
              <a:gs pos="100000">
                <a:schemeClr val="accent2">
                  <a:alpha val="56294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CBC651-C404-B720-38B8-7B7C971CB533}"/>
              </a:ext>
            </a:extLst>
          </p:cNvPr>
          <p:cNvSpPr/>
          <p:nvPr userDrawn="1"/>
        </p:nvSpPr>
        <p:spPr>
          <a:xfrm>
            <a:off x="9573777" y="6176963"/>
            <a:ext cx="2618223" cy="2083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C10179-C19D-EAD6-85D9-69CE999F14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58982" y="5207616"/>
            <a:ext cx="933018" cy="941941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4EAC4E98-AC61-DBF2-B3E0-D445100925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4462" y="5477305"/>
            <a:ext cx="2618223" cy="116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4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35171-C467-EA6E-6272-466C00F58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F787E-7505-E2FA-296C-59EB1827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x-none" smtClean="0"/>
              <a:pPr/>
              <a:t>6/3/2024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6BC59B-84AC-9F2B-06A6-185B391E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D4B206-D1CC-9BBB-019C-834256B0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6276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1201A-B47D-3285-0478-7E9BD28E8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x-none" smtClean="0"/>
              <a:pPr/>
              <a:t>6/3/2024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B7E397-6133-9EEC-0AF9-4487A0CDF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FD2BE-94F1-E449-6C41-F142415C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9181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301B-222C-FA56-B002-FD20BCAE5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9902E-657E-B399-6767-EB0BD0FA0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D4297-1FB6-86E3-D512-6A627F144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753EB-679A-B13C-6E57-131B6B424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x-none" smtClean="0"/>
              <a:pPr/>
              <a:t>6/3/2024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30B92-AED0-007D-E494-7E79E1121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2B40D-1631-AF8C-81ED-A9D9025B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7884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66BB-3EC2-D0B2-A68A-3EBE7799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25F486-379F-F3B9-DEB3-1EDFD6C3B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DD915-6B4C-7AFE-122B-99607D9A1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6322F-E89D-E431-0AD4-4B6048BA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x-none" smtClean="0"/>
              <a:pPr/>
              <a:t>6/3/2024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A6C14-56CE-AC9A-27B8-F0AC89F15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9AF03-05D8-8E86-D753-6B811ED9A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4121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930C0E-A150-FC43-E64B-4A3B54453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EDCC0-12BE-F9B9-2CCA-DB0BD2192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A4D36-576D-60EB-A4F1-A9CECDE9A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9D607-FCA0-A44A-9EFD-D91532FF0F11}" type="datetimeFigureOut">
              <a:rPr lang="x-none" smtClean="0"/>
              <a:pPr/>
              <a:t>6/3/2024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F8F5D-4110-EAE2-E923-FB66CFB23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CB04E-97F9-F100-96A8-1C8BC5F79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D7FB2-DDF5-AC41-9959-1FAC8EF3CFA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5306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3E757B6-20B7-4C50-A455-B2F7B2B20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744" y="1191428"/>
            <a:ext cx="10424160" cy="4894742"/>
          </a:xfrm>
        </p:spPr>
        <p:txBody>
          <a:bodyPr>
            <a:normAutofit fontScale="85000" lnSpcReduction="20000"/>
          </a:bodyPr>
          <a:lstStyle/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r>
              <a:rPr lang="el-GR" sz="2000" b="1" dirty="0">
                <a:latin typeface="Calibri" panose="020F0502020204030204" pitchFamily="34" charset="0"/>
              </a:rPr>
              <a:t>Εκτελεστική Απόφαση (ΕΕ) 2015/253 της Επιτροπής της 16</a:t>
            </a:r>
            <a:r>
              <a:rPr lang="el-GR" sz="2000" b="1" baseline="30000" dirty="0">
                <a:latin typeface="Calibri" panose="020F0502020204030204" pitchFamily="34" charset="0"/>
              </a:rPr>
              <a:t>ης</a:t>
            </a:r>
            <a:r>
              <a:rPr lang="el-GR" sz="2000" b="1" dirty="0">
                <a:latin typeface="Calibri" panose="020F0502020204030204" pitchFamily="34" charset="0"/>
              </a:rPr>
              <a:t> Φεβρουαρίου 2015 – Καθορισμός των κανόνων σχετικά με τη δειγματοληψία και την υποβολή εκθέσεων των Κ–Μ προς την Ε.Ε.</a:t>
            </a: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endParaRPr lang="el-GR" sz="2000" b="1" dirty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r>
              <a:rPr lang="el-GR" sz="2000" b="1" dirty="0">
                <a:latin typeface="Calibri" panose="020F0502020204030204" pitchFamily="34" charset="0"/>
              </a:rPr>
              <a:t>Η υπ’αριθ. 30/004/000/1468/08-04-2016 Κοινή Εγκύκλιος Υπ. Οικ. – Υ.ΝΑ.Ν.Π. – Καθορισμός των διαδικασιών ελέγχου της περιεκτικότητας των καυσίμων πλοίων σε θείο </a:t>
            </a: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endParaRPr lang="el-GR" sz="2000" b="1" dirty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r>
              <a:rPr lang="el-GR" sz="2000" b="1" dirty="0">
                <a:latin typeface="Calibri" panose="020F0502020204030204" pitchFamily="34" charset="0"/>
              </a:rPr>
              <a:t>Η υπ’αριθ. 128/2016 απόφαση ΑΧΣ (ΦΕΚ Β’ 3958/09-12-2016) – Εναρμόνιση της Ελληνικής Νομοθεσίας προς την Οδηγία (ΕΕ) 2016/802 του Ευρωπαϊκού Κοινοβουλίου και του Συμβουλίου της 11</a:t>
            </a:r>
            <a:r>
              <a:rPr lang="el-GR" sz="2000" b="1" baseline="30000" dirty="0">
                <a:latin typeface="Calibri" panose="020F0502020204030204" pitchFamily="34" charset="0"/>
              </a:rPr>
              <a:t>ης</a:t>
            </a:r>
            <a:r>
              <a:rPr lang="el-GR" sz="2000" b="1" dirty="0">
                <a:latin typeface="Calibri" panose="020F0502020204030204" pitchFamily="34" charset="0"/>
              </a:rPr>
              <a:t> Μαῒου 2016</a:t>
            </a: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endParaRPr lang="el-GR" sz="2000" b="1" dirty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r>
              <a:rPr lang="el-GR" sz="2000" b="1" dirty="0">
                <a:latin typeface="Calibri" panose="020F0502020204030204" pitchFamily="34" charset="0"/>
              </a:rPr>
              <a:t>Η υπ’αριθ. 30/004/000/489/03-02-2017 εγκύκλιος της Δ.Ε.Β.Χ.Π. σχετικά με την παροχή διευκρινιστικών οδηγιών επί της Οδηγίας 2016/802</a:t>
            </a: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endParaRPr lang="el-GR" sz="2000" b="1" dirty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r>
              <a:rPr lang="el-GR" sz="2000" b="1" dirty="0">
                <a:latin typeface="Calibri" panose="020F0502020204030204" pitchFamily="34" charset="0"/>
              </a:rPr>
              <a:t>Διεθνής Σύμβαση για την πρόληψη της Θαλάσσιας ρύπανσης από τα πλοία «</a:t>
            </a:r>
            <a:r>
              <a:rPr lang="en-US" sz="2000" b="1" dirty="0">
                <a:latin typeface="Calibri" panose="020F0502020204030204" pitchFamily="34" charset="0"/>
              </a:rPr>
              <a:t>MARPOL</a:t>
            </a:r>
            <a:r>
              <a:rPr lang="el-GR" sz="2000" b="1" dirty="0">
                <a:latin typeface="Calibri" panose="020F0502020204030204" pitchFamily="34" charset="0"/>
              </a:rPr>
              <a:t>»</a:t>
            </a:r>
            <a:r>
              <a:rPr lang="en-US" sz="2000" b="1" dirty="0">
                <a:latin typeface="Calibri" panose="020F0502020204030204" pitchFamily="34" charset="0"/>
              </a:rPr>
              <a:t> – </a:t>
            </a:r>
            <a:r>
              <a:rPr lang="el-GR" sz="2000" b="1" dirty="0">
                <a:latin typeface="Calibri" panose="020F0502020204030204" pitchFamily="34" charset="0"/>
              </a:rPr>
              <a:t>Παράρτημα VI: Αέρια ρύπανση</a:t>
            </a:r>
            <a:endParaRPr lang="en-US" sz="2000" b="1" dirty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endParaRPr lang="el-GR" sz="2000" b="1" dirty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r>
              <a:rPr lang="en-GB" sz="2000" b="1" dirty="0">
                <a:latin typeface="Calibri" panose="020F0502020204030204" pitchFamily="34" charset="0"/>
              </a:rPr>
              <a:t>Sulphur Inspection Guidance – EMSA – December 2019</a:t>
            </a:r>
            <a:endParaRPr lang="el-GR" sz="2000" b="1" dirty="0">
              <a:latin typeface="Calibri" panose="020F0502020204030204" pitchFamily="34" charset="0"/>
            </a:endParaRPr>
          </a:p>
          <a:p>
            <a:pPr marL="0" indent="0" algn="just">
              <a:buClr>
                <a:srgbClr val="C00000"/>
              </a:buClr>
              <a:buSzPct val="110000"/>
              <a:buNone/>
            </a:pPr>
            <a:r>
              <a:rPr lang="el-GR" sz="1400" b="1" dirty="0">
                <a:latin typeface="Calibri" panose="020F0502020204030204" pitchFamily="34" charset="0"/>
              </a:rPr>
              <a:t>(</a:t>
            </a:r>
            <a:r>
              <a:rPr lang="en-GB" sz="1400" b="1" dirty="0">
                <a:latin typeface="Calibri" panose="020F0502020204030204" pitchFamily="34" charset="0"/>
              </a:rPr>
              <a:t>http://www.emsa.europa.eu/news-a-press-centre/external-news/item/2407-sulphur-inspection-guidance.html</a:t>
            </a:r>
            <a:r>
              <a:rPr lang="el-GR" sz="1400" b="1" dirty="0">
                <a:latin typeface="Calibri" panose="020F0502020204030204" pitchFamily="34" charset="0"/>
              </a:rPr>
              <a:t>)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l-GR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l-GR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317AAF7-6992-4C3B-A9F7-9623D0D3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94" y="251156"/>
            <a:ext cx="10661812" cy="668255"/>
          </a:xfr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  <a:scene3d>
              <a:camera prst="orthographicFront"/>
              <a:lightRig rig="sunset" dir="t"/>
            </a:scene3d>
            <a:sp3d extrusionH="57150" prstMaterial="metal">
              <a:bevelT w="38100" h="38100"/>
            </a:sp3d>
          </a:bodyPr>
          <a:lstStyle/>
          <a:p>
            <a:pPr algn="ctr"/>
            <a:r>
              <a:rPr lang="el-GR" sz="3200" b="1" dirty="0">
                <a:ln w="47625" cmpd="dbl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ΙΣΧΥΟΥΣΑ ΝΟΜΟΘΕΣΙΑ - ΕΓΚΥΚΛΙΟΙ</a:t>
            </a:r>
            <a:endParaRPr lang="en-GB" sz="2600" b="1" i="1" u="sng" dirty="0">
              <a:ln w="47625"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Ορθογώνιο: Στρογγύλεμα διαγώνιων γωνιών 9">
            <a:extLst>
              <a:ext uri="{FF2B5EF4-FFF2-40B4-BE49-F238E27FC236}">
                <a16:creationId xmlns:a16="http://schemas.microsoft.com/office/drawing/2014/main" id="{E1FE1CE0-4381-4DFD-AE1A-E7F52850DA8B}"/>
              </a:ext>
            </a:extLst>
          </p:cNvPr>
          <p:cNvSpPr/>
          <p:nvPr/>
        </p:nvSpPr>
        <p:spPr>
          <a:xfrm>
            <a:off x="2743200" y="251156"/>
            <a:ext cx="6724073" cy="668255"/>
          </a:xfrm>
          <a:prstGeom prst="round2Diag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1734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ΑΑΔΕ colors">
      <a:dk1>
        <a:srgbClr val="112C63"/>
      </a:dk1>
      <a:lt1>
        <a:srgbClr val="FEFFFF"/>
      </a:lt1>
      <a:dk2>
        <a:srgbClr val="009FDF"/>
      </a:dk2>
      <a:lt2>
        <a:srgbClr val="E7E6E6"/>
      </a:lt2>
      <a:accent1>
        <a:srgbClr val="0C49BA"/>
      </a:accent1>
      <a:accent2>
        <a:srgbClr val="0C49BA"/>
      </a:accent2>
      <a:accent3>
        <a:srgbClr val="112C63"/>
      </a:accent3>
      <a:accent4>
        <a:srgbClr val="0B499F"/>
      </a:accent4>
      <a:accent5>
        <a:srgbClr val="009FDF"/>
      </a:accent5>
      <a:accent6>
        <a:srgbClr val="0C49BA"/>
      </a:accent6>
      <a:hlink>
        <a:srgbClr val="009FDF"/>
      </a:hlink>
      <a:folHlink>
        <a:srgbClr val="009FD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DE_Branding_pptx_template1" id="{122AE4DF-B901-BB4F-A3E1-D424BD4A44FD}" vid="{586DC34A-5417-914C-B8AB-6E0C8C24F96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178</Words>
  <Application>Microsoft Office PowerPoint</Application>
  <PresentationFormat>Ευρεία οθόνη</PresentationFormat>
  <Paragraphs>13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ΙΣΧΥΟΥΣΑ ΝΟΜΟΘΕΣΙΑ - ΕΓΚΥΚΛΙΟΙ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Ευσταθια Σακελλαριου</cp:lastModifiedBy>
  <cp:revision>12</cp:revision>
  <dcterms:created xsi:type="dcterms:W3CDTF">2019-07-16T10:23:34Z</dcterms:created>
  <dcterms:modified xsi:type="dcterms:W3CDTF">2024-03-06T10:32:12Z</dcterms:modified>
</cp:coreProperties>
</file>