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31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5" r:id="rId5"/>
    <p:sldId id="266" r:id="rId6"/>
    <p:sldId id="267" r:id="rId7"/>
    <p:sldId id="268" r:id="rId8"/>
    <p:sldId id="269" r:id="rId9"/>
    <p:sldId id="270" r:id="rId10"/>
    <p:sldId id="259" r:id="rId11"/>
    <p:sldId id="288" r:id="rId12"/>
    <p:sldId id="290" r:id="rId13"/>
    <p:sldId id="261" r:id="rId14"/>
    <p:sldId id="272" r:id="rId15"/>
    <p:sldId id="273" r:id="rId16"/>
    <p:sldId id="275" r:id="rId17"/>
    <p:sldId id="276" r:id="rId18"/>
    <p:sldId id="277" r:id="rId19"/>
    <p:sldId id="278" r:id="rId20"/>
    <p:sldId id="286" r:id="rId21"/>
    <p:sldId id="279" r:id="rId22"/>
    <p:sldId id="271" r:id="rId23"/>
    <p:sldId id="280" r:id="rId24"/>
    <p:sldId id="281" r:id="rId25"/>
    <p:sldId id="287" r:id="rId26"/>
    <p:sldId id="282" r:id="rId27"/>
    <p:sldId id="283" r:id="rId28"/>
    <p:sldId id="284" r:id="rId29"/>
    <p:sldId id="285" r:id="rId30"/>
    <p:sldId id="289" r:id="rId31"/>
    <p:sldId id="263" r:id="rId32"/>
  </p:sldIdLst>
  <p:sldSz cx="12192000" cy="6858000"/>
  <p:notesSz cx="6858000" cy="9144000"/>
  <p:defaultTextStyle>
    <a:defPPr>
      <a:defRPr lang="en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0100B44-5369-1947-822B-13C7F33A6B58}">
          <p14:sldIdLst>
            <p14:sldId id="256"/>
            <p14:sldId id="257"/>
            <p14:sldId id="258"/>
            <p14:sldId id="265"/>
            <p14:sldId id="266"/>
            <p14:sldId id="267"/>
            <p14:sldId id="268"/>
            <p14:sldId id="269"/>
            <p14:sldId id="270"/>
            <p14:sldId id="259"/>
            <p14:sldId id="288"/>
            <p14:sldId id="290"/>
            <p14:sldId id="261"/>
            <p14:sldId id="272"/>
            <p14:sldId id="273"/>
            <p14:sldId id="275"/>
            <p14:sldId id="276"/>
            <p14:sldId id="277"/>
            <p14:sldId id="278"/>
            <p14:sldId id="286"/>
            <p14:sldId id="279"/>
            <p14:sldId id="271"/>
            <p14:sldId id="280"/>
            <p14:sldId id="281"/>
            <p14:sldId id="287"/>
            <p14:sldId id="282"/>
            <p14:sldId id="283"/>
            <p14:sldId id="284"/>
            <p14:sldId id="285"/>
            <p14:sldId id="289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E6E6"/>
    <a:srgbClr val="0C49BA"/>
    <a:srgbClr val="009FDF"/>
    <a:srgbClr val="112D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94" autoAdjust="0"/>
    <p:restoredTop sz="96327"/>
  </p:normalViewPr>
  <p:slideViewPr>
    <p:cSldViewPr snapToGrid="0">
      <p:cViewPr varScale="1">
        <p:scale>
          <a:sx n="113" d="100"/>
          <a:sy n="113" d="100"/>
        </p:scale>
        <p:origin x="9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ustomXml" Target="../customXml/item3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38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68F64-561C-2425-BD8D-2E6D2CA136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4923295" cy="2387600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en-GB"/>
              <a:t>Click to edit Master title style</a:t>
            </a:r>
            <a:endParaRPr lang="en-G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B29EAC-AEA0-56BC-4837-5FB921060A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4923295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R" dirty="0"/>
          </a:p>
        </p:txBody>
      </p:sp>
    </p:spTree>
    <p:extLst>
      <p:ext uri="{BB962C8B-B14F-4D97-AF65-F5344CB8AC3E}">
        <p14:creationId xmlns:p14="http://schemas.microsoft.com/office/powerpoint/2010/main" val="2205560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44F23-1432-096A-5986-F0AA4BDC8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D57307-AFBD-C79E-0CBA-FB7A49026F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68561C-4B24-B03F-0B8B-C4A70995A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D607-FCA0-A44A-9EFD-D91532FF0F11}" type="datetimeFigureOut">
              <a:rPr lang="en-GR" smtClean="0"/>
              <a:t>07/09/2025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A9C77A-FE1B-DB6A-D48F-F4F2D28C7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38A936-58D7-8C21-C778-AB910D971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D7FB2-DDF5-AC41-9959-1FAC8EF3CFAA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026243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6A2A97-1FFB-BE7B-5821-F719E7EEB7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03DCA7-552A-00C9-33A1-32BD1402F0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3AEBAE-F81D-197F-5269-03840AFF0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D607-FCA0-A44A-9EFD-D91532FF0F11}" type="datetimeFigureOut">
              <a:rPr lang="en-GR" smtClean="0"/>
              <a:t>07/09/2025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B0CBB2-52AC-5FC2-EEA7-760103295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A0C2AC-6E0E-89A8-31D3-AF71F0CA8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D7FB2-DDF5-AC41-9959-1FAC8EF3CFAA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987125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9EB84E-A6D3-E1BF-2DFA-D72E0D7C2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4738FE-9399-F591-49A9-BF417F63C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55C60-E20F-01CE-9AE4-EC78439A4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D607-FCA0-A44A-9EFD-D91532FF0F11}" type="datetimeFigureOut">
              <a:rPr lang="en-GR" smtClean="0"/>
              <a:t>07/09/2025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ACB70D-CE61-394B-6A85-22103256C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1D65BD-F406-8A2E-8363-324037A27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D7FB2-DDF5-AC41-9959-1FAC8EF3CFAA}" type="slidenum">
              <a:rPr lang="en-GR" smtClean="0"/>
              <a:t>‹#›</a:t>
            </a:fld>
            <a:endParaRPr lang="en-GR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2A4D0A5-3EA2-3A12-8CC3-645E28C8B8F5}"/>
              </a:ext>
            </a:extLst>
          </p:cNvPr>
          <p:cNvGrpSpPr/>
          <p:nvPr userDrawn="1"/>
        </p:nvGrpSpPr>
        <p:grpSpPr>
          <a:xfrm>
            <a:off x="2858051" y="5734374"/>
            <a:ext cx="9333949" cy="650932"/>
            <a:chOff x="2858051" y="5734374"/>
            <a:chExt cx="9333949" cy="65093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14AE6BC-9A2F-7F6E-F9BA-538FBF47D89B}"/>
                </a:ext>
              </a:extLst>
            </p:cNvPr>
            <p:cNvSpPr/>
            <p:nvPr/>
          </p:nvSpPr>
          <p:spPr>
            <a:xfrm rot="5400000">
              <a:off x="7199559" y="1392866"/>
              <a:ext cx="650932" cy="9333948"/>
            </a:xfrm>
            <a:prstGeom prst="rect">
              <a:avLst/>
            </a:prstGeom>
            <a:gradFill>
              <a:gsLst>
                <a:gs pos="5000">
                  <a:schemeClr val="accent2">
                    <a:alpha val="0"/>
                  </a:schemeClr>
                </a:gs>
                <a:gs pos="72000">
                  <a:srgbClr val="3265C5">
                    <a:alpha val="91494"/>
                  </a:srgbClr>
                </a:gs>
                <a:gs pos="90000">
                  <a:schemeClr val="accent2"/>
                </a:gs>
              </a:gsLst>
              <a:lin ang="16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R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73C921D-8546-FBEC-0EB9-DFD940F16D8B}"/>
                </a:ext>
              </a:extLst>
            </p:cNvPr>
            <p:cNvSpPr/>
            <p:nvPr/>
          </p:nvSpPr>
          <p:spPr>
            <a:xfrm>
              <a:off x="9573777" y="6176963"/>
              <a:ext cx="2618223" cy="20834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R"/>
            </a:p>
          </p:txBody>
        </p:sp>
      </p:grpSp>
      <p:pic>
        <p:nvPicPr>
          <p:cNvPr id="10" name="Picture 9" descr="A picture containing text&#10;&#10;Description automatically generated">
            <a:extLst>
              <a:ext uri="{FF2B5EF4-FFF2-40B4-BE49-F238E27FC236}">
                <a16:creationId xmlns:a16="http://schemas.microsoft.com/office/drawing/2014/main" id="{790F84A5-1034-B091-D58E-535DAF34FD7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64462" y="5477305"/>
            <a:ext cx="2618223" cy="1165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7131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B905DBB-049A-2172-64E1-3262204B8B11}"/>
              </a:ext>
            </a:extLst>
          </p:cNvPr>
          <p:cNvSpPr/>
          <p:nvPr userDrawn="1"/>
        </p:nvSpPr>
        <p:spPr>
          <a:xfrm>
            <a:off x="5238428" y="1"/>
            <a:ext cx="6953572" cy="6385302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4E644ED-0995-3126-EAF9-B4F656442443}"/>
              </a:ext>
            </a:extLst>
          </p:cNvPr>
          <p:cNvSpPr/>
          <p:nvPr userDrawn="1"/>
        </p:nvSpPr>
        <p:spPr>
          <a:xfrm rot="5400000">
            <a:off x="6062719" y="3795398"/>
            <a:ext cx="3974123" cy="2151086"/>
          </a:xfrm>
          <a:prstGeom prst="rect">
            <a:avLst/>
          </a:prstGeom>
          <a:gradFill>
            <a:gsLst>
              <a:gs pos="71010">
                <a:srgbClr val="0C49BA"/>
              </a:gs>
              <a:gs pos="0">
                <a:schemeClr val="accent2">
                  <a:alpha val="0"/>
                </a:schemeClr>
              </a:gs>
              <a:gs pos="90000">
                <a:schemeClr val="accent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5DBBC46-FE2F-BA8D-0AF5-4B7A6F55A0D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74237" y="4706913"/>
            <a:ext cx="2151087" cy="2151087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F9A9BE3F-8ADA-7D34-2125-470B621C623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73954" y="1828649"/>
            <a:ext cx="2228578" cy="2387600"/>
          </a:xfrm>
        </p:spPr>
        <p:txBody>
          <a:bodyPr anchor="b">
            <a:noAutofit/>
          </a:bodyPr>
          <a:lstStyle>
            <a:lvl1pPr algn="l">
              <a:defRPr sz="13800" b="1"/>
            </a:lvl1pPr>
          </a:lstStyle>
          <a:p>
            <a:r>
              <a:rPr lang="en-GB" dirty="0"/>
              <a:t>0</a:t>
            </a:r>
            <a:endParaRPr lang="en-GR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0F4F0B8B-1AB3-1A87-B9F4-41A5DF52C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3954" y="4419315"/>
            <a:ext cx="4923295" cy="1363141"/>
          </a:xfrm>
        </p:spPr>
        <p:txBody>
          <a:bodyPr>
            <a:normAutofit/>
          </a:bodyPr>
          <a:lstStyle>
            <a:lvl1pPr marL="0" indent="0" algn="l">
              <a:buNone/>
              <a:defRPr sz="20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FFAD1F-1DBD-8417-A6A2-0F772E4A5242}"/>
              </a:ext>
            </a:extLst>
          </p:cNvPr>
          <p:cNvSpPr/>
          <p:nvPr userDrawn="1"/>
        </p:nvSpPr>
        <p:spPr>
          <a:xfrm>
            <a:off x="9573777" y="6176963"/>
            <a:ext cx="2618223" cy="2083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565274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F18F23DC-D39A-60CA-75B6-7C8F86D3EC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64462" y="5477305"/>
            <a:ext cx="2618223" cy="1165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456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7B3DFA5-230F-9D37-5DF3-D84978BF4A77}"/>
              </a:ext>
            </a:extLst>
          </p:cNvPr>
          <p:cNvSpPr/>
          <p:nvPr userDrawn="1"/>
        </p:nvSpPr>
        <p:spPr>
          <a:xfrm rot="5400000">
            <a:off x="9101051" y="3767056"/>
            <a:ext cx="5212079" cy="969818"/>
          </a:xfrm>
          <a:prstGeom prst="rect">
            <a:avLst/>
          </a:prstGeom>
          <a:gradFill>
            <a:gsLst>
              <a:gs pos="33000">
                <a:schemeClr val="accent2">
                  <a:alpha val="0"/>
                </a:schemeClr>
              </a:gs>
              <a:gs pos="99000">
                <a:schemeClr val="accent2">
                  <a:alpha val="97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R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E1AD5B1-612A-9179-8EB0-A76593E7B0C3}"/>
              </a:ext>
            </a:extLst>
          </p:cNvPr>
          <p:cNvSpPr/>
          <p:nvPr userDrawn="1"/>
        </p:nvSpPr>
        <p:spPr>
          <a:xfrm rot="5400000">
            <a:off x="9060872" y="3253052"/>
            <a:ext cx="4738251" cy="1523998"/>
          </a:xfrm>
          <a:prstGeom prst="rect">
            <a:avLst/>
          </a:prstGeom>
          <a:gradFill>
            <a:gsLst>
              <a:gs pos="0">
                <a:schemeClr val="accent2">
                  <a:alpha val="0"/>
                </a:schemeClr>
              </a:gs>
              <a:gs pos="100000">
                <a:schemeClr val="accent2">
                  <a:alpha val="56294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R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91FAC64-F963-43F7-EC91-EC3A58419E90}"/>
              </a:ext>
            </a:extLst>
          </p:cNvPr>
          <p:cNvSpPr/>
          <p:nvPr userDrawn="1"/>
        </p:nvSpPr>
        <p:spPr>
          <a:xfrm>
            <a:off x="11222180" y="5212075"/>
            <a:ext cx="969819" cy="972632"/>
          </a:xfrm>
          <a:prstGeom prst="rect">
            <a:avLst/>
          </a:prstGeom>
          <a:gradFill>
            <a:gsLst>
              <a:gs pos="0">
                <a:schemeClr val="accent2">
                  <a:alpha val="0"/>
                </a:schemeClr>
              </a:gs>
              <a:gs pos="100000">
                <a:schemeClr val="accent2">
                  <a:alpha val="56294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R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BCBC651-C404-B720-38B8-7B7C971CB533}"/>
              </a:ext>
            </a:extLst>
          </p:cNvPr>
          <p:cNvSpPr/>
          <p:nvPr userDrawn="1"/>
        </p:nvSpPr>
        <p:spPr>
          <a:xfrm>
            <a:off x="9573777" y="6176963"/>
            <a:ext cx="2618223" cy="2083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R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3C10179-C19D-EAD6-85D9-69CE999F145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258982" y="5207616"/>
            <a:ext cx="933018" cy="941941"/>
          </a:xfrm>
          <a:prstGeom prst="rect">
            <a:avLst/>
          </a:prstGeom>
        </p:spPr>
      </p:pic>
      <p:pic>
        <p:nvPicPr>
          <p:cNvPr id="15" name="Picture 14" descr="A picture containing text&#10;&#10;Description automatically generated">
            <a:extLst>
              <a:ext uri="{FF2B5EF4-FFF2-40B4-BE49-F238E27FC236}">
                <a16:creationId xmlns:a16="http://schemas.microsoft.com/office/drawing/2014/main" id="{4EAC4E98-AC61-DBF2-B3E0-D4451009252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64462" y="5477305"/>
            <a:ext cx="2618223" cy="1165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461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35171-C467-EA6E-6272-466C00F58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7F787E-7505-E2FA-296C-59EB1827F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D607-FCA0-A44A-9EFD-D91532FF0F11}" type="datetimeFigureOut">
              <a:rPr lang="en-GR" smtClean="0"/>
              <a:t>07/09/2025</a:t>
            </a:fld>
            <a:endParaRPr lang="en-G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6BC59B-84AC-9F2B-06A6-185B391E0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D4B206-D1CC-9BBB-019C-834256B0F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D7FB2-DDF5-AC41-9959-1FAC8EF3CFAA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684735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61201A-B47D-3285-0478-7E9BD28E8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D607-FCA0-A44A-9EFD-D91532FF0F11}" type="datetimeFigureOut">
              <a:rPr lang="en-GR" smtClean="0"/>
              <a:t>07/09/2025</a:t>
            </a:fld>
            <a:endParaRPr lang="en-G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B7E397-6133-9EEC-0AF9-4487A0CDF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BFD2BE-94F1-E449-6C41-F142415C9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D7FB2-DDF5-AC41-9959-1FAC8EF3CFAA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793436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1301B-222C-FA56-B002-FD20BCAE5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9902E-657E-B399-6767-EB0BD0FA03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BD4297-1FB6-86E3-D512-6A627F144C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0753EB-679A-B13C-6E57-131B6B424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D607-FCA0-A44A-9EFD-D91532FF0F11}" type="datetimeFigureOut">
              <a:rPr lang="en-GR" smtClean="0"/>
              <a:t>07/09/2025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530B92-AED0-007D-E494-7E79E1121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82B40D-1631-AF8C-81ED-A9D9025B3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D7FB2-DDF5-AC41-9959-1FAC8EF3CFAA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579157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366BB-3EC2-D0B2-A68A-3EBE7799C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25F486-379F-F3B9-DEB3-1EDFD6C3B8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7DD915-6B4C-7AFE-122B-99607D9A10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56322F-E89D-E431-0AD4-4B6048BA9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D607-FCA0-A44A-9EFD-D91532FF0F11}" type="datetimeFigureOut">
              <a:rPr lang="en-GR" smtClean="0"/>
              <a:t>07/09/2025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4A6C14-56CE-AC9A-27B8-F0AC89F15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E9AF03-05D8-8E86-D753-6B811ED9A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D7FB2-DDF5-AC41-9959-1FAC8EF3CFAA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4077471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1930C0E-A150-FC43-E64B-4A3B54453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2EDCC0-12BE-F9B9-2CCA-DB0BD21923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2A4D36-576D-60EB-A4F1-A9CECDE9A5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F9D607-FCA0-A44A-9EFD-D91532FF0F11}" type="datetimeFigureOut">
              <a:rPr lang="en-GR" smtClean="0"/>
              <a:t>07/09/2025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4F8F5D-4110-EAE2-E923-FB66CFB23B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ACB04E-97F9-F100-96A8-1C8BC5F795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7D7FB2-DDF5-AC41-9959-1FAC8EF3CFAA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36389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1A978FF7-0393-3011-9447-2A59FEFDD616}"/>
              </a:ext>
            </a:extLst>
          </p:cNvPr>
          <p:cNvSpPr txBox="1"/>
          <p:nvPr/>
        </p:nvSpPr>
        <p:spPr>
          <a:xfrm>
            <a:off x="6571496" y="3557861"/>
            <a:ext cx="43504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/>
              <a:t>AES-P1 Specifications Presentation</a:t>
            </a:r>
            <a:endParaRPr lang="en-GR" sz="24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EB9BE13-F741-87CF-B8CE-E2BCCDBCE8D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8696759" y="0"/>
            <a:ext cx="3495241" cy="2252599"/>
          </a:xfrm>
          <a:prstGeom prst="rect">
            <a:avLst/>
          </a:prstGeom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89FF9F0E-18C3-CC46-0ECF-E993C8EF650B}"/>
              </a:ext>
            </a:extLst>
          </p:cNvPr>
          <p:cNvGrpSpPr/>
          <p:nvPr/>
        </p:nvGrpSpPr>
        <p:grpSpPr>
          <a:xfrm>
            <a:off x="0" y="0"/>
            <a:ext cx="5895217" cy="6858003"/>
            <a:chOff x="-2" y="-2"/>
            <a:chExt cx="5895217" cy="6858003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6125D00-2738-7A73-FF95-A7D0C8F87BA3}"/>
                </a:ext>
              </a:extLst>
            </p:cNvPr>
            <p:cNvSpPr/>
            <p:nvPr/>
          </p:nvSpPr>
          <p:spPr>
            <a:xfrm>
              <a:off x="1270055" y="-2"/>
              <a:ext cx="3706574" cy="6023707"/>
            </a:xfrm>
            <a:prstGeom prst="rect">
              <a:avLst/>
            </a:prstGeom>
            <a:gradFill>
              <a:gsLst>
                <a:gs pos="0">
                  <a:schemeClr val="accent2">
                    <a:alpha val="0"/>
                  </a:schemeClr>
                </a:gs>
                <a:gs pos="89000">
                  <a:schemeClr val="accent2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R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40FB139-728C-16A2-AF44-871FB3700809}"/>
                </a:ext>
              </a:extLst>
            </p:cNvPr>
            <p:cNvSpPr/>
            <p:nvPr/>
          </p:nvSpPr>
          <p:spPr>
            <a:xfrm rot="5400000">
              <a:off x="-641155" y="3525031"/>
              <a:ext cx="3974123" cy="2691818"/>
            </a:xfrm>
            <a:prstGeom prst="rect">
              <a:avLst/>
            </a:prstGeom>
            <a:gradFill>
              <a:gsLst>
                <a:gs pos="0">
                  <a:schemeClr val="accent2">
                    <a:alpha val="0"/>
                  </a:schemeClr>
                </a:gs>
                <a:gs pos="72000">
                  <a:srgbClr val="3265C5">
                    <a:alpha val="91494"/>
                  </a:srgbClr>
                </a:gs>
                <a:gs pos="90000">
                  <a:schemeClr val="accent2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R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01593F6F-9A45-C9EC-DE73-ADE96CCB02B1}"/>
                </a:ext>
              </a:extLst>
            </p:cNvPr>
            <p:cNvSpPr/>
            <p:nvPr/>
          </p:nvSpPr>
          <p:spPr>
            <a:xfrm>
              <a:off x="2691816" y="6023705"/>
              <a:ext cx="3203399" cy="36341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R"/>
            </a:p>
          </p:txBody>
        </p:sp>
      </p:grpSp>
      <p:pic>
        <p:nvPicPr>
          <p:cNvPr id="21" name="Picture 20">
            <a:extLst>
              <a:ext uri="{FF2B5EF4-FFF2-40B4-BE49-F238E27FC236}">
                <a16:creationId xmlns:a16="http://schemas.microsoft.com/office/drawing/2014/main" id="{363EBE31-DA69-4BA9-38B2-1E6408C563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1818" y="3738894"/>
            <a:ext cx="2284813" cy="2284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689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F0D1EC4-3605-6043-326C-6CF893C47C63}"/>
              </a:ext>
            </a:extLst>
          </p:cNvPr>
          <p:cNvSpPr txBox="1"/>
          <p:nvPr/>
        </p:nvSpPr>
        <p:spPr>
          <a:xfrm>
            <a:off x="1018919" y="771830"/>
            <a:ext cx="103103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DDNxA</a:t>
            </a:r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 Appendices</a:t>
            </a:r>
            <a:r>
              <a:rPr lang="el-GR" sz="3600" b="1" dirty="0">
                <a:latin typeface="Arial" panose="020B0604020202020204" pitchFamily="34" charset="0"/>
                <a:cs typeface="Arial" panose="020B0604020202020204" pitchFamily="34" charset="0"/>
              </a:rPr>
              <a:t> (1)</a:t>
            </a:r>
            <a:endParaRPr lang="en-GR" sz="2000" b="1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F2F3D08B-BE42-64F7-55B0-A0A698C260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2854331"/>
              </p:ext>
            </p:extLst>
          </p:nvPr>
        </p:nvGraphicFramePr>
        <p:xfrm>
          <a:off x="1255374" y="1650079"/>
          <a:ext cx="9133224" cy="34146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1359">
                  <a:extLst>
                    <a:ext uri="{9D8B030D-6E8A-4147-A177-3AD203B41FA5}">
                      <a16:colId xmlns:a16="http://schemas.microsoft.com/office/drawing/2014/main" val="4170171630"/>
                    </a:ext>
                  </a:extLst>
                </a:gridCol>
                <a:gridCol w="2887133">
                  <a:extLst>
                    <a:ext uri="{9D8B030D-6E8A-4147-A177-3AD203B41FA5}">
                      <a16:colId xmlns:a16="http://schemas.microsoft.com/office/drawing/2014/main" val="366315827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1834750248"/>
                    </a:ext>
                  </a:extLst>
                </a:gridCol>
                <a:gridCol w="3826932">
                  <a:extLst>
                    <a:ext uri="{9D8B030D-6E8A-4147-A177-3AD203B41FA5}">
                      <a16:colId xmlns:a16="http://schemas.microsoft.com/office/drawing/2014/main" val="1581901529"/>
                    </a:ext>
                  </a:extLst>
                </a:gridCol>
              </a:tblGrid>
              <a:tr h="243593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ln>
                            <a:solidFill>
                              <a:schemeClr val="bg1"/>
                            </a:solidFill>
                          </a:ln>
                        </a:rPr>
                        <a:t>#Ref</a:t>
                      </a:r>
                      <a:endParaRPr lang="en-GR" sz="1400" b="0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 marL="83530" marR="83530" marT="41765" marB="41765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solidFill>
                              <a:srgbClr val="FEFFFF"/>
                            </a:solidFill>
                          </a:ln>
                          <a:solidFill>
                            <a:srgbClr val="FEFFFF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Name</a:t>
                      </a:r>
                      <a:endParaRPr kumimoji="0" lang="en-GR" sz="1400" b="0" i="0" u="none" strike="noStrike" kern="1200" cap="none" spc="0" normalizeH="0" baseline="0" noProof="0" dirty="0">
                        <a:ln>
                          <a:solidFill>
                            <a:srgbClr val="FEFFFF"/>
                          </a:solidFill>
                        </a:ln>
                        <a:solidFill>
                          <a:srgbClr val="FEFFFF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83530" marR="83530" marT="41765" marB="41765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solidFill>
                              <a:srgbClr val="FEFFFF"/>
                            </a:solidFill>
                          </a:ln>
                          <a:solidFill>
                            <a:srgbClr val="FEFFFF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Format</a:t>
                      </a:r>
                      <a:endParaRPr kumimoji="0" lang="en-GR" sz="1400" b="0" i="0" u="none" strike="noStrike" kern="1200" cap="none" spc="0" normalizeH="0" baseline="0" noProof="0" dirty="0">
                        <a:ln>
                          <a:solidFill>
                            <a:srgbClr val="FEFFFF"/>
                          </a:solidFill>
                        </a:ln>
                        <a:solidFill>
                          <a:srgbClr val="FEFFFF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83530" marR="83530" marT="41765" marB="41765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solidFill>
                              <a:srgbClr val="FEFFFF"/>
                            </a:solidFill>
                          </a:ln>
                          <a:solidFill>
                            <a:srgbClr val="FEFFFF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Description</a:t>
                      </a:r>
                      <a:endParaRPr kumimoji="0" lang="en-GR" sz="1400" b="0" i="0" u="none" strike="noStrike" kern="1200" cap="none" spc="0" normalizeH="0" baseline="0" noProof="0" dirty="0">
                        <a:ln>
                          <a:solidFill>
                            <a:srgbClr val="FEFFFF"/>
                          </a:solidFill>
                        </a:ln>
                        <a:solidFill>
                          <a:srgbClr val="FEFFFF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83530" marR="83530" marT="41765" marB="41765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059112"/>
                  </a:ext>
                </a:extLst>
              </a:tr>
              <a:tr h="300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Message Scope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MS Excel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This appendix defines the scope of Information Exchanges for AES-P1. The IE Scope worksheet illustrates the IEs that are within the scope of AES-P1. In addition, it includes the messages of ECS-P2 so as to depict predecessors IEs in previous phase. 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2196988"/>
                  </a:ext>
                </a:extLst>
              </a:tr>
              <a:tr h="300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Transitional Analysis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MS Word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The purpose of this Appendix is to provide the approach followed for the transitional analysis from ECS-P2 to AES-P1.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0550292"/>
                  </a:ext>
                </a:extLst>
              </a:tr>
              <a:tr h="300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Code List Definition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PDF/ MS Excel/ XML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This appendix provides the Code Lists definition.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152814"/>
                  </a:ext>
                </a:extLst>
              </a:tr>
              <a:tr h="300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History of Rules &amp; Conditions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MS Excel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This appendix provides the history of Rules &amp; Conditions.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2920689"/>
                  </a:ext>
                </a:extLst>
              </a:tr>
              <a:tr h="300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Correlation Tables of Data Items and Data Groups 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PDF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The Appendix J Correlation Tables contains an overview of the Data Groups and Data Items used across the Information Exchanges for AES-P1.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8992457"/>
                  </a:ext>
                </a:extLst>
              </a:tr>
              <a:tr h="300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Rules and Conditions Mapping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PDF/ MS Excel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This appendix presents the mapping of Rules and Conditions in Data Groups and Data Elements as presented in Appendix Q2.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2221038"/>
                  </a:ext>
                </a:extLst>
              </a:tr>
              <a:tr h="300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Scenario Transition Analysis output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MS Excel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ECS-P2 to AES-P1 Scenario Transition Analysis output.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15209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7258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F0D1EC4-3605-6043-326C-6CF893C47C63}"/>
              </a:ext>
            </a:extLst>
          </p:cNvPr>
          <p:cNvSpPr txBox="1"/>
          <p:nvPr/>
        </p:nvSpPr>
        <p:spPr>
          <a:xfrm>
            <a:off x="1018919" y="771830"/>
            <a:ext cx="103103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DDNxA</a:t>
            </a:r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 Appendices</a:t>
            </a:r>
            <a:r>
              <a:rPr lang="el-GR" sz="3600" b="1" dirty="0">
                <a:latin typeface="Arial" panose="020B0604020202020204" pitchFamily="34" charset="0"/>
                <a:cs typeface="Arial" panose="020B0604020202020204" pitchFamily="34" charset="0"/>
              </a:rPr>
              <a:t> (2)</a:t>
            </a:r>
            <a:endParaRPr lang="en-GR" sz="2000" b="1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F2F3D08B-BE42-64F7-55B0-A0A698C260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0658910"/>
              </p:ext>
            </p:extLst>
          </p:nvPr>
        </p:nvGraphicFramePr>
        <p:xfrm>
          <a:off x="1255374" y="1650079"/>
          <a:ext cx="9133224" cy="35040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1359">
                  <a:extLst>
                    <a:ext uri="{9D8B030D-6E8A-4147-A177-3AD203B41FA5}">
                      <a16:colId xmlns:a16="http://schemas.microsoft.com/office/drawing/2014/main" val="4170171630"/>
                    </a:ext>
                  </a:extLst>
                </a:gridCol>
                <a:gridCol w="2887133">
                  <a:extLst>
                    <a:ext uri="{9D8B030D-6E8A-4147-A177-3AD203B41FA5}">
                      <a16:colId xmlns:a16="http://schemas.microsoft.com/office/drawing/2014/main" val="366315827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1834750248"/>
                    </a:ext>
                  </a:extLst>
                </a:gridCol>
                <a:gridCol w="3826932">
                  <a:extLst>
                    <a:ext uri="{9D8B030D-6E8A-4147-A177-3AD203B41FA5}">
                      <a16:colId xmlns:a16="http://schemas.microsoft.com/office/drawing/2014/main" val="1581901529"/>
                    </a:ext>
                  </a:extLst>
                </a:gridCol>
              </a:tblGrid>
              <a:tr h="243593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ln>
                            <a:solidFill>
                              <a:schemeClr val="bg1"/>
                            </a:solidFill>
                          </a:ln>
                        </a:rPr>
                        <a:t>#Ref</a:t>
                      </a:r>
                      <a:endParaRPr lang="en-GR" sz="1400" b="0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 marL="83530" marR="83530" marT="41765" marB="41765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solidFill>
                              <a:srgbClr val="FEFFFF"/>
                            </a:solidFill>
                          </a:ln>
                          <a:solidFill>
                            <a:srgbClr val="FEFFFF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Name</a:t>
                      </a:r>
                      <a:endParaRPr kumimoji="0" lang="en-GR" sz="1400" b="0" i="0" u="none" strike="noStrike" kern="1200" cap="none" spc="0" normalizeH="0" baseline="0" noProof="0" dirty="0">
                        <a:ln>
                          <a:solidFill>
                            <a:srgbClr val="FEFFFF"/>
                          </a:solidFill>
                        </a:ln>
                        <a:solidFill>
                          <a:srgbClr val="FEFFFF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83530" marR="83530" marT="41765" marB="41765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solidFill>
                              <a:srgbClr val="FEFFFF"/>
                            </a:solidFill>
                          </a:ln>
                          <a:solidFill>
                            <a:srgbClr val="FEFFFF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Format</a:t>
                      </a:r>
                      <a:endParaRPr kumimoji="0" lang="en-GR" sz="1400" b="0" i="0" u="none" strike="noStrike" kern="1200" cap="none" spc="0" normalizeH="0" baseline="0" noProof="0" dirty="0">
                        <a:ln>
                          <a:solidFill>
                            <a:srgbClr val="FEFFFF"/>
                          </a:solidFill>
                        </a:ln>
                        <a:solidFill>
                          <a:srgbClr val="FEFFFF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83530" marR="83530" marT="41765" marB="41765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solidFill>
                              <a:srgbClr val="FEFFFF"/>
                            </a:solidFill>
                          </a:ln>
                          <a:solidFill>
                            <a:srgbClr val="FEFFFF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Description</a:t>
                      </a:r>
                      <a:endParaRPr kumimoji="0" lang="en-GR" sz="1400" b="0" i="0" u="none" strike="noStrike" kern="1200" cap="none" spc="0" normalizeH="0" baseline="0" noProof="0" dirty="0">
                        <a:ln>
                          <a:solidFill>
                            <a:srgbClr val="FEFFFF"/>
                          </a:solidFill>
                        </a:ln>
                        <a:solidFill>
                          <a:srgbClr val="FEFFFF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83530" marR="83530" marT="41765" marB="41765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059112"/>
                  </a:ext>
                </a:extLst>
              </a:tr>
              <a:tr h="300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State Machine Transition Analysis output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MS Excel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This appendix presents comparison of State Machines between AES-P1 and ECS-P2. The comparison is performed per Customs Office and per procedure.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2196988"/>
                  </a:ext>
                </a:extLst>
              </a:tr>
              <a:tr h="300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Q2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Technical Message Structure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PDF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This appendix describes the Technical Message Structure (TMS) of DDNXA for AES-P1 as a technical implementation of each Functional Message Structure (FMS).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0550292"/>
                  </a:ext>
                </a:extLst>
              </a:tr>
              <a:tr h="300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Q2 R_C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Rules &amp; Conditions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MS Excel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This appendix presents the technical description of Rules and Conditions incuded in Appendix Q2.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152814"/>
                  </a:ext>
                </a:extLst>
              </a:tr>
              <a:tr h="300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XML Mapping of Data Items and Data Groups 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PDF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This document presents the mapping of Data Groups and Data Elements between Appendix Q2 names and the XSD XML tags.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2920689"/>
                  </a:ext>
                </a:extLst>
              </a:tr>
              <a:tr h="300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Recommended Transitional Measures on ED and ND messages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MS Excel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6E6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Appendix S defines the recommended transitional measures on External Domain and National Domain messages, based on the extracted comparison with the baseline messages.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8992457"/>
                  </a:ext>
                </a:extLst>
              </a:tr>
              <a:tr h="300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X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XML Schemas of Messages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XSD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XML Schemas of Messages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2221038"/>
                  </a:ext>
                </a:extLst>
              </a:tr>
              <a:tr h="300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Y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Data groups and Transaction hierarchy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PDF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This document presents the overall Data Group structure of the messages supported for AES P1. The Data Groups are shown in a hierarchical format  as presented in Appendix Q2.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15209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84741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F0D1EC4-3605-6043-326C-6CF893C47C63}"/>
              </a:ext>
            </a:extLst>
          </p:cNvPr>
          <p:cNvSpPr txBox="1"/>
          <p:nvPr/>
        </p:nvSpPr>
        <p:spPr>
          <a:xfrm>
            <a:off x="1018919" y="771830"/>
            <a:ext cx="103103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XML Schema Definitions (XSDs)</a:t>
            </a:r>
            <a:endParaRPr lang="en-GR" sz="2000" b="1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F2F3D08B-BE42-64F7-55B0-A0A698C260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1148838"/>
              </p:ext>
            </p:extLst>
          </p:nvPr>
        </p:nvGraphicFramePr>
        <p:xfrm>
          <a:off x="1473200" y="1506503"/>
          <a:ext cx="7349067" cy="42002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0097">
                  <a:extLst>
                    <a:ext uri="{9D8B030D-6E8A-4147-A177-3AD203B41FA5}">
                      <a16:colId xmlns:a16="http://schemas.microsoft.com/office/drawing/2014/main" val="4170171630"/>
                    </a:ext>
                  </a:extLst>
                </a:gridCol>
                <a:gridCol w="5498970">
                  <a:extLst>
                    <a:ext uri="{9D8B030D-6E8A-4147-A177-3AD203B41FA5}">
                      <a16:colId xmlns:a16="http://schemas.microsoft.com/office/drawing/2014/main" val="3663158270"/>
                    </a:ext>
                  </a:extLst>
                </a:gridCol>
              </a:tblGrid>
              <a:tr h="291489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ln>
                            <a:solidFill>
                              <a:schemeClr val="bg1"/>
                            </a:solidFill>
                          </a:ln>
                        </a:rPr>
                        <a:t>#Ref</a:t>
                      </a:r>
                      <a:endParaRPr lang="en-GR" sz="1400" b="0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 marL="83530" marR="83530" marT="41765" marB="41765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solidFill>
                              <a:srgbClr val="FEFFFF"/>
                            </a:solidFill>
                          </a:ln>
                          <a:solidFill>
                            <a:srgbClr val="FEFFFF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Name</a:t>
                      </a:r>
                      <a:endParaRPr kumimoji="0" lang="en-GR" sz="1400" b="0" i="0" u="none" strike="noStrike" kern="1200" cap="none" spc="0" normalizeH="0" baseline="0" noProof="0" dirty="0">
                        <a:ln>
                          <a:solidFill>
                            <a:srgbClr val="FEFFFF"/>
                          </a:solidFill>
                        </a:ln>
                        <a:solidFill>
                          <a:srgbClr val="FEFFFF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83530" marR="83530" marT="41765" marB="41765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059112"/>
                  </a:ext>
                </a:extLst>
              </a:tr>
              <a:tr h="17394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ctypes.xsd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Contains the XML complex type elements.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2196988"/>
                  </a:ext>
                </a:extLst>
              </a:tr>
              <a:tr h="116148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htypes.xsd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Contains the Header (MESSAGE) data group elements: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Message sender;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Message recipient;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Preparation date and time;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Message identification;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Message type.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Correlation identifier.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0550292"/>
                  </a:ext>
                </a:extLst>
              </a:tr>
              <a:tr h="83230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doc.xsd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r>
                        <a:rPr lang="fr-F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Contains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the documentation </a:t>
                      </a:r>
                      <a:r>
                        <a:rPr lang="fr-F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elements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: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description;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fr-F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rule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;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condition;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fr-F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codeList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152814"/>
                  </a:ext>
                </a:extLst>
              </a:tr>
              <a:tr h="17394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stypes.xsd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Contains the XML simple type elements.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2920689"/>
                  </a:ext>
                </a:extLst>
              </a:tr>
              <a:tr h="149066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tcl.xsd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Contains Code List values for the following Code Lists: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CL024 - Modification Type;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CL026 - Month of Year;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CL027 – Flag;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CL030 - XML Error Codes;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CL060 - Message Types;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CL070 - Country Codes (Customs Office Lists);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CL079 - System Unavailability Type;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CL180 - AES/NCTS P5 Functional Error Codes.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89924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11589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07F8D2E-6E4A-2BAF-2AD6-D99CF49693E7}"/>
              </a:ext>
            </a:extLst>
          </p:cNvPr>
          <p:cNvSpPr txBox="1"/>
          <p:nvPr/>
        </p:nvSpPr>
        <p:spPr>
          <a:xfrm>
            <a:off x="1018919" y="771830"/>
            <a:ext cx="103103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/>
              <a:t>DDNxA</a:t>
            </a:r>
            <a:r>
              <a:rPr lang="en-US" sz="2400" b="1" dirty="0"/>
              <a:t> Hierarchical </a:t>
            </a:r>
            <a:r>
              <a:rPr lang="en-US" sz="2400" b="1" dirty="0" err="1"/>
              <a:t>Organisation</a:t>
            </a:r>
            <a:r>
              <a:rPr lang="en-US" sz="2400" b="1" dirty="0"/>
              <a:t> of Scenarios (levelling) (1)</a:t>
            </a:r>
            <a:endParaRPr lang="en-GR" sz="1400" dirty="0"/>
          </a:p>
        </p:txBody>
      </p:sp>
      <p:pic>
        <p:nvPicPr>
          <p:cNvPr id="19" name="Picture 1709783857">
            <a:extLst>
              <a:ext uri="{FF2B5EF4-FFF2-40B4-BE49-F238E27FC236}">
                <a16:creationId xmlns:a16="http://schemas.microsoft.com/office/drawing/2014/main" id="{BEA16434-7986-44B6-B800-76E3A30898B3}"/>
              </a:ext>
            </a:extLst>
          </p:cNvPr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562" y="1920516"/>
            <a:ext cx="5604303" cy="3430418"/>
          </a:xfrm>
          <a:prstGeom prst="rect">
            <a:avLst/>
          </a:prstGeom>
          <a:noFill/>
        </p:spPr>
      </p:pic>
      <p:sp>
        <p:nvSpPr>
          <p:cNvPr id="20" name="25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9FE9F2AA-A975-4863-83C7-1099D4194225}"/>
              </a:ext>
            </a:extLst>
          </p:cNvPr>
          <p:cNvSpPr/>
          <p:nvPr/>
        </p:nvSpPr>
        <p:spPr>
          <a:xfrm>
            <a:off x="5110679" y="1898278"/>
            <a:ext cx="2407722" cy="612648"/>
          </a:xfrm>
          <a:prstGeom prst="wedgeRoundRectCallout">
            <a:avLst>
              <a:gd name="adj1" fmla="val -75911"/>
              <a:gd name="adj2" fmla="val 44195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200" dirty="0">
                <a:solidFill>
                  <a:schemeClr val="tx1"/>
                </a:solidFill>
                <a:latin typeface="Ink Free" pitchFamily="66" charset="0"/>
              </a:rPr>
              <a:t>The root system functionality (e.g. AES)</a:t>
            </a:r>
            <a:endParaRPr lang="el-GR" sz="1200" dirty="0">
              <a:solidFill>
                <a:schemeClr val="tx1"/>
              </a:solidFill>
            </a:endParaRPr>
          </a:p>
        </p:txBody>
      </p:sp>
      <p:sp>
        <p:nvSpPr>
          <p:cNvPr id="21" name="26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5573E4EC-80B2-4E95-BC52-2483FE8934B8}"/>
              </a:ext>
            </a:extLst>
          </p:cNvPr>
          <p:cNvSpPr/>
          <p:nvPr/>
        </p:nvSpPr>
        <p:spPr>
          <a:xfrm>
            <a:off x="5938779" y="2741535"/>
            <a:ext cx="2952977" cy="612648"/>
          </a:xfrm>
          <a:prstGeom prst="wedgeRoundRectCallout">
            <a:avLst>
              <a:gd name="adj1" fmla="val -75911"/>
              <a:gd name="adj2" fmla="val 44195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200" dirty="0">
                <a:solidFill>
                  <a:schemeClr val="tx1"/>
                </a:solidFill>
                <a:latin typeface="Ink Free" pitchFamily="66" charset="0"/>
              </a:rPr>
              <a:t>The high-level scenario categories (e.g. </a:t>
            </a:r>
            <a:r>
              <a:rPr lang="en-GB" sz="1200" dirty="0">
                <a:solidFill>
                  <a:schemeClr val="tx1"/>
                </a:solidFill>
                <a:latin typeface="Ink Free" pitchFamily="66" charset="0"/>
              </a:rPr>
              <a:t>Exit Summary Declaration</a:t>
            </a:r>
            <a:r>
              <a:rPr lang="en-US" sz="1200" dirty="0">
                <a:solidFill>
                  <a:schemeClr val="tx1"/>
                </a:solidFill>
                <a:latin typeface="Ink Free" pitchFamily="66" charset="0"/>
              </a:rPr>
              <a:t>)</a:t>
            </a:r>
            <a:endParaRPr lang="el-GR" sz="1200" dirty="0">
              <a:solidFill>
                <a:schemeClr val="tx1"/>
              </a:solidFill>
              <a:latin typeface="Ink Free" pitchFamily="66" charset="0"/>
            </a:endParaRPr>
          </a:p>
        </p:txBody>
      </p:sp>
      <p:sp>
        <p:nvSpPr>
          <p:cNvPr id="22" name="27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BAAF2843-6CE5-4F79-BFE3-C45BCB1D7753}"/>
              </a:ext>
            </a:extLst>
          </p:cNvPr>
          <p:cNvSpPr/>
          <p:nvPr/>
        </p:nvSpPr>
        <p:spPr>
          <a:xfrm>
            <a:off x="6745865" y="3712642"/>
            <a:ext cx="3451845" cy="612648"/>
          </a:xfrm>
          <a:prstGeom prst="wedgeRoundRectCallout">
            <a:avLst>
              <a:gd name="adj1" fmla="val -73040"/>
              <a:gd name="adj2" fmla="val 41379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200" dirty="0">
                <a:solidFill>
                  <a:schemeClr val="tx1"/>
                </a:solidFill>
                <a:latin typeface="Ink Free" pitchFamily="66" charset="0"/>
              </a:rPr>
              <a:t>A sub-grouping of scenarios based on the covered business (e.g. Centralised Clearance)</a:t>
            </a:r>
            <a:endParaRPr lang="el-GR" sz="1200" dirty="0">
              <a:solidFill>
                <a:schemeClr val="tx1"/>
              </a:solidFill>
              <a:latin typeface="Ink Free" pitchFamily="66" charset="0"/>
            </a:endParaRPr>
          </a:p>
        </p:txBody>
      </p:sp>
      <p:sp>
        <p:nvSpPr>
          <p:cNvPr id="23" name="31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0DDF9BC9-983A-4A96-B5D2-5C7A18D0FFC1}"/>
              </a:ext>
            </a:extLst>
          </p:cNvPr>
          <p:cNvSpPr/>
          <p:nvPr/>
        </p:nvSpPr>
        <p:spPr>
          <a:xfrm>
            <a:off x="7064234" y="4683749"/>
            <a:ext cx="3451845" cy="612648"/>
          </a:xfrm>
          <a:prstGeom prst="wedgeRoundRectCallout">
            <a:avLst>
              <a:gd name="adj1" fmla="val -66273"/>
              <a:gd name="adj2" fmla="val 1953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200" dirty="0">
                <a:solidFill>
                  <a:schemeClr val="tx1"/>
                </a:solidFill>
                <a:latin typeface="Ink Free" pitchFamily="66" charset="0"/>
              </a:rPr>
              <a:t>The detailed scenarios belonging to a scenario group (e.g. Rejection of declaration)</a:t>
            </a:r>
            <a:endParaRPr lang="el-GR" sz="1200" dirty="0">
              <a:solidFill>
                <a:schemeClr val="tx1"/>
              </a:solidFill>
              <a:latin typeface="Ink Free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5045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07F8D2E-6E4A-2BAF-2AD6-D99CF49693E7}"/>
              </a:ext>
            </a:extLst>
          </p:cNvPr>
          <p:cNvSpPr txBox="1"/>
          <p:nvPr/>
        </p:nvSpPr>
        <p:spPr>
          <a:xfrm>
            <a:off x="1018919" y="771830"/>
            <a:ext cx="103103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/>
              <a:t>DDNxA</a:t>
            </a:r>
            <a:r>
              <a:rPr lang="en-US" sz="2400" b="1" dirty="0"/>
              <a:t> Hierarchical </a:t>
            </a:r>
            <a:r>
              <a:rPr lang="en-US" sz="2400" b="1" dirty="0" err="1"/>
              <a:t>Organisation</a:t>
            </a:r>
            <a:r>
              <a:rPr lang="en-US" sz="2400" b="1" dirty="0"/>
              <a:t> of Scenarios (levelling) (2)</a:t>
            </a:r>
            <a:endParaRPr lang="en-GR" sz="1400" dirty="0"/>
          </a:p>
        </p:txBody>
      </p:sp>
      <p:pic>
        <p:nvPicPr>
          <p:cNvPr id="41" name="Picture 630802479">
            <a:extLst>
              <a:ext uri="{FF2B5EF4-FFF2-40B4-BE49-F238E27FC236}">
                <a16:creationId xmlns:a16="http://schemas.microsoft.com/office/drawing/2014/main" id="{63E72D4D-5565-49D6-9951-F7DAACE2BF08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84329" y="1401102"/>
            <a:ext cx="5362131" cy="4200640"/>
          </a:xfrm>
          <a:prstGeom prst="rect">
            <a:avLst/>
          </a:prstGeom>
        </p:spPr>
      </p:pic>
      <p:sp>
        <p:nvSpPr>
          <p:cNvPr id="42" name="2 - Θέση περιεχομένου">
            <a:extLst>
              <a:ext uri="{FF2B5EF4-FFF2-40B4-BE49-F238E27FC236}">
                <a16:creationId xmlns:a16="http://schemas.microsoft.com/office/drawing/2014/main" id="{20CC8893-A869-4866-9F65-22B77491ED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601" y="1385359"/>
            <a:ext cx="10515600" cy="4351338"/>
          </a:xfrm>
        </p:spPr>
        <p:txBody>
          <a:bodyPr>
            <a:normAutofit/>
          </a:bodyPr>
          <a:lstStyle/>
          <a:p>
            <a:endParaRPr lang="it-IT" b="1" dirty="0">
              <a:solidFill>
                <a:srgbClr val="FFFFFF"/>
              </a:solidFill>
            </a:endParaRPr>
          </a:p>
          <a:p>
            <a:endParaRPr lang="en-US" dirty="0"/>
          </a:p>
        </p:txBody>
      </p:sp>
      <p:pic>
        <p:nvPicPr>
          <p:cNvPr id="43" name="Picture 654214304">
            <a:extLst>
              <a:ext uri="{FF2B5EF4-FFF2-40B4-BE49-F238E27FC236}">
                <a16:creationId xmlns:a16="http://schemas.microsoft.com/office/drawing/2014/main" id="{54060AA6-8164-4000-90AA-3664B9F0ECF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844" y="4037766"/>
            <a:ext cx="4237944" cy="1400959"/>
          </a:xfrm>
          <a:prstGeom prst="rect">
            <a:avLst/>
          </a:prstGeom>
          <a:noFill/>
        </p:spPr>
      </p:pic>
      <p:pic>
        <p:nvPicPr>
          <p:cNvPr id="44" name="Picture 4">
            <a:extLst>
              <a:ext uri="{FF2B5EF4-FFF2-40B4-BE49-F238E27FC236}">
                <a16:creationId xmlns:a16="http://schemas.microsoft.com/office/drawing/2014/main" id="{7AC829AF-CD58-41AB-AA28-49B2D51062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4937" y="1413208"/>
            <a:ext cx="4344348" cy="1357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" name="16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3DBA3AF8-BB8A-4B1A-8513-EF5243368AF7}"/>
              </a:ext>
            </a:extLst>
          </p:cNvPr>
          <p:cNvSpPr/>
          <p:nvPr/>
        </p:nvSpPr>
        <p:spPr>
          <a:xfrm>
            <a:off x="3859922" y="1357694"/>
            <a:ext cx="542986" cy="389430"/>
          </a:xfrm>
          <a:prstGeom prst="wedgeRoundRectCallout">
            <a:avLst>
              <a:gd name="adj1" fmla="val -77578"/>
              <a:gd name="adj2" fmla="val 55325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dirty="0">
                <a:solidFill>
                  <a:schemeClr val="tx1"/>
                </a:solidFill>
                <a:latin typeface="Ink Free" pitchFamily="66" charset="0"/>
              </a:rPr>
              <a:t>L0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46" name="17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5BDC8994-0786-4605-8453-1BD3FA03FD54}"/>
              </a:ext>
            </a:extLst>
          </p:cNvPr>
          <p:cNvSpPr/>
          <p:nvPr/>
        </p:nvSpPr>
        <p:spPr>
          <a:xfrm>
            <a:off x="1869539" y="2738143"/>
            <a:ext cx="497265" cy="435985"/>
          </a:xfrm>
          <a:prstGeom prst="wedgeRoundRectCallout">
            <a:avLst>
              <a:gd name="adj1" fmla="val 35755"/>
              <a:gd name="adj2" fmla="val -85795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dirty="0">
                <a:solidFill>
                  <a:schemeClr val="tx1"/>
                </a:solidFill>
                <a:latin typeface="Ink Free" pitchFamily="66" charset="0"/>
              </a:rPr>
              <a:t>L1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47" name="18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BDAAB314-0255-40D6-A3F5-219B15EE5005}"/>
              </a:ext>
            </a:extLst>
          </p:cNvPr>
          <p:cNvSpPr/>
          <p:nvPr/>
        </p:nvSpPr>
        <p:spPr>
          <a:xfrm>
            <a:off x="9636322" y="4087843"/>
            <a:ext cx="517585" cy="440123"/>
          </a:xfrm>
          <a:prstGeom prst="wedgeRoundRectCallout">
            <a:avLst>
              <a:gd name="adj1" fmla="val -77578"/>
              <a:gd name="adj2" fmla="val 55325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dirty="0">
                <a:solidFill>
                  <a:schemeClr val="tx1"/>
                </a:solidFill>
                <a:latin typeface="Ink Free" pitchFamily="66" charset="0"/>
              </a:rPr>
              <a:t>L2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48" name="20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1F25D7AE-1EDE-4DB4-9ADE-4F897E015828}"/>
              </a:ext>
            </a:extLst>
          </p:cNvPr>
          <p:cNvSpPr/>
          <p:nvPr/>
        </p:nvSpPr>
        <p:spPr>
          <a:xfrm>
            <a:off x="4122948" y="5210955"/>
            <a:ext cx="517585" cy="440123"/>
          </a:xfrm>
          <a:prstGeom prst="wedgeRoundRectCallout">
            <a:avLst>
              <a:gd name="adj1" fmla="val 9088"/>
              <a:gd name="adj2" fmla="val -75995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dirty="0">
                <a:solidFill>
                  <a:schemeClr val="tx1"/>
                </a:solidFill>
                <a:latin typeface="Ink Free" pitchFamily="66" charset="0"/>
              </a:rPr>
              <a:t>L3</a:t>
            </a:r>
            <a:endParaRPr lang="el-GR" dirty="0">
              <a:solidFill>
                <a:schemeClr val="tx1"/>
              </a:solidFill>
            </a:endParaRPr>
          </a:p>
        </p:txBody>
      </p:sp>
      <p:cxnSp>
        <p:nvCxnSpPr>
          <p:cNvPr id="49" name="36 - Ευθεία γραμμή σύνδεσης">
            <a:extLst>
              <a:ext uri="{FF2B5EF4-FFF2-40B4-BE49-F238E27FC236}">
                <a16:creationId xmlns:a16="http://schemas.microsoft.com/office/drawing/2014/main" id="{A5A530DE-769E-4202-97AE-38B6264E61D3}"/>
              </a:ext>
            </a:extLst>
          </p:cNvPr>
          <p:cNvCxnSpPr>
            <a:cxnSpLocks/>
          </p:cNvCxnSpPr>
          <p:nvPr/>
        </p:nvCxnSpPr>
        <p:spPr>
          <a:xfrm>
            <a:off x="2617050" y="2567939"/>
            <a:ext cx="2540" cy="7594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38 - Ευθεία γραμμή σύνδεσης">
            <a:extLst>
              <a:ext uri="{FF2B5EF4-FFF2-40B4-BE49-F238E27FC236}">
                <a16:creationId xmlns:a16="http://schemas.microsoft.com/office/drawing/2014/main" id="{BA8BD955-20AC-46AC-AA17-7C44B6633413}"/>
              </a:ext>
            </a:extLst>
          </p:cNvPr>
          <p:cNvCxnSpPr>
            <a:cxnSpLocks/>
          </p:cNvCxnSpPr>
          <p:nvPr/>
        </p:nvCxnSpPr>
        <p:spPr>
          <a:xfrm>
            <a:off x="2619590" y="3317239"/>
            <a:ext cx="4388737" cy="249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40 - Ευθεία γραμμή σύνδεσης">
            <a:extLst>
              <a:ext uri="{FF2B5EF4-FFF2-40B4-BE49-F238E27FC236}">
                <a16:creationId xmlns:a16="http://schemas.microsoft.com/office/drawing/2014/main" id="{06636416-4E07-48BB-AD09-1DD21B5585F6}"/>
              </a:ext>
            </a:extLst>
          </p:cNvPr>
          <p:cNvCxnSpPr>
            <a:cxnSpLocks/>
          </p:cNvCxnSpPr>
          <p:nvPr/>
        </p:nvCxnSpPr>
        <p:spPr>
          <a:xfrm flipH="1" flipV="1">
            <a:off x="6998550" y="1711959"/>
            <a:ext cx="1150" cy="159914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42 - Ευθύγραμμο βέλος σύνδεσης">
            <a:extLst>
              <a:ext uri="{FF2B5EF4-FFF2-40B4-BE49-F238E27FC236}">
                <a16:creationId xmlns:a16="http://schemas.microsoft.com/office/drawing/2014/main" id="{134479C0-EBB3-4F95-A1A1-1F56D297D71F}"/>
              </a:ext>
            </a:extLst>
          </p:cNvPr>
          <p:cNvCxnSpPr>
            <a:cxnSpLocks/>
          </p:cNvCxnSpPr>
          <p:nvPr/>
        </p:nvCxnSpPr>
        <p:spPr>
          <a:xfrm flipV="1">
            <a:off x="7008710" y="1711959"/>
            <a:ext cx="1127760" cy="1016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49 - Ευθύγραμμο βέλος σύνδεσης">
            <a:extLst>
              <a:ext uri="{FF2B5EF4-FFF2-40B4-BE49-F238E27FC236}">
                <a16:creationId xmlns:a16="http://schemas.microsoft.com/office/drawing/2014/main" id="{05A3803A-95AF-4496-85FD-3E2BCC814147}"/>
              </a:ext>
            </a:extLst>
          </p:cNvPr>
          <p:cNvCxnSpPr>
            <a:cxnSpLocks/>
          </p:cNvCxnSpPr>
          <p:nvPr/>
        </p:nvCxnSpPr>
        <p:spPr>
          <a:xfrm flipH="1" flipV="1">
            <a:off x="3928213" y="4185406"/>
            <a:ext cx="4813541" cy="77639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1 - Ευθεία γραμμή σύνδεσης">
            <a:extLst>
              <a:ext uri="{FF2B5EF4-FFF2-40B4-BE49-F238E27FC236}">
                <a16:creationId xmlns:a16="http://schemas.microsoft.com/office/drawing/2014/main" id="{5C78EBAD-B659-41C5-AC8E-13C732BDA6E7}"/>
              </a:ext>
            </a:extLst>
          </p:cNvPr>
          <p:cNvCxnSpPr>
            <a:cxnSpLocks/>
          </p:cNvCxnSpPr>
          <p:nvPr/>
        </p:nvCxnSpPr>
        <p:spPr>
          <a:xfrm>
            <a:off x="8734640" y="4249417"/>
            <a:ext cx="3810" cy="9144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49505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EFEF9A8-C3BE-AD17-2057-5947BEE6F4D5}"/>
              </a:ext>
            </a:extLst>
          </p:cNvPr>
          <p:cNvSpPr txBox="1"/>
          <p:nvPr/>
        </p:nvSpPr>
        <p:spPr>
          <a:xfrm>
            <a:off x="1018919" y="771830"/>
            <a:ext cx="103103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err="1"/>
              <a:t>DDNxA</a:t>
            </a:r>
            <a:r>
              <a:rPr lang="en-GB" sz="3600" b="1" dirty="0"/>
              <a:t> Scenarios Classification</a:t>
            </a:r>
            <a:endParaRPr lang="en-GR" sz="20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5D908F0-4285-3FAB-79D8-D163B74B18C0}"/>
              </a:ext>
            </a:extLst>
          </p:cNvPr>
          <p:cNvSpPr txBox="1"/>
          <p:nvPr/>
        </p:nvSpPr>
        <p:spPr>
          <a:xfrm>
            <a:off x="1018919" y="2206746"/>
            <a:ext cx="9333949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rgbClr val="000000"/>
                </a:solidFill>
              </a:rPr>
              <a:t>Scenario ID: </a:t>
            </a:r>
            <a:r>
              <a:rPr lang="it-IT" b="1" dirty="0">
                <a:solidFill>
                  <a:srgbClr val="7F7F7F"/>
                </a:solidFill>
              </a:rPr>
              <a:t>&lt;System&gt;</a:t>
            </a:r>
            <a:r>
              <a:rPr lang="it-IT" b="1" dirty="0">
                <a:solidFill>
                  <a:srgbClr val="000000"/>
                </a:solidFill>
              </a:rPr>
              <a:t>-</a:t>
            </a:r>
            <a:r>
              <a:rPr lang="it-IT" b="1" dirty="0">
                <a:solidFill>
                  <a:srgbClr val="0070C0"/>
                </a:solidFill>
              </a:rPr>
              <a:t>&lt;Scenario Category&gt;</a:t>
            </a:r>
            <a:r>
              <a:rPr lang="it-IT" b="1" dirty="0">
                <a:solidFill>
                  <a:srgbClr val="000000"/>
                </a:solidFill>
              </a:rPr>
              <a:t>-</a:t>
            </a:r>
            <a:r>
              <a:rPr lang="it-IT" b="1" dirty="0">
                <a:solidFill>
                  <a:srgbClr val="00B050"/>
                </a:solidFill>
              </a:rPr>
              <a:t>&lt;Scenario Group&gt;</a:t>
            </a:r>
            <a:r>
              <a:rPr lang="it-IT" b="1" dirty="0">
                <a:solidFill>
                  <a:srgbClr val="FFFFFF"/>
                </a:solidFill>
              </a:rPr>
              <a:t>-</a:t>
            </a:r>
            <a:r>
              <a:rPr lang="it-IT" b="1" dirty="0">
                <a:solidFill>
                  <a:srgbClr val="FF6600"/>
                </a:solidFill>
              </a:rPr>
              <a:t>&lt;Scenario Type&gt;</a:t>
            </a:r>
            <a:r>
              <a:rPr lang="it-IT" b="1" dirty="0">
                <a:solidFill>
                  <a:srgbClr val="FFFFFF"/>
                </a:solidFill>
              </a:rPr>
              <a:t>-</a:t>
            </a:r>
            <a:r>
              <a:rPr lang="it-IT" b="1" dirty="0">
                <a:solidFill>
                  <a:srgbClr val="244061"/>
                </a:solidFill>
              </a:rPr>
              <a:t>&lt;Scenario Number&gt;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b="1" dirty="0">
              <a:solidFill>
                <a:srgbClr val="24406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FF6600"/>
                </a:solidFill>
                <a:cs typeface="Calibri" panose="020F0502020204030204" pitchFamily="34" charset="0"/>
              </a:rPr>
              <a:t>Scenario Type</a:t>
            </a:r>
            <a:r>
              <a:rPr lang="en-US" sz="2400" dirty="0">
                <a:cs typeface="Calibri" panose="020F0502020204030204" pitchFamily="34" charset="0"/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i="1" dirty="0">
                <a:cs typeface="Calibri" panose="020F0502020204030204" pitchFamily="34" charset="0"/>
              </a:rPr>
              <a:t>M for Main/Core Flow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i="1" dirty="0">
                <a:cs typeface="Calibri" panose="020F0502020204030204" pitchFamily="34" charset="0"/>
              </a:rPr>
              <a:t>A for Alternative Flow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i="1" dirty="0">
                <a:cs typeface="Calibri" panose="020F0502020204030204" pitchFamily="34" charset="0"/>
              </a:rPr>
              <a:t>E for Exception Flow (rejections)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i="1" dirty="0"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Example: </a:t>
            </a:r>
            <a:r>
              <a:rPr lang="en-US" dirty="0">
                <a:solidFill>
                  <a:srgbClr val="7030A0"/>
                </a:solidFill>
              </a:rPr>
              <a:t>E</a:t>
            </a:r>
            <a:r>
              <a:rPr lang="en-US" dirty="0"/>
              <a:t>-</a:t>
            </a:r>
            <a:r>
              <a:rPr lang="en-US" dirty="0">
                <a:solidFill>
                  <a:srgbClr val="0070C0"/>
                </a:solidFill>
              </a:rPr>
              <a:t>EXP</a:t>
            </a:r>
            <a:r>
              <a:rPr lang="en-US" dirty="0"/>
              <a:t>-</a:t>
            </a:r>
            <a:r>
              <a:rPr lang="en-US" dirty="0">
                <a:solidFill>
                  <a:srgbClr val="00B050"/>
                </a:solidFill>
              </a:rPr>
              <a:t>CFL</a:t>
            </a:r>
            <a:r>
              <a:rPr lang="en-US" dirty="0"/>
              <a:t>-</a:t>
            </a:r>
            <a:r>
              <a:rPr lang="en-US" dirty="0">
                <a:solidFill>
                  <a:srgbClr val="FF6600"/>
                </a:solidFill>
              </a:rPr>
              <a:t>M</a:t>
            </a:r>
            <a:r>
              <a:rPr lang="en-US" dirty="0"/>
              <a:t>-</a:t>
            </a:r>
            <a:r>
              <a:rPr lang="en-US" dirty="0">
                <a:solidFill>
                  <a:srgbClr val="3C8C93"/>
                </a:solidFill>
              </a:rPr>
              <a:t>001</a:t>
            </a:r>
            <a:r>
              <a:rPr lang="en-US" dirty="0"/>
              <a:t> Core flow</a:t>
            </a:r>
          </a:p>
        </p:txBody>
      </p:sp>
      <p:sp>
        <p:nvSpPr>
          <p:cNvPr id="5" name="5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722F2178-75E5-41CD-98B1-42FC120440F5}"/>
              </a:ext>
            </a:extLst>
          </p:cNvPr>
          <p:cNvSpPr/>
          <p:nvPr/>
        </p:nvSpPr>
        <p:spPr>
          <a:xfrm>
            <a:off x="4474872" y="1701479"/>
            <a:ext cx="517585" cy="440123"/>
          </a:xfrm>
          <a:prstGeom prst="wedgeRoundRectCallout">
            <a:avLst>
              <a:gd name="adj1" fmla="val 4089"/>
              <a:gd name="adj2" fmla="val 80805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dirty="0">
                <a:solidFill>
                  <a:schemeClr val="tx1"/>
                </a:solidFill>
                <a:latin typeface="Ink Free" pitchFamily="66" charset="0"/>
              </a:rPr>
              <a:t>L0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7" name="10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8554080D-1E54-431D-B92D-1776AE7C72D7}"/>
              </a:ext>
            </a:extLst>
          </p:cNvPr>
          <p:cNvSpPr/>
          <p:nvPr/>
        </p:nvSpPr>
        <p:spPr>
          <a:xfrm>
            <a:off x="6611347" y="1707230"/>
            <a:ext cx="517585" cy="440123"/>
          </a:xfrm>
          <a:prstGeom prst="wedgeRoundRectCallout">
            <a:avLst>
              <a:gd name="adj1" fmla="val 4089"/>
              <a:gd name="adj2" fmla="val 80805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dirty="0">
                <a:solidFill>
                  <a:schemeClr val="tx1"/>
                </a:solidFill>
                <a:latin typeface="Ink Free" pitchFamily="66" charset="0"/>
              </a:rPr>
              <a:t>L1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8" name="11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8FCB6088-794B-4AFC-894F-2B1539D2C228}"/>
              </a:ext>
            </a:extLst>
          </p:cNvPr>
          <p:cNvSpPr/>
          <p:nvPr/>
        </p:nvSpPr>
        <p:spPr>
          <a:xfrm>
            <a:off x="9320520" y="1690456"/>
            <a:ext cx="517585" cy="440123"/>
          </a:xfrm>
          <a:prstGeom prst="wedgeRoundRectCallout">
            <a:avLst>
              <a:gd name="adj1" fmla="val 4089"/>
              <a:gd name="adj2" fmla="val 80805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dirty="0">
                <a:solidFill>
                  <a:schemeClr val="tx1"/>
                </a:solidFill>
                <a:latin typeface="Ink Free" pitchFamily="66" charset="0"/>
              </a:rPr>
              <a:t>L2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9" name="9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961BE900-9952-4A1D-9740-C314AB7AB451}"/>
              </a:ext>
            </a:extLst>
          </p:cNvPr>
          <p:cNvSpPr/>
          <p:nvPr/>
        </p:nvSpPr>
        <p:spPr>
          <a:xfrm>
            <a:off x="4126721" y="2666994"/>
            <a:ext cx="2743418" cy="526386"/>
          </a:xfrm>
          <a:prstGeom prst="wedgeRoundRectCallout">
            <a:avLst>
              <a:gd name="adj1" fmla="val -68135"/>
              <a:gd name="adj2" fmla="val -45382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dirty="0">
                <a:solidFill>
                  <a:schemeClr val="tx1"/>
                </a:solidFill>
                <a:latin typeface="Ink Free" pitchFamily="66" charset="0"/>
                <a:cs typeface="Calibri" panose="020F0502020204030204" pitchFamily="34" charset="0"/>
              </a:rPr>
              <a:t>Sequential number per group of scenarios (e.g. 001)</a:t>
            </a:r>
            <a:endParaRPr lang="el-GR" sz="1600" dirty="0">
              <a:solidFill>
                <a:schemeClr val="tx1"/>
              </a:solidFill>
            </a:endParaRPr>
          </a:p>
        </p:txBody>
      </p:sp>
      <p:sp>
        <p:nvSpPr>
          <p:cNvPr id="10" name="12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71533FE0-A3BC-4039-9262-7FBDA8DD11C0}"/>
              </a:ext>
            </a:extLst>
          </p:cNvPr>
          <p:cNvSpPr/>
          <p:nvPr/>
        </p:nvSpPr>
        <p:spPr>
          <a:xfrm>
            <a:off x="5830177" y="4456793"/>
            <a:ext cx="1739662" cy="440123"/>
          </a:xfrm>
          <a:prstGeom prst="wedgeRoundRectCallout">
            <a:avLst>
              <a:gd name="adj1" fmla="val -73266"/>
              <a:gd name="adj2" fmla="val 4365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dirty="0">
                <a:solidFill>
                  <a:schemeClr val="tx1"/>
                </a:solidFill>
                <a:latin typeface="Ink Free" pitchFamily="66" charset="0"/>
              </a:rPr>
              <a:t>Scenario Name</a:t>
            </a:r>
            <a:endParaRPr lang="el-G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76777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EFEF9A8-C3BE-AD17-2057-5947BEE6F4D5}"/>
              </a:ext>
            </a:extLst>
          </p:cNvPr>
          <p:cNvSpPr txBox="1"/>
          <p:nvPr/>
        </p:nvSpPr>
        <p:spPr>
          <a:xfrm>
            <a:off x="1018919" y="771830"/>
            <a:ext cx="103103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/>
              <a:t>DDNxA</a:t>
            </a:r>
            <a:r>
              <a:rPr lang="en-US" sz="3600" b="1" dirty="0"/>
              <a:t> Time Sequence Diagrams (TSDs)</a:t>
            </a:r>
            <a:endParaRPr lang="en-GR" sz="2000" b="1" dirty="0"/>
          </a:p>
        </p:txBody>
      </p:sp>
      <p:sp>
        <p:nvSpPr>
          <p:cNvPr id="11" name="2 - Θέση περιεχομένου">
            <a:extLst>
              <a:ext uri="{FF2B5EF4-FFF2-40B4-BE49-F238E27FC236}">
                <a16:creationId xmlns:a16="http://schemas.microsoft.com/office/drawing/2014/main" id="{044D2A2D-441D-4987-A718-795BB43E84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endParaRPr lang="it-IT" b="1" dirty="0">
              <a:solidFill>
                <a:srgbClr val="FFFFFF"/>
              </a:solidFill>
            </a:endParaRPr>
          </a:p>
          <a:p>
            <a:endParaRPr lang="en-US" dirty="0"/>
          </a:p>
        </p:txBody>
      </p:sp>
      <p:pic>
        <p:nvPicPr>
          <p:cNvPr id="12" name="Picture 18">
            <a:extLst>
              <a:ext uri="{FF2B5EF4-FFF2-40B4-BE49-F238E27FC236}">
                <a16:creationId xmlns:a16="http://schemas.microsoft.com/office/drawing/2014/main" id="{E6A18984-EDA9-441F-85B1-D7D82BB31ACC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919" r="8269" b="49512"/>
          <a:stretch/>
        </p:blipFill>
        <p:spPr bwMode="auto">
          <a:xfrm>
            <a:off x="1613141" y="1438673"/>
            <a:ext cx="8486962" cy="41339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3" name="14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83F313D5-0414-49C8-A977-DD201A0107BF}"/>
              </a:ext>
            </a:extLst>
          </p:cNvPr>
          <p:cNvSpPr/>
          <p:nvPr/>
        </p:nvSpPr>
        <p:spPr>
          <a:xfrm>
            <a:off x="363266" y="2341578"/>
            <a:ext cx="1329503" cy="557853"/>
          </a:xfrm>
          <a:prstGeom prst="wedgeRoundRectCallout">
            <a:avLst>
              <a:gd name="adj1" fmla="val 72349"/>
              <a:gd name="adj2" fmla="val -145279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solidFill>
                  <a:schemeClr val="tx1"/>
                </a:solidFill>
                <a:latin typeface="Ink Free" pitchFamily="66" charset="0"/>
              </a:rPr>
              <a:t>Economic Operator role shown with bright green colour</a:t>
            </a:r>
            <a:endParaRPr lang="el-GR" sz="1000" dirty="0">
              <a:solidFill>
                <a:schemeClr val="tx1"/>
              </a:solidFill>
            </a:endParaRPr>
          </a:p>
        </p:txBody>
      </p:sp>
      <p:sp>
        <p:nvSpPr>
          <p:cNvPr id="14" name="15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52BB4A04-483B-4F23-BDA9-325EC6713B22}"/>
              </a:ext>
            </a:extLst>
          </p:cNvPr>
          <p:cNvSpPr/>
          <p:nvPr/>
        </p:nvSpPr>
        <p:spPr>
          <a:xfrm>
            <a:off x="8818600" y="1980729"/>
            <a:ext cx="1739658" cy="350819"/>
          </a:xfrm>
          <a:prstGeom prst="wedgeRoundRectCallout">
            <a:avLst>
              <a:gd name="adj1" fmla="val -51214"/>
              <a:gd name="adj2" fmla="val -147409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solidFill>
                  <a:schemeClr val="tx1"/>
                </a:solidFill>
                <a:latin typeface="Ink Free" pitchFamily="66" charset="0"/>
              </a:rPr>
              <a:t>Customs Authorities role shown with turquoise colour</a:t>
            </a:r>
            <a:endParaRPr lang="el-GR" sz="1000" dirty="0">
              <a:solidFill>
                <a:schemeClr val="tx1"/>
              </a:solidFill>
            </a:endParaRPr>
          </a:p>
        </p:txBody>
      </p:sp>
      <p:sp>
        <p:nvSpPr>
          <p:cNvPr id="15" name="16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6BEA9CED-D72A-4155-8CA2-33B388AE0161}"/>
              </a:ext>
            </a:extLst>
          </p:cNvPr>
          <p:cNvSpPr/>
          <p:nvPr/>
        </p:nvSpPr>
        <p:spPr>
          <a:xfrm>
            <a:off x="8424255" y="2602296"/>
            <a:ext cx="751936" cy="350819"/>
          </a:xfrm>
          <a:prstGeom prst="wedgeRoundRectCallout">
            <a:avLst>
              <a:gd name="adj1" fmla="val -95284"/>
              <a:gd name="adj2" fmla="val 5045"/>
              <a:gd name="adj3" fmla="val 16667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solidFill>
                  <a:schemeClr val="bg1"/>
                </a:solidFill>
                <a:latin typeface="Ink Free" pitchFamily="66" charset="0"/>
              </a:rPr>
              <a:t>Lifeline</a:t>
            </a:r>
            <a:endParaRPr lang="el-GR" sz="1000" dirty="0">
              <a:solidFill>
                <a:schemeClr val="bg1"/>
              </a:solidFill>
            </a:endParaRPr>
          </a:p>
        </p:txBody>
      </p:sp>
      <p:sp>
        <p:nvSpPr>
          <p:cNvPr id="16" name="17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48B42C52-CA2D-4ACA-8B1C-CE10D6303382}"/>
              </a:ext>
            </a:extLst>
          </p:cNvPr>
          <p:cNvSpPr/>
          <p:nvPr/>
        </p:nvSpPr>
        <p:spPr>
          <a:xfrm>
            <a:off x="5947114" y="2046981"/>
            <a:ext cx="470300" cy="350819"/>
          </a:xfrm>
          <a:prstGeom prst="wedgeRoundRectCallout">
            <a:avLst>
              <a:gd name="adj1" fmla="val -85284"/>
              <a:gd name="adj2" fmla="val -115443"/>
              <a:gd name="adj3" fmla="val 16667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solidFill>
                  <a:schemeClr val="bg1"/>
                </a:solidFill>
                <a:latin typeface="Ink Free" pitchFamily="66" charset="0"/>
              </a:rPr>
              <a:t>Role</a:t>
            </a:r>
            <a:endParaRPr lang="el-GR" sz="1000" dirty="0">
              <a:solidFill>
                <a:schemeClr val="bg1"/>
              </a:solidFill>
            </a:endParaRPr>
          </a:p>
        </p:txBody>
      </p:sp>
      <p:sp>
        <p:nvSpPr>
          <p:cNvPr id="17" name="18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E9057B33-92A1-431B-8027-C635E1B3A90D}"/>
              </a:ext>
            </a:extLst>
          </p:cNvPr>
          <p:cNvSpPr/>
          <p:nvPr/>
        </p:nvSpPr>
        <p:spPr>
          <a:xfrm>
            <a:off x="1092199" y="3800483"/>
            <a:ext cx="789361" cy="350819"/>
          </a:xfrm>
          <a:prstGeom prst="wedgeRoundRectCallout">
            <a:avLst>
              <a:gd name="adj1" fmla="val 86716"/>
              <a:gd name="adj2" fmla="val 12422"/>
              <a:gd name="adj3" fmla="val 16667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solidFill>
                  <a:schemeClr val="bg1"/>
                </a:solidFill>
                <a:latin typeface="Ink Free" pitchFamily="66" charset="0"/>
              </a:rPr>
              <a:t>Object</a:t>
            </a:r>
            <a:endParaRPr lang="el-GR" sz="1000" dirty="0">
              <a:solidFill>
                <a:schemeClr val="bg1"/>
              </a:solidFill>
            </a:endParaRPr>
          </a:p>
        </p:txBody>
      </p:sp>
      <p:sp>
        <p:nvSpPr>
          <p:cNvPr id="18" name="19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64453EB7-3BF8-4561-847A-4DE981D2C308}"/>
              </a:ext>
            </a:extLst>
          </p:cNvPr>
          <p:cNvSpPr/>
          <p:nvPr/>
        </p:nvSpPr>
        <p:spPr>
          <a:xfrm>
            <a:off x="2616681" y="2744148"/>
            <a:ext cx="829252" cy="350819"/>
          </a:xfrm>
          <a:prstGeom prst="wedgeRoundRectCallout">
            <a:avLst>
              <a:gd name="adj1" fmla="val 22514"/>
              <a:gd name="adj2" fmla="val -105606"/>
              <a:gd name="adj3" fmla="val 16667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solidFill>
                  <a:schemeClr val="bg1"/>
                </a:solidFill>
                <a:latin typeface="Ink Free" pitchFamily="66" charset="0"/>
              </a:rPr>
              <a:t>Message</a:t>
            </a:r>
            <a:endParaRPr lang="el-GR" sz="1000" dirty="0">
              <a:solidFill>
                <a:schemeClr val="bg1"/>
              </a:solidFill>
            </a:endParaRPr>
          </a:p>
        </p:txBody>
      </p:sp>
      <p:sp>
        <p:nvSpPr>
          <p:cNvPr id="19" name="20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26FAC0C0-5821-4103-895A-BF0F3052B272}"/>
              </a:ext>
            </a:extLst>
          </p:cNvPr>
          <p:cNvSpPr/>
          <p:nvPr/>
        </p:nvSpPr>
        <p:spPr>
          <a:xfrm>
            <a:off x="4181742" y="2251477"/>
            <a:ext cx="969830" cy="350819"/>
          </a:xfrm>
          <a:prstGeom prst="wedgeRoundRectCallout">
            <a:avLst>
              <a:gd name="adj1" fmla="val -66075"/>
              <a:gd name="adj2" fmla="val 147527"/>
              <a:gd name="adj3" fmla="val 16667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solidFill>
                  <a:schemeClr val="bg1"/>
                </a:solidFill>
                <a:latin typeface="Ink Free" pitchFamily="66" charset="0"/>
              </a:rPr>
              <a:t>Self-message</a:t>
            </a:r>
            <a:endParaRPr lang="el-GR" sz="1000" dirty="0">
              <a:solidFill>
                <a:schemeClr val="bg1"/>
              </a:solidFill>
            </a:endParaRPr>
          </a:p>
        </p:txBody>
      </p:sp>
      <p:sp>
        <p:nvSpPr>
          <p:cNvPr id="20" name="21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67608F38-758C-4675-9C0B-CAAA0B32CCA0}"/>
              </a:ext>
            </a:extLst>
          </p:cNvPr>
          <p:cNvSpPr/>
          <p:nvPr/>
        </p:nvSpPr>
        <p:spPr>
          <a:xfrm>
            <a:off x="4137006" y="4781580"/>
            <a:ext cx="934527" cy="350819"/>
          </a:xfrm>
          <a:prstGeom prst="wedgeRoundRectCallout">
            <a:avLst>
              <a:gd name="adj1" fmla="val 31312"/>
              <a:gd name="adj2" fmla="val -110524"/>
              <a:gd name="adj3" fmla="val 16667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solidFill>
                  <a:schemeClr val="bg1"/>
                </a:solidFill>
                <a:latin typeface="Ink Free" pitchFamily="66" charset="0"/>
              </a:rPr>
              <a:t>Timer event</a:t>
            </a:r>
            <a:endParaRPr lang="el-GR" sz="1000" dirty="0">
              <a:solidFill>
                <a:schemeClr val="bg1"/>
              </a:solidFill>
            </a:endParaRPr>
          </a:p>
        </p:txBody>
      </p:sp>
      <p:sp>
        <p:nvSpPr>
          <p:cNvPr id="21" name="22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AEBBB052-AECE-423C-B5B8-90E92F2792BB}"/>
              </a:ext>
            </a:extLst>
          </p:cNvPr>
          <p:cNvSpPr/>
          <p:nvPr/>
        </p:nvSpPr>
        <p:spPr>
          <a:xfrm>
            <a:off x="495863" y="4595757"/>
            <a:ext cx="1596034" cy="557853"/>
          </a:xfrm>
          <a:prstGeom prst="wedgeRoundRectCallout">
            <a:avLst>
              <a:gd name="adj1" fmla="val 96661"/>
              <a:gd name="adj2" fmla="val -149473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solidFill>
                  <a:schemeClr val="tx1"/>
                </a:solidFill>
                <a:latin typeface="Ink Free" pitchFamily="66" charset="0"/>
              </a:rPr>
              <a:t>External Domain Information Exchange shown with green colour</a:t>
            </a:r>
            <a:endParaRPr lang="el-GR" sz="1000" dirty="0">
              <a:solidFill>
                <a:schemeClr val="tx1"/>
              </a:solidFill>
            </a:endParaRPr>
          </a:p>
        </p:txBody>
      </p:sp>
      <p:sp>
        <p:nvSpPr>
          <p:cNvPr id="22" name="24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CC60422A-1C7F-4348-A02B-D67AF9113B1C}"/>
              </a:ext>
            </a:extLst>
          </p:cNvPr>
          <p:cNvSpPr/>
          <p:nvPr/>
        </p:nvSpPr>
        <p:spPr>
          <a:xfrm>
            <a:off x="5628021" y="2782037"/>
            <a:ext cx="1457865" cy="635480"/>
          </a:xfrm>
          <a:prstGeom prst="wedgeRoundRectCallout">
            <a:avLst>
              <a:gd name="adj1" fmla="val -86358"/>
              <a:gd name="adj2" fmla="val 67194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solidFill>
                  <a:schemeClr val="tx1"/>
                </a:solidFill>
                <a:latin typeface="Ink Free" pitchFamily="66" charset="0"/>
              </a:rPr>
              <a:t>Common Domain Information Exchange shown with blue colour</a:t>
            </a:r>
            <a:endParaRPr lang="el-GR" sz="1000" dirty="0">
              <a:solidFill>
                <a:schemeClr val="tx1"/>
              </a:solidFill>
            </a:endParaRPr>
          </a:p>
        </p:txBody>
      </p:sp>
      <p:sp>
        <p:nvSpPr>
          <p:cNvPr id="23" name="25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AB5586D0-4181-4F41-A206-471B77981D7A}"/>
              </a:ext>
            </a:extLst>
          </p:cNvPr>
          <p:cNvSpPr/>
          <p:nvPr/>
        </p:nvSpPr>
        <p:spPr>
          <a:xfrm>
            <a:off x="8190622" y="3523885"/>
            <a:ext cx="1427510" cy="762001"/>
          </a:xfrm>
          <a:prstGeom prst="wedgeRoundRectCallout">
            <a:avLst>
              <a:gd name="adj1" fmla="val -101452"/>
              <a:gd name="adj2" fmla="val 110051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solidFill>
                  <a:schemeClr val="tx1"/>
                </a:solidFill>
                <a:latin typeface="Ink Free" pitchFamily="66" charset="0"/>
              </a:rPr>
              <a:t>National Domain Information Exchange shown with purple colour</a:t>
            </a:r>
            <a:endParaRPr lang="el-GR" sz="1000" dirty="0">
              <a:solidFill>
                <a:schemeClr val="tx1"/>
              </a:solidFill>
            </a:endParaRPr>
          </a:p>
        </p:txBody>
      </p:sp>
      <p:sp>
        <p:nvSpPr>
          <p:cNvPr id="24" name="26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4A7700DE-BACA-48DC-871B-C33267AE6262}"/>
              </a:ext>
            </a:extLst>
          </p:cNvPr>
          <p:cNvSpPr/>
          <p:nvPr/>
        </p:nvSpPr>
        <p:spPr>
          <a:xfrm>
            <a:off x="10352265" y="4727574"/>
            <a:ext cx="550973" cy="350819"/>
          </a:xfrm>
          <a:prstGeom prst="wedgeRoundRectCallout">
            <a:avLst>
              <a:gd name="adj1" fmla="val -100284"/>
              <a:gd name="adj2" fmla="val 41929"/>
              <a:gd name="adj3" fmla="val 16667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solidFill>
                  <a:schemeClr val="bg1"/>
                </a:solidFill>
                <a:latin typeface="Ink Free" pitchFamily="66" charset="0"/>
              </a:rPr>
              <a:t>Note</a:t>
            </a:r>
            <a:endParaRPr lang="el-GR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07100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EFEF9A8-C3BE-AD17-2057-5947BEE6F4D5}"/>
              </a:ext>
            </a:extLst>
          </p:cNvPr>
          <p:cNvSpPr txBox="1"/>
          <p:nvPr/>
        </p:nvSpPr>
        <p:spPr>
          <a:xfrm>
            <a:off x="1018919" y="771830"/>
            <a:ext cx="103103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/>
              <a:t>DDNxA</a:t>
            </a:r>
            <a:r>
              <a:rPr lang="en-US" sz="3600" b="1" dirty="0"/>
              <a:t> Scenarios Description (1)</a:t>
            </a:r>
            <a:endParaRPr lang="en-GR" sz="2000" b="1" dirty="0"/>
          </a:p>
        </p:txBody>
      </p:sp>
      <p:sp>
        <p:nvSpPr>
          <p:cNvPr id="11" name="2 - Θέση περιεχομένου">
            <a:extLst>
              <a:ext uri="{FF2B5EF4-FFF2-40B4-BE49-F238E27FC236}">
                <a16:creationId xmlns:a16="http://schemas.microsoft.com/office/drawing/2014/main" id="{044D2A2D-441D-4987-A718-795BB43E84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endParaRPr lang="it-IT" b="1" dirty="0">
              <a:solidFill>
                <a:srgbClr val="FFFFFF"/>
              </a:solidFill>
            </a:endParaRPr>
          </a:p>
          <a:p>
            <a:endParaRPr lang="en-US" dirty="0"/>
          </a:p>
        </p:txBody>
      </p:sp>
      <p:sp>
        <p:nvSpPr>
          <p:cNvPr id="25" name="2 - Θέση περιεχομένου">
            <a:extLst>
              <a:ext uri="{FF2B5EF4-FFF2-40B4-BE49-F238E27FC236}">
                <a16:creationId xmlns:a16="http://schemas.microsoft.com/office/drawing/2014/main" id="{D2397E0B-5D0E-4C1F-B542-BD971A24254D}"/>
              </a:ext>
            </a:extLst>
          </p:cNvPr>
          <p:cNvSpPr txBox="1">
            <a:spLocks/>
          </p:cNvSpPr>
          <p:nvPr/>
        </p:nvSpPr>
        <p:spPr>
          <a:xfrm>
            <a:off x="1159934" y="1637161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b="1">
              <a:solidFill>
                <a:srgbClr val="FFFFFF"/>
              </a:solidFill>
            </a:endParaRPr>
          </a:p>
          <a:p>
            <a:endParaRPr lang="en-US" dirty="0"/>
          </a:p>
        </p:txBody>
      </p:sp>
      <p:pic>
        <p:nvPicPr>
          <p:cNvPr id="26" name="Picture 4">
            <a:extLst>
              <a:ext uri="{FF2B5EF4-FFF2-40B4-BE49-F238E27FC236}">
                <a16:creationId xmlns:a16="http://schemas.microsoft.com/office/drawing/2014/main" id="{DA2AB9F9-9C8D-4493-BD4E-9854A273BA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3714" y="1825625"/>
            <a:ext cx="9296400" cy="35662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27" name="18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32F0FC75-FB67-48BA-A285-B013240C4032}"/>
              </a:ext>
            </a:extLst>
          </p:cNvPr>
          <p:cNvSpPr/>
          <p:nvPr/>
        </p:nvSpPr>
        <p:spPr>
          <a:xfrm>
            <a:off x="2149048" y="1457164"/>
            <a:ext cx="4023152" cy="577720"/>
          </a:xfrm>
          <a:prstGeom prst="wedgeRoundRectCallout">
            <a:avLst>
              <a:gd name="adj1" fmla="val -62325"/>
              <a:gd name="adj2" fmla="val 57485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100" dirty="0">
                <a:solidFill>
                  <a:schemeClr val="tx1"/>
                </a:solidFill>
                <a:latin typeface="Ink Free" pitchFamily="66" charset="0"/>
              </a:rPr>
              <a:t>Each scenario description is separated in sequential steps which correspond to functionality between messages or self-messages of the related TSD.</a:t>
            </a:r>
            <a:endParaRPr lang="el-GR" sz="1100" dirty="0">
              <a:solidFill>
                <a:schemeClr val="tx1"/>
              </a:solidFill>
            </a:endParaRPr>
          </a:p>
        </p:txBody>
      </p:sp>
      <p:sp>
        <p:nvSpPr>
          <p:cNvPr id="28" name="19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264F4FCC-3CE4-402D-A19E-2EC9D7B37DD3}"/>
              </a:ext>
            </a:extLst>
          </p:cNvPr>
          <p:cNvSpPr/>
          <p:nvPr/>
        </p:nvSpPr>
        <p:spPr>
          <a:xfrm>
            <a:off x="10367434" y="2684359"/>
            <a:ext cx="1629834" cy="1074841"/>
          </a:xfrm>
          <a:prstGeom prst="wedgeRoundRectCallout">
            <a:avLst>
              <a:gd name="adj1" fmla="val -57456"/>
              <a:gd name="adj2" fmla="val -52367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100" dirty="0">
                <a:solidFill>
                  <a:schemeClr val="tx1"/>
                </a:solidFill>
                <a:latin typeface="Ink Free" pitchFamily="66" charset="0"/>
              </a:rPr>
              <a:t>Every time an IE is mentioned in a description, then the IE Name, Reference and  Number is included. </a:t>
            </a:r>
            <a:endParaRPr lang="el-GR" sz="1100" dirty="0">
              <a:solidFill>
                <a:schemeClr val="tx1"/>
              </a:solidFill>
            </a:endParaRPr>
          </a:p>
        </p:txBody>
      </p:sp>
      <p:sp>
        <p:nvSpPr>
          <p:cNvPr id="29" name="11 - Ορθογώνιο">
            <a:extLst>
              <a:ext uri="{FF2B5EF4-FFF2-40B4-BE49-F238E27FC236}">
                <a16:creationId xmlns:a16="http://schemas.microsoft.com/office/drawing/2014/main" id="{28DBB565-5C3A-4701-9011-DE78D27C3AE9}"/>
              </a:ext>
            </a:extLst>
          </p:cNvPr>
          <p:cNvSpPr/>
          <p:nvPr/>
        </p:nvSpPr>
        <p:spPr>
          <a:xfrm>
            <a:off x="2770294" y="2331216"/>
            <a:ext cx="4358640" cy="34544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25851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EFEF9A8-C3BE-AD17-2057-5947BEE6F4D5}"/>
              </a:ext>
            </a:extLst>
          </p:cNvPr>
          <p:cNvSpPr txBox="1"/>
          <p:nvPr/>
        </p:nvSpPr>
        <p:spPr>
          <a:xfrm>
            <a:off x="1018919" y="771830"/>
            <a:ext cx="103103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/>
              <a:t>DDNxA</a:t>
            </a:r>
            <a:r>
              <a:rPr lang="en-US" sz="3600" b="1" dirty="0"/>
              <a:t> Scenarios Description (2)</a:t>
            </a:r>
            <a:endParaRPr lang="en-GR" sz="2000" b="1" dirty="0"/>
          </a:p>
        </p:txBody>
      </p:sp>
      <p:sp>
        <p:nvSpPr>
          <p:cNvPr id="11" name="2 - Θέση περιεχομένου">
            <a:extLst>
              <a:ext uri="{FF2B5EF4-FFF2-40B4-BE49-F238E27FC236}">
                <a16:creationId xmlns:a16="http://schemas.microsoft.com/office/drawing/2014/main" id="{044D2A2D-441D-4987-A718-795BB43E84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endParaRPr lang="it-IT" b="1" dirty="0">
              <a:solidFill>
                <a:srgbClr val="FFFFFF"/>
              </a:solidFill>
            </a:endParaRPr>
          </a:p>
          <a:p>
            <a:endParaRPr lang="en-US" dirty="0"/>
          </a:p>
        </p:txBody>
      </p:sp>
      <p:sp>
        <p:nvSpPr>
          <p:cNvPr id="25" name="2 - Θέση περιεχομένου">
            <a:extLst>
              <a:ext uri="{FF2B5EF4-FFF2-40B4-BE49-F238E27FC236}">
                <a16:creationId xmlns:a16="http://schemas.microsoft.com/office/drawing/2014/main" id="{D2397E0B-5D0E-4C1F-B542-BD971A24254D}"/>
              </a:ext>
            </a:extLst>
          </p:cNvPr>
          <p:cNvSpPr txBox="1">
            <a:spLocks/>
          </p:cNvSpPr>
          <p:nvPr/>
        </p:nvSpPr>
        <p:spPr>
          <a:xfrm>
            <a:off x="1159934" y="1637161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b="1">
              <a:solidFill>
                <a:srgbClr val="FFFFFF"/>
              </a:solidFill>
            </a:endParaRPr>
          </a:p>
          <a:p>
            <a:endParaRPr lang="en-US" dirty="0"/>
          </a:p>
        </p:txBody>
      </p:sp>
      <p:pic>
        <p:nvPicPr>
          <p:cNvPr id="9" name="Picture 9">
            <a:extLst>
              <a:ext uri="{FF2B5EF4-FFF2-40B4-BE49-F238E27FC236}">
                <a16:creationId xmlns:a16="http://schemas.microsoft.com/office/drawing/2014/main" id="{D55B5EEB-C7E3-4009-83C4-1A8AAF9A53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55278" y="1608138"/>
            <a:ext cx="7600950" cy="182594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2" name="19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EB962D28-98BE-46C9-A420-F09CCC2FBA25}"/>
              </a:ext>
            </a:extLst>
          </p:cNvPr>
          <p:cNvSpPr/>
          <p:nvPr/>
        </p:nvSpPr>
        <p:spPr>
          <a:xfrm>
            <a:off x="9023775" y="1884680"/>
            <a:ext cx="1805092" cy="1408852"/>
          </a:xfrm>
          <a:prstGeom prst="wedgeRoundRectCallout">
            <a:avLst>
              <a:gd name="adj1" fmla="val -63825"/>
              <a:gd name="adj2" fmla="val -28803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200" dirty="0">
                <a:solidFill>
                  <a:schemeClr val="tx1"/>
                </a:solidFill>
                <a:latin typeface="Ink Free" pitchFamily="66" charset="0"/>
              </a:rPr>
              <a:t>States transitions are mentioned in the descriptions with a cross-reference to the corresponding State Transition Diagram</a:t>
            </a:r>
            <a:r>
              <a:rPr lang="en-GB" sz="1200" dirty="0">
                <a:solidFill>
                  <a:schemeClr val="tx1"/>
                </a:solidFill>
                <a:latin typeface="Ink Free" pitchFamily="66" charset="0"/>
              </a:rPr>
              <a:t>. </a:t>
            </a:r>
            <a:endParaRPr lang="el-GR" sz="1200" dirty="0">
              <a:solidFill>
                <a:schemeClr val="tx1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6B1633E-FD1C-46A5-BBEB-385435038A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70836" y="3866514"/>
            <a:ext cx="7595552" cy="122364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4" name="45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CD0D0EA0-4E4A-49C7-BAB8-AE3F31575513}"/>
              </a:ext>
            </a:extLst>
          </p:cNvPr>
          <p:cNvSpPr/>
          <p:nvPr/>
        </p:nvSpPr>
        <p:spPr>
          <a:xfrm>
            <a:off x="9088122" y="3921761"/>
            <a:ext cx="1717039" cy="1408852"/>
          </a:xfrm>
          <a:prstGeom prst="wedgeRoundRectCallout">
            <a:avLst>
              <a:gd name="adj1" fmla="val -65864"/>
              <a:gd name="adj2" fmla="val -34819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200" dirty="0">
                <a:solidFill>
                  <a:schemeClr val="tx1"/>
                </a:solidFill>
                <a:latin typeface="Ink Free" pitchFamily="66" charset="0"/>
              </a:rPr>
              <a:t>Timer events (start, stop, expire, reset) are mentioned in the descriptions with a cross-reference to the corresponding Timer Description</a:t>
            </a:r>
            <a:r>
              <a:rPr lang="en-GB" sz="1200" dirty="0">
                <a:solidFill>
                  <a:schemeClr val="tx1"/>
                </a:solidFill>
                <a:latin typeface="Ink Free" pitchFamily="66" charset="0"/>
              </a:rPr>
              <a:t>. </a:t>
            </a:r>
            <a:endParaRPr lang="el-GR" sz="1200" dirty="0">
              <a:solidFill>
                <a:schemeClr val="tx1"/>
              </a:solidFill>
            </a:endParaRPr>
          </a:p>
        </p:txBody>
      </p:sp>
      <p:sp>
        <p:nvSpPr>
          <p:cNvPr id="15" name="8 - Ορθογώνιο">
            <a:extLst>
              <a:ext uri="{FF2B5EF4-FFF2-40B4-BE49-F238E27FC236}">
                <a16:creationId xmlns:a16="http://schemas.microsoft.com/office/drawing/2014/main" id="{1DD42EA4-1AD1-423D-B7C6-8F6F5792D49F}"/>
              </a:ext>
            </a:extLst>
          </p:cNvPr>
          <p:cNvSpPr/>
          <p:nvPr/>
        </p:nvSpPr>
        <p:spPr>
          <a:xfrm>
            <a:off x="5545668" y="2225040"/>
            <a:ext cx="1036320" cy="34544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9 - Ορθογώνιο">
            <a:extLst>
              <a:ext uri="{FF2B5EF4-FFF2-40B4-BE49-F238E27FC236}">
                <a16:creationId xmlns:a16="http://schemas.microsoft.com/office/drawing/2014/main" id="{DA511B0C-7F93-4C25-BF84-F218871A9B87}"/>
              </a:ext>
            </a:extLst>
          </p:cNvPr>
          <p:cNvSpPr/>
          <p:nvPr/>
        </p:nvSpPr>
        <p:spPr>
          <a:xfrm>
            <a:off x="2426548" y="3931920"/>
            <a:ext cx="5029200" cy="34544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361898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EFEF9A8-C3BE-AD17-2057-5947BEE6F4D5}"/>
              </a:ext>
            </a:extLst>
          </p:cNvPr>
          <p:cNvSpPr txBox="1"/>
          <p:nvPr/>
        </p:nvSpPr>
        <p:spPr>
          <a:xfrm>
            <a:off x="1018919" y="771830"/>
            <a:ext cx="103103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/>
              <a:t>DDNxA</a:t>
            </a:r>
            <a:r>
              <a:rPr lang="en-US" sz="3600" b="1" dirty="0"/>
              <a:t> Scenarios Description (3)</a:t>
            </a:r>
            <a:endParaRPr lang="en-GR" sz="2000" b="1" dirty="0"/>
          </a:p>
        </p:txBody>
      </p:sp>
      <p:sp>
        <p:nvSpPr>
          <p:cNvPr id="11" name="2 - Θέση περιεχομένου">
            <a:extLst>
              <a:ext uri="{FF2B5EF4-FFF2-40B4-BE49-F238E27FC236}">
                <a16:creationId xmlns:a16="http://schemas.microsoft.com/office/drawing/2014/main" id="{044D2A2D-441D-4987-A718-795BB43E84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endParaRPr lang="it-IT" b="1" dirty="0">
              <a:solidFill>
                <a:srgbClr val="FFFFFF"/>
              </a:solidFill>
            </a:endParaRPr>
          </a:p>
          <a:p>
            <a:endParaRPr lang="en-US" dirty="0"/>
          </a:p>
        </p:txBody>
      </p:sp>
      <p:sp>
        <p:nvSpPr>
          <p:cNvPr id="25" name="2 - Θέση περιεχομένου">
            <a:extLst>
              <a:ext uri="{FF2B5EF4-FFF2-40B4-BE49-F238E27FC236}">
                <a16:creationId xmlns:a16="http://schemas.microsoft.com/office/drawing/2014/main" id="{D2397E0B-5D0E-4C1F-B542-BD971A24254D}"/>
              </a:ext>
            </a:extLst>
          </p:cNvPr>
          <p:cNvSpPr txBox="1">
            <a:spLocks/>
          </p:cNvSpPr>
          <p:nvPr/>
        </p:nvSpPr>
        <p:spPr>
          <a:xfrm>
            <a:off x="1159934" y="1637161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b="1">
              <a:solidFill>
                <a:srgbClr val="FFFFFF"/>
              </a:solidFill>
            </a:endParaRPr>
          </a:p>
          <a:p>
            <a:endParaRPr lang="en-US" dirty="0"/>
          </a:p>
        </p:txBody>
      </p:sp>
      <p:pic>
        <p:nvPicPr>
          <p:cNvPr id="17" name="Picture 3">
            <a:extLst>
              <a:ext uri="{FF2B5EF4-FFF2-40B4-BE49-F238E27FC236}">
                <a16:creationId xmlns:a16="http://schemas.microsoft.com/office/drawing/2014/main" id="{B28972D7-0795-46DF-92DC-A41C82FEF3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88348" y="1704340"/>
            <a:ext cx="7389812" cy="225806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8" name="19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2D258EE3-D831-49B2-BDF1-03BB5A0FC33E}"/>
              </a:ext>
            </a:extLst>
          </p:cNvPr>
          <p:cNvSpPr/>
          <p:nvPr/>
        </p:nvSpPr>
        <p:spPr>
          <a:xfrm>
            <a:off x="1077339" y="2001521"/>
            <a:ext cx="1787781" cy="1838959"/>
          </a:xfrm>
          <a:prstGeom prst="wedgeRoundRectCallout">
            <a:avLst>
              <a:gd name="adj1" fmla="val 69678"/>
              <a:gd name="adj2" fmla="val -37971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200" dirty="0">
                <a:solidFill>
                  <a:schemeClr val="tx1"/>
                </a:solidFill>
                <a:latin typeface="Ink Free" pitchFamily="66" charset="0"/>
              </a:rPr>
              <a:t>Whenever a part of another scenarios’ functionality</a:t>
            </a:r>
            <a:r>
              <a:rPr lang="en-GB" sz="1200" dirty="0">
                <a:solidFill>
                  <a:schemeClr val="tx1"/>
                </a:solidFill>
                <a:latin typeface="Ink Free" pitchFamily="66" charset="0"/>
              </a:rPr>
              <a:t>  is repeated in the current scenario, then the corresponding steps are mentioned with a cross-reference.</a:t>
            </a:r>
            <a:endParaRPr lang="el-GR" sz="1200" dirty="0">
              <a:solidFill>
                <a:schemeClr val="tx1"/>
              </a:solidFill>
            </a:endParaRPr>
          </a:p>
        </p:txBody>
      </p:sp>
      <p:sp>
        <p:nvSpPr>
          <p:cNvPr id="19" name="14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738504BC-6B08-4A44-86A9-F637DA3254D0}"/>
              </a:ext>
            </a:extLst>
          </p:cNvPr>
          <p:cNvSpPr/>
          <p:nvPr/>
        </p:nvSpPr>
        <p:spPr>
          <a:xfrm>
            <a:off x="5254413" y="4150864"/>
            <a:ext cx="2265680" cy="1352973"/>
          </a:xfrm>
          <a:prstGeom prst="wedgeRoundRectCallout">
            <a:avLst>
              <a:gd name="adj1" fmla="val 28914"/>
              <a:gd name="adj2" fmla="val -61252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200" dirty="0">
                <a:solidFill>
                  <a:schemeClr val="tx1"/>
                </a:solidFill>
                <a:latin typeface="Ink Free" pitchFamily="66" charset="0"/>
              </a:rPr>
              <a:t>The total number of steps from another scenario will be included in the steps numbering. </a:t>
            </a:r>
          </a:p>
          <a:p>
            <a:pPr lvl="0"/>
            <a:r>
              <a:rPr lang="en-US" sz="1200" dirty="0">
                <a:solidFill>
                  <a:schemeClr val="tx1"/>
                </a:solidFill>
                <a:latin typeface="Ink Free" pitchFamily="66" charset="0"/>
              </a:rPr>
              <a:t>In this case the description starts from step 3.</a:t>
            </a:r>
            <a:endParaRPr lang="el-GR" sz="1200" dirty="0">
              <a:solidFill>
                <a:schemeClr val="tx1"/>
              </a:solidFill>
            </a:endParaRPr>
          </a:p>
        </p:txBody>
      </p:sp>
      <p:sp>
        <p:nvSpPr>
          <p:cNvPr id="20" name="8 - Ορθογώνιο">
            <a:extLst>
              <a:ext uri="{FF2B5EF4-FFF2-40B4-BE49-F238E27FC236}">
                <a16:creationId xmlns:a16="http://schemas.microsoft.com/office/drawing/2014/main" id="{E6A2A78A-0CB8-431B-823B-AC714876CDA4}"/>
              </a:ext>
            </a:extLst>
          </p:cNvPr>
          <p:cNvSpPr/>
          <p:nvPr/>
        </p:nvSpPr>
        <p:spPr>
          <a:xfrm>
            <a:off x="6624320" y="3495040"/>
            <a:ext cx="751840" cy="34544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1" name="10 - Ορθογώνιο">
            <a:extLst>
              <a:ext uri="{FF2B5EF4-FFF2-40B4-BE49-F238E27FC236}">
                <a16:creationId xmlns:a16="http://schemas.microsoft.com/office/drawing/2014/main" id="{C8015E9C-4E54-43DA-A686-8493F159065E}"/>
              </a:ext>
            </a:extLst>
          </p:cNvPr>
          <p:cNvSpPr/>
          <p:nvPr/>
        </p:nvSpPr>
        <p:spPr>
          <a:xfrm>
            <a:off x="3423920" y="2113280"/>
            <a:ext cx="5902960" cy="34544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22868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2DF58F5D-15D6-C775-DD72-A32D2D9F49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6616" y="1640390"/>
            <a:ext cx="2228578" cy="2387600"/>
          </a:xfrm>
        </p:spPr>
        <p:txBody>
          <a:bodyPr/>
          <a:lstStyle/>
          <a:p>
            <a:r>
              <a:rPr lang="en-GR" dirty="0"/>
              <a:t>1</a:t>
            </a:r>
          </a:p>
        </p:txBody>
      </p:sp>
      <p:sp>
        <p:nvSpPr>
          <p:cNvPr id="13" name="Subtitle 12">
            <a:extLst>
              <a:ext uri="{FF2B5EF4-FFF2-40B4-BE49-F238E27FC236}">
                <a16:creationId xmlns:a16="http://schemas.microsoft.com/office/drawing/2014/main" id="{68F689AC-CDFB-D183-7ACA-0C96D08F97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6616" y="3854469"/>
            <a:ext cx="4923295" cy="1363141"/>
          </a:xfrm>
        </p:spPr>
        <p:txBody>
          <a:bodyPr/>
          <a:lstStyle/>
          <a:p>
            <a:r>
              <a:rPr lang="en-GB" sz="3600" dirty="0"/>
              <a:t>Introduction</a:t>
            </a:r>
            <a:endParaRPr lang="en-GR" sz="2000" b="0" dirty="0"/>
          </a:p>
          <a:p>
            <a:endParaRPr lang="en-GR" dirty="0"/>
          </a:p>
        </p:txBody>
      </p:sp>
    </p:spTree>
    <p:extLst>
      <p:ext uri="{BB962C8B-B14F-4D97-AF65-F5344CB8AC3E}">
        <p14:creationId xmlns:p14="http://schemas.microsoft.com/office/powerpoint/2010/main" val="41031955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EFEF9A8-C3BE-AD17-2057-5947BEE6F4D5}"/>
              </a:ext>
            </a:extLst>
          </p:cNvPr>
          <p:cNvSpPr txBox="1"/>
          <p:nvPr/>
        </p:nvSpPr>
        <p:spPr>
          <a:xfrm>
            <a:off x="1018919" y="771830"/>
            <a:ext cx="103103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State Transition Diagrams (STDs) (1)</a:t>
            </a:r>
            <a:endParaRPr lang="en-GR" sz="2000" b="1" dirty="0"/>
          </a:p>
        </p:txBody>
      </p:sp>
      <p:sp>
        <p:nvSpPr>
          <p:cNvPr id="11" name="2 - Θέση περιεχομένου">
            <a:extLst>
              <a:ext uri="{FF2B5EF4-FFF2-40B4-BE49-F238E27FC236}">
                <a16:creationId xmlns:a16="http://schemas.microsoft.com/office/drawing/2014/main" id="{044D2A2D-441D-4987-A718-795BB43E84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endParaRPr lang="it-IT" b="1" dirty="0">
              <a:solidFill>
                <a:srgbClr val="FFFFFF"/>
              </a:solidFill>
            </a:endParaRPr>
          </a:p>
          <a:p>
            <a:endParaRPr lang="en-US" dirty="0"/>
          </a:p>
        </p:txBody>
      </p:sp>
      <p:sp>
        <p:nvSpPr>
          <p:cNvPr id="25" name="2 - Θέση περιεχομένου">
            <a:extLst>
              <a:ext uri="{FF2B5EF4-FFF2-40B4-BE49-F238E27FC236}">
                <a16:creationId xmlns:a16="http://schemas.microsoft.com/office/drawing/2014/main" id="{D2397E0B-5D0E-4C1F-B542-BD971A24254D}"/>
              </a:ext>
            </a:extLst>
          </p:cNvPr>
          <p:cNvSpPr txBox="1">
            <a:spLocks/>
          </p:cNvSpPr>
          <p:nvPr/>
        </p:nvSpPr>
        <p:spPr>
          <a:xfrm>
            <a:off x="1159934" y="1637161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b="1">
              <a:solidFill>
                <a:srgbClr val="FFFFFF"/>
              </a:solidFill>
            </a:endParaRPr>
          </a:p>
          <a:p>
            <a:endParaRPr lang="en-US" dirty="0"/>
          </a:p>
        </p:txBody>
      </p:sp>
      <p:pic>
        <p:nvPicPr>
          <p:cNvPr id="10" name="Picture 2054529064">
            <a:extLst>
              <a:ext uri="{FF2B5EF4-FFF2-40B4-BE49-F238E27FC236}">
                <a16:creationId xmlns:a16="http://schemas.microsoft.com/office/drawing/2014/main" id="{D7729D30-3D4D-462E-BAF1-7DCED17ED628}"/>
              </a:ext>
            </a:extLst>
          </p:cNvPr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7741" y="1564477"/>
            <a:ext cx="9198991" cy="382754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" name="12 - Ευθεία γραμμή σύνδεσης">
            <a:extLst>
              <a:ext uri="{FF2B5EF4-FFF2-40B4-BE49-F238E27FC236}">
                <a16:creationId xmlns:a16="http://schemas.microsoft.com/office/drawing/2014/main" id="{0FD942D1-B3BD-4B43-B4ED-B0AFC4FD9EE8}"/>
              </a:ext>
            </a:extLst>
          </p:cNvPr>
          <p:cNvCxnSpPr/>
          <p:nvPr/>
        </p:nvCxnSpPr>
        <p:spPr>
          <a:xfrm flipV="1">
            <a:off x="3728847" y="4481692"/>
            <a:ext cx="1259456" cy="862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9 - Ευθεία γραμμή σύνδεσης">
            <a:extLst>
              <a:ext uri="{FF2B5EF4-FFF2-40B4-BE49-F238E27FC236}">
                <a16:creationId xmlns:a16="http://schemas.microsoft.com/office/drawing/2014/main" id="{F6789B9B-FE11-4877-8711-3EA262AEA760}"/>
              </a:ext>
            </a:extLst>
          </p:cNvPr>
          <p:cNvCxnSpPr/>
          <p:nvPr/>
        </p:nvCxnSpPr>
        <p:spPr>
          <a:xfrm flipV="1">
            <a:off x="4835903" y="2277283"/>
            <a:ext cx="379562" cy="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24 - Ευθεία γραμμή σύνδεσης">
            <a:extLst>
              <a:ext uri="{FF2B5EF4-FFF2-40B4-BE49-F238E27FC236}">
                <a16:creationId xmlns:a16="http://schemas.microsoft.com/office/drawing/2014/main" id="{C2659719-2AAA-4A7B-A9EE-6727427039B4}"/>
              </a:ext>
            </a:extLst>
          </p:cNvPr>
          <p:cNvCxnSpPr/>
          <p:nvPr/>
        </p:nvCxnSpPr>
        <p:spPr>
          <a:xfrm>
            <a:off x="5265466" y="2275308"/>
            <a:ext cx="83101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30 - Ευθεία γραμμή σύνδεσης">
            <a:extLst>
              <a:ext uri="{FF2B5EF4-FFF2-40B4-BE49-F238E27FC236}">
                <a16:creationId xmlns:a16="http://schemas.microsoft.com/office/drawing/2014/main" id="{046A9614-A70A-49C6-B93A-C84A39723032}"/>
              </a:ext>
            </a:extLst>
          </p:cNvPr>
          <p:cNvCxnSpPr/>
          <p:nvPr/>
        </p:nvCxnSpPr>
        <p:spPr>
          <a:xfrm flipV="1">
            <a:off x="3408880" y="4488391"/>
            <a:ext cx="247290" cy="28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3">
            <a:extLst>
              <a:ext uri="{FF2B5EF4-FFF2-40B4-BE49-F238E27FC236}">
                <a16:creationId xmlns:a16="http://schemas.microsoft.com/office/drawing/2014/main" id="{1E400B5C-E83A-486F-A425-C653D504FB4F}"/>
              </a:ext>
            </a:extLst>
          </p:cNvPr>
          <p:cNvGrpSpPr/>
          <p:nvPr/>
        </p:nvGrpSpPr>
        <p:grpSpPr>
          <a:xfrm>
            <a:off x="8230323" y="2686090"/>
            <a:ext cx="3003987" cy="2011158"/>
            <a:chOff x="6156176" y="2067694"/>
            <a:chExt cx="3003987" cy="2011158"/>
          </a:xfrm>
          <a:solidFill>
            <a:srgbClr val="FDFB9D"/>
          </a:solidFill>
        </p:grpSpPr>
        <p:sp>
          <p:nvSpPr>
            <p:cNvPr id="22" name="TextBox 11">
              <a:extLst>
                <a:ext uri="{FF2B5EF4-FFF2-40B4-BE49-F238E27FC236}">
                  <a16:creationId xmlns:a16="http://schemas.microsoft.com/office/drawing/2014/main" id="{F68016F4-11B5-468E-83C1-EE08C4AC4994}"/>
                </a:ext>
              </a:extLst>
            </p:cNvPr>
            <p:cNvSpPr txBox="1"/>
            <p:nvPr/>
          </p:nvSpPr>
          <p:spPr>
            <a:xfrm>
              <a:off x="6156176" y="2067694"/>
              <a:ext cx="3003982" cy="307777"/>
            </a:xfrm>
            <a:prstGeom prst="rect">
              <a:avLst/>
            </a:prstGeom>
            <a:solidFill>
              <a:srgbClr val="FDFB9D"/>
            </a:solidFill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latin typeface="Ink Free" pitchFamily="66" charset="0"/>
                </a:rPr>
                <a:t>State Transition Patterns</a:t>
              </a:r>
            </a:p>
          </p:txBody>
        </p:sp>
        <p:sp>
          <p:nvSpPr>
            <p:cNvPr id="23" name="TextBox 12">
              <a:extLst>
                <a:ext uri="{FF2B5EF4-FFF2-40B4-BE49-F238E27FC236}">
                  <a16:creationId xmlns:a16="http://schemas.microsoft.com/office/drawing/2014/main" id="{5EE09B25-1F09-45F3-B9B5-475D998E1F60}"/>
                </a:ext>
              </a:extLst>
            </p:cNvPr>
            <p:cNvSpPr txBox="1"/>
            <p:nvPr/>
          </p:nvSpPr>
          <p:spPr>
            <a:xfrm>
              <a:off x="6156176" y="2324526"/>
              <a:ext cx="3003987" cy="1754326"/>
            </a:xfrm>
            <a:prstGeom prst="rect">
              <a:avLst/>
            </a:prstGeom>
            <a:solidFill>
              <a:srgbClr val="FDFB9D"/>
            </a:solidFill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itchFamily="34" charset="0"/>
                <a:buChar char="•"/>
              </a:pPr>
              <a:r>
                <a:rPr lang="en-US" sz="1200" b="0" dirty="0">
                  <a:latin typeface="Ink Free" pitchFamily="66" charset="0"/>
                </a:rPr>
                <a:t>A[C]^B</a:t>
              </a:r>
            </a:p>
            <a:p>
              <a:pPr marL="285750" indent="-285750">
                <a:buFont typeface="Arial" pitchFamily="34" charset="0"/>
                <a:buChar char="•"/>
              </a:pPr>
              <a:r>
                <a:rPr lang="en-US" sz="1200" b="0" dirty="0">
                  <a:latin typeface="Ink Free" pitchFamily="66" charset="0"/>
                </a:rPr>
                <a:t>A^B</a:t>
              </a:r>
            </a:p>
            <a:p>
              <a:pPr marL="285750" indent="-285750">
                <a:buFont typeface="Arial" pitchFamily="34" charset="0"/>
                <a:buChar char="•"/>
              </a:pPr>
              <a:r>
                <a:rPr lang="en-US" sz="1200" b="0" dirty="0">
                  <a:latin typeface="Ink Free" pitchFamily="66" charset="0"/>
                </a:rPr>
                <a:t>[C]^B</a:t>
              </a:r>
            </a:p>
            <a:p>
              <a:pPr marL="285750" indent="-285750">
                <a:buFont typeface="Arial" pitchFamily="34" charset="0"/>
                <a:buChar char="•"/>
              </a:pPr>
              <a:r>
                <a:rPr lang="en-US" sz="1200" b="0" dirty="0">
                  <a:latin typeface="Ink Free" pitchFamily="66" charset="0"/>
                </a:rPr>
                <a:t>A[C]</a:t>
              </a:r>
            </a:p>
            <a:p>
              <a:r>
                <a:rPr lang="en-US" sz="1200" b="0" i="1" dirty="0">
                  <a:latin typeface="Ink Free" pitchFamily="66" charset="0"/>
                </a:rPr>
                <a:t>Where</a:t>
              </a:r>
            </a:p>
            <a:p>
              <a:r>
                <a:rPr lang="en-US" sz="1200" b="0" i="1" dirty="0">
                  <a:latin typeface="Ink Free" pitchFamily="66" charset="0"/>
                </a:rPr>
                <a:t>A: Trigger (Received IE, decision, timer event)</a:t>
              </a:r>
            </a:p>
            <a:p>
              <a:r>
                <a:rPr lang="en-US" sz="1200" b="0" i="1" dirty="0">
                  <a:latin typeface="Ink Free" pitchFamily="66" charset="0"/>
                </a:rPr>
                <a:t>C: Condition to be satisfied</a:t>
              </a:r>
            </a:p>
            <a:p>
              <a:r>
                <a:rPr lang="en-US" sz="1200" b="0" i="1" dirty="0">
                  <a:latin typeface="Ink Free" pitchFamily="66" charset="0"/>
                </a:rPr>
                <a:t>B: Result (Sent IE)</a:t>
              </a:r>
            </a:p>
          </p:txBody>
        </p:sp>
      </p:grpSp>
      <p:sp>
        <p:nvSpPr>
          <p:cNvPr id="24" name="20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488A95FB-B1F6-4519-A8AC-B0B2002E5668}"/>
              </a:ext>
            </a:extLst>
          </p:cNvPr>
          <p:cNvSpPr/>
          <p:nvPr/>
        </p:nvSpPr>
        <p:spPr>
          <a:xfrm>
            <a:off x="9695273" y="1569292"/>
            <a:ext cx="1093193" cy="237543"/>
          </a:xfrm>
          <a:prstGeom prst="wedgeRoundRectCallout">
            <a:avLst>
              <a:gd name="adj1" fmla="val -50410"/>
              <a:gd name="adj2" fmla="val 116893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100" dirty="0">
                <a:solidFill>
                  <a:schemeClr val="tx1"/>
                </a:solidFill>
                <a:latin typeface="Ink Free" pitchFamily="66" charset="0"/>
              </a:rPr>
              <a:t>Final State</a:t>
            </a:r>
            <a:endParaRPr lang="el-GR" sz="1100" dirty="0">
              <a:solidFill>
                <a:schemeClr val="tx1"/>
              </a:solidFill>
            </a:endParaRPr>
          </a:p>
        </p:txBody>
      </p:sp>
      <p:sp>
        <p:nvSpPr>
          <p:cNvPr id="26" name="21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930503C7-2FCF-4CFA-800E-EEEEBD18DBE8}"/>
              </a:ext>
            </a:extLst>
          </p:cNvPr>
          <p:cNvSpPr/>
          <p:nvPr/>
        </p:nvSpPr>
        <p:spPr>
          <a:xfrm>
            <a:off x="5642746" y="2796583"/>
            <a:ext cx="946915" cy="394567"/>
          </a:xfrm>
          <a:prstGeom prst="wedgeRoundRectCallout">
            <a:avLst>
              <a:gd name="adj1" fmla="val -30049"/>
              <a:gd name="adj2" fmla="val -160364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100" dirty="0">
                <a:solidFill>
                  <a:schemeClr val="tx1"/>
                </a:solidFill>
                <a:latin typeface="Ink Free" pitchFamily="66" charset="0"/>
              </a:rPr>
              <a:t>Result – Sent IE</a:t>
            </a:r>
            <a:endParaRPr lang="el-GR" sz="1100" dirty="0">
              <a:solidFill>
                <a:schemeClr val="tx1"/>
              </a:solidFill>
            </a:endParaRPr>
          </a:p>
        </p:txBody>
      </p:sp>
      <p:sp>
        <p:nvSpPr>
          <p:cNvPr id="27" name="22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77E1C8CA-0346-4BA9-97E9-0FCB9E453189}"/>
              </a:ext>
            </a:extLst>
          </p:cNvPr>
          <p:cNvSpPr/>
          <p:nvPr/>
        </p:nvSpPr>
        <p:spPr>
          <a:xfrm>
            <a:off x="4448189" y="2805050"/>
            <a:ext cx="872823" cy="403540"/>
          </a:xfrm>
          <a:prstGeom prst="wedgeRoundRectCallout">
            <a:avLst>
              <a:gd name="adj1" fmla="val 19713"/>
              <a:gd name="adj2" fmla="val -161625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100" dirty="0">
                <a:solidFill>
                  <a:schemeClr val="tx1"/>
                </a:solidFill>
                <a:latin typeface="Ink Free" pitchFamily="66" charset="0"/>
              </a:rPr>
              <a:t>Trigger - Event</a:t>
            </a:r>
            <a:endParaRPr lang="el-GR" sz="1100" dirty="0">
              <a:solidFill>
                <a:schemeClr val="tx1"/>
              </a:solidFill>
            </a:endParaRPr>
          </a:p>
        </p:txBody>
      </p:sp>
      <p:sp>
        <p:nvSpPr>
          <p:cNvPr id="28" name="23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B4D624CF-82C4-40B2-8283-D31C700E5493}"/>
              </a:ext>
            </a:extLst>
          </p:cNvPr>
          <p:cNvSpPr/>
          <p:nvPr/>
        </p:nvSpPr>
        <p:spPr>
          <a:xfrm>
            <a:off x="298882" y="2551031"/>
            <a:ext cx="1038851" cy="422695"/>
          </a:xfrm>
          <a:prstGeom prst="wedgeRoundRectCallout">
            <a:avLst>
              <a:gd name="adj1" fmla="val 50961"/>
              <a:gd name="adj2" fmla="val -132572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100" dirty="0">
                <a:solidFill>
                  <a:schemeClr val="tx1"/>
                </a:solidFill>
                <a:latin typeface="Ink Free" pitchFamily="66" charset="0"/>
              </a:rPr>
              <a:t>Start State “None”</a:t>
            </a:r>
            <a:endParaRPr lang="el-GR" sz="1100" dirty="0">
              <a:solidFill>
                <a:schemeClr val="tx1"/>
              </a:solidFill>
            </a:endParaRPr>
          </a:p>
        </p:txBody>
      </p:sp>
      <p:sp>
        <p:nvSpPr>
          <p:cNvPr id="29" name="25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06E4645A-0B94-40CB-8C75-5F8D7D941BF8}"/>
              </a:ext>
            </a:extLst>
          </p:cNvPr>
          <p:cNvSpPr/>
          <p:nvPr/>
        </p:nvSpPr>
        <p:spPr>
          <a:xfrm>
            <a:off x="1939543" y="2778044"/>
            <a:ext cx="1190023" cy="394567"/>
          </a:xfrm>
          <a:prstGeom prst="wedgeRoundRectCallout">
            <a:avLst>
              <a:gd name="adj1" fmla="val 66096"/>
              <a:gd name="adj2" fmla="val -187674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100" dirty="0">
                <a:solidFill>
                  <a:schemeClr val="tx1"/>
                </a:solidFill>
                <a:latin typeface="Ink Free" pitchFamily="66" charset="0"/>
              </a:rPr>
              <a:t>Intermediate State</a:t>
            </a:r>
            <a:endParaRPr lang="el-GR" sz="1100" dirty="0">
              <a:solidFill>
                <a:schemeClr val="tx1"/>
              </a:solidFill>
            </a:endParaRPr>
          </a:p>
        </p:txBody>
      </p:sp>
      <p:sp>
        <p:nvSpPr>
          <p:cNvPr id="30" name="26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AD93B065-2336-4FE0-A84C-A4B43243EBC6}"/>
              </a:ext>
            </a:extLst>
          </p:cNvPr>
          <p:cNvSpPr/>
          <p:nvPr/>
        </p:nvSpPr>
        <p:spPr>
          <a:xfrm>
            <a:off x="2469218" y="5003326"/>
            <a:ext cx="853230" cy="422695"/>
          </a:xfrm>
          <a:prstGeom prst="wedgeRoundRectCallout">
            <a:avLst>
              <a:gd name="adj1" fmla="val 149158"/>
              <a:gd name="adj2" fmla="val -156208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100" dirty="0">
                <a:solidFill>
                  <a:schemeClr val="tx1"/>
                </a:solidFill>
                <a:latin typeface="Ink Free" pitchFamily="66" charset="0"/>
              </a:rPr>
              <a:t>Condition</a:t>
            </a:r>
            <a:endParaRPr lang="el-GR" sz="1100" dirty="0">
              <a:solidFill>
                <a:schemeClr val="tx1"/>
              </a:solidFill>
            </a:endParaRPr>
          </a:p>
        </p:txBody>
      </p:sp>
      <p:sp>
        <p:nvSpPr>
          <p:cNvPr id="31" name="27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65069B02-CC0D-4826-9EEA-E03D53948FD3}"/>
              </a:ext>
            </a:extLst>
          </p:cNvPr>
          <p:cNvSpPr/>
          <p:nvPr/>
        </p:nvSpPr>
        <p:spPr>
          <a:xfrm>
            <a:off x="1761068" y="4165454"/>
            <a:ext cx="1116478" cy="402573"/>
          </a:xfrm>
          <a:prstGeom prst="wedgeRoundRectCallout">
            <a:avLst>
              <a:gd name="adj1" fmla="val 92259"/>
              <a:gd name="adj2" fmla="val 31961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100" dirty="0">
                <a:solidFill>
                  <a:schemeClr val="tx1"/>
                </a:solidFill>
                <a:latin typeface="Ink Free" pitchFamily="66" charset="0"/>
              </a:rPr>
              <a:t>Trigger – Received IE</a:t>
            </a:r>
            <a:endParaRPr lang="el-GR" sz="1100" dirty="0">
              <a:solidFill>
                <a:schemeClr val="tx1"/>
              </a:solidFill>
            </a:endParaRPr>
          </a:p>
        </p:txBody>
      </p:sp>
      <p:sp>
        <p:nvSpPr>
          <p:cNvPr id="32" name="28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7FA5ABF9-1C88-409E-9253-68D210373170}"/>
              </a:ext>
            </a:extLst>
          </p:cNvPr>
          <p:cNvSpPr/>
          <p:nvPr/>
        </p:nvSpPr>
        <p:spPr>
          <a:xfrm>
            <a:off x="7934143" y="5468181"/>
            <a:ext cx="592357" cy="189015"/>
          </a:xfrm>
          <a:prstGeom prst="wedgeRoundRectCallout">
            <a:avLst>
              <a:gd name="adj1" fmla="val 34651"/>
              <a:gd name="adj2" fmla="val -142881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100" dirty="0">
                <a:solidFill>
                  <a:schemeClr val="tx1"/>
                </a:solidFill>
                <a:latin typeface="Ink Free" pitchFamily="66" charset="0"/>
              </a:rPr>
              <a:t>Note</a:t>
            </a:r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4796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EFEF9A8-C3BE-AD17-2057-5947BEE6F4D5}"/>
              </a:ext>
            </a:extLst>
          </p:cNvPr>
          <p:cNvSpPr txBox="1"/>
          <p:nvPr/>
        </p:nvSpPr>
        <p:spPr>
          <a:xfrm>
            <a:off x="1018919" y="771830"/>
            <a:ext cx="103103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State Transition Diagrams (STDs) (2)</a:t>
            </a:r>
            <a:endParaRPr lang="en-GR" sz="20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5D908F0-4285-3FAB-79D8-D163B74B18C0}"/>
              </a:ext>
            </a:extLst>
          </p:cNvPr>
          <p:cNvSpPr txBox="1"/>
          <p:nvPr/>
        </p:nvSpPr>
        <p:spPr>
          <a:xfrm>
            <a:off x="1018919" y="2206746"/>
            <a:ext cx="9333949" cy="22626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STDs should be studied along side Scenarios and Functional Timers for the complete understanding of the state transitions inside the procedures flow.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Each STD is designed for a specific flow object and a specific Customs Office.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Each state might appear in multiple scenarios.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Some states might share the same naming throughout STDs but they are not the same, except if they target the same flow object and the same Customs Office.</a:t>
            </a:r>
          </a:p>
        </p:txBody>
      </p:sp>
    </p:spTree>
    <p:extLst>
      <p:ext uri="{BB962C8B-B14F-4D97-AF65-F5344CB8AC3E}">
        <p14:creationId xmlns:p14="http://schemas.microsoft.com/office/powerpoint/2010/main" val="8929529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07F8D2E-6E4A-2BAF-2AD6-D99CF49693E7}"/>
              </a:ext>
            </a:extLst>
          </p:cNvPr>
          <p:cNvSpPr txBox="1"/>
          <p:nvPr/>
        </p:nvSpPr>
        <p:spPr>
          <a:xfrm>
            <a:off x="1018919" y="771830"/>
            <a:ext cx="103103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/>
              <a:t>Functional Timers</a:t>
            </a:r>
            <a:endParaRPr lang="en-GR" sz="2000" dirty="0"/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C736A316-DFF4-46B9-B374-8621A638312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5805" y="1765659"/>
            <a:ext cx="9159240" cy="2674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15 - Ορθογώνιο">
            <a:extLst>
              <a:ext uri="{FF2B5EF4-FFF2-40B4-BE49-F238E27FC236}">
                <a16:creationId xmlns:a16="http://schemas.microsoft.com/office/drawing/2014/main" id="{6E3BBFA1-4E66-49F3-B7D8-6B89673EFB95}"/>
              </a:ext>
            </a:extLst>
          </p:cNvPr>
          <p:cNvSpPr/>
          <p:nvPr/>
        </p:nvSpPr>
        <p:spPr>
          <a:xfrm>
            <a:off x="6208385" y="4740475"/>
            <a:ext cx="1696720" cy="914400"/>
          </a:xfrm>
          <a:prstGeom prst="rect">
            <a:avLst/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200" dirty="0">
                <a:solidFill>
                  <a:schemeClr val="tx1"/>
                </a:solidFill>
                <a:latin typeface="Ink Free" pitchFamily="66" charset="0"/>
              </a:rPr>
              <a:t>This can be one or more of the following: condition met, manual action, information exchange.</a:t>
            </a:r>
            <a:endParaRPr lang="el-GR" sz="1200" dirty="0">
              <a:solidFill>
                <a:schemeClr val="tx1"/>
              </a:solidFill>
            </a:endParaRPr>
          </a:p>
        </p:txBody>
      </p:sp>
      <p:sp>
        <p:nvSpPr>
          <p:cNvPr id="8" name="36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580D69E4-5E94-4905-8463-D0D1DC749F47}"/>
              </a:ext>
            </a:extLst>
          </p:cNvPr>
          <p:cNvSpPr/>
          <p:nvPr/>
        </p:nvSpPr>
        <p:spPr>
          <a:xfrm>
            <a:off x="4461473" y="4762980"/>
            <a:ext cx="1293965" cy="388363"/>
          </a:xfrm>
          <a:prstGeom prst="wedgeRoundRectCallout">
            <a:avLst>
              <a:gd name="adj1" fmla="val -33847"/>
              <a:gd name="adj2" fmla="val -162578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200" dirty="0">
                <a:solidFill>
                  <a:schemeClr val="tx1"/>
                </a:solidFill>
                <a:latin typeface="Ink Free" pitchFamily="66" charset="0"/>
              </a:rPr>
              <a:t>The duration is counted in days</a:t>
            </a:r>
            <a:endParaRPr lang="el-GR" sz="1200" dirty="0">
              <a:solidFill>
                <a:schemeClr val="tx1"/>
              </a:solidFill>
            </a:endParaRPr>
          </a:p>
        </p:txBody>
      </p:sp>
      <p:sp>
        <p:nvSpPr>
          <p:cNvPr id="9" name="37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3966CD49-08E9-47D4-8309-D06B6A81A69F}"/>
              </a:ext>
            </a:extLst>
          </p:cNvPr>
          <p:cNvSpPr/>
          <p:nvPr/>
        </p:nvSpPr>
        <p:spPr>
          <a:xfrm>
            <a:off x="1608865" y="4753335"/>
            <a:ext cx="1683097" cy="388363"/>
          </a:xfrm>
          <a:prstGeom prst="wedgeRoundRectCallout">
            <a:avLst>
              <a:gd name="adj1" fmla="val 46029"/>
              <a:gd name="adj2" fmla="val -156616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200" dirty="0">
                <a:solidFill>
                  <a:schemeClr val="tx1"/>
                </a:solidFill>
                <a:latin typeface="Ink Free" pitchFamily="66" charset="0"/>
              </a:rPr>
              <a:t>The Customs Office handling the timer</a:t>
            </a:r>
            <a:endParaRPr lang="el-GR" sz="1200" dirty="0">
              <a:solidFill>
                <a:schemeClr val="tx1"/>
              </a:solidFill>
            </a:endParaRPr>
          </a:p>
        </p:txBody>
      </p:sp>
      <p:sp>
        <p:nvSpPr>
          <p:cNvPr id="10" name="39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1BB4E0C0-7B01-4A80-A0AF-E5A7CCCF130D}"/>
              </a:ext>
            </a:extLst>
          </p:cNvPr>
          <p:cNvSpPr/>
          <p:nvPr/>
        </p:nvSpPr>
        <p:spPr>
          <a:xfrm>
            <a:off x="2965033" y="5229826"/>
            <a:ext cx="1155540" cy="388363"/>
          </a:xfrm>
          <a:prstGeom prst="wedgeRoundRectCallout">
            <a:avLst>
              <a:gd name="adj1" fmla="val 34139"/>
              <a:gd name="adj2" fmla="val -281793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200" dirty="0">
                <a:solidFill>
                  <a:schemeClr val="tx1"/>
                </a:solidFill>
                <a:latin typeface="Ink Free" pitchFamily="66" charset="0"/>
              </a:rPr>
              <a:t>Mandatory or recommended</a:t>
            </a:r>
            <a:endParaRPr lang="el-GR" sz="1200" dirty="0">
              <a:solidFill>
                <a:schemeClr val="tx1"/>
              </a:solidFill>
            </a:endParaRPr>
          </a:p>
        </p:txBody>
      </p:sp>
      <p:sp>
        <p:nvSpPr>
          <p:cNvPr id="11" name="40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625BD6D6-92F9-4D04-A9E0-114B3EBB9B6C}"/>
              </a:ext>
            </a:extLst>
          </p:cNvPr>
          <p:cNvSpPr/>
          <p:nvPr/>
        </p:nvSpPr>
        <p:spPr>
          <a:xfrm>
            <a:off x="8461075" y="4753335"/>
            <a:ext cx="1683097" cy="559444"/>
          </a:xfrm>
          <a:prstGeom prst="wedgeRoundRectCallout">
            <a:avLst>
              <a:gd name="adj1" fmla="val 3392"/>
              <a:gd name="adj2" fmla="val -123513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200" dirty="0">
                <a:solidFill>
                  <a:schemeClr val="tx1"/>
                </a:solidFill>
                <a:latin typeface="Ink Free" pitchFamily="66" charset="0"/>
              </a:rPr>
              <a:t>This can be a manual action, an information exchange or no action.</a:t>
            </a:r>
            <a:endParaRPr lang="el-GR" sz="1200" dirty="0">
              <a:solidFill>
                <a:schemeClr val="tx1"/>
              </a:solidFill>
            </a:endParaRPr>
          </a:p>
        </p:txBody>
      </p:sp>
      <p:sp>
        <p:nvSpPr>
          <p:cNvPr id="12" name="42 - Ορθογώνιο">
            <a:extLst>
              <a:ext uri="{FF2B5EF4-FFF2-40B4-BE49-F238E27FC236}">
                <a16:creationId xmlns:a16="http://schemas.microsoft.com/office/drawing/2014/main" id="{7953DFC7-8261-4BD2-9B43-DC4CF7A94DFF}"/>
              </a:ext>
            </a:extLst>
          </p:cNvPr>
          <p:cNvSpPr/>
          <p:nvPr/>
        </p:nvSpPr>
        <p:spPr>
          <a:xfrm>
            <a:off x="10064684" y="1860307"/>
            <a:ext cx="1696720" cy="1322731"/>
          </a:xfrm>
          <a:prstGeom prst="rect">
            <a:avLst/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200" dirty="0">
                <a:solidFill>
                  <a:schemeClr val="tx1"/>
                </a:solidFill>
                <a:latin typeface="Ink Free" pitchFamily="66" charset="0"/>
              </a:rPr>
              <a:t>Functional Timers should be studied along side STDs and TSDs for the complete understanding of their placement in the procedures flow.</a:t>
            </a:r>
            <a:endParaRPr lang="el-GR" sz="1200" dirty="0">
              <a:solidFill>
                <a:schemeClr val="tx1"/>
              </a:solidFill>
            </a:endParaRPr>
          </a:p>
        </p:txBody>
      </p:sp>
      <p:sp>
        <p:nvSpPr>
          <p:cNvPr id="13" name="16 - Αριστερό άγκιστρο">
            <a:extLst>
              <a:ext uri="{FF2B5EF4-FFF2-40B4-BE49-F238E27FC236}">
                <a16:creationId xmlns:a16="http://schemas.microsoft.com/office/drawing/2014/main" id="{AFCDCAAD-F8D3-442D-8E09-82AC185B40E9}"/>
              </a:ext>
            </a:extLst>
          </p:cNvPr>
          <p:cNvSpPr/>
          <p:nvPr/>
        </p:nvSpPr>
        <p:spPr>
          <a:xfrm rot="16200000">
            <a:off x="6790681" y="3373640"/>
            <a:ext cx="412429" cy="2257063"/>
          </a:xfrm>
          <a:prstGeom prst="lef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355836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EFEF9A8-C3BE-AD17-2057-5947BEE6F4D5}"/>
              </a:ext>
            </a:extLst>
          </p:cNvPr>
          <p:cNvSpPr txBox="1"/>
          <p:nvPr/>
        </p:nvSpPr>
        <p:spPr>
          <a:xfrm>
            <a:off x="1018919" y="771830"/>
            <a:ext cx="103103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Information Exchanges (IEs) (1)</a:t>
            </a:r>
            <a:endParaRPr lang="en-GR" sz="20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5D908F0-4285-3FAB-79D8-D163B74B18C0}"/>
              </a:ext>
            </a:extLst>
          </p:cNvPr>
          <p:cNvSpPr txBox="1"/>
          <p:nvPr/>
        </p:nvSpPr>
        <p:spPr>
          <a:xfrm>
            <a:off x="1018919" y="2206746"/>
            <a:ext cx="9333949" cy="26320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Currently most communications between systems and users in EU Customs context is performed electronically. UCC adoption and implementation aims at a </a:t>
            </a:r>
            <a:r>
              <a:rPr lang="en-US" sz="1600" b="1" dirty="0"/>
              <a:t>paperless</a:t>
            </a:r>
            <a:r>
              <a:rPr lang="en-US" sz="1600" dirty="0"/>
              <a:t> and fully automated customs union.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Under UCC, all IEs need to be formatted in </a:t>
            </a:r>
            <a:r>
              <a:rPr lang="en-US" sz="1600" b="1" dirty="0"/>
              <a:t>XML</a:t>
            </a:r>
            <a:r>
              <a:rPr lang="en-US" sz="1600" dirty="0"/>
              <a:t> format and transmitted across </a:t>
            </a:r>
            <a:r>
              <a:rPr lang="en-US" sz="1600" b="1" dirty="0"/>
              <a:t>CCN/CSI</a:t>
            </a:r>
            <a:r>
              <a:rPr lang="en-US" sz="1600" dirty="0"/>
              <a:t>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Each TMS consists of the </a:t>
            </a:r>
            <a:r>
              <a:rPr lang="en-US" sz="1600" b="1" dirty="0"/>
              <a:t>Message Description </a:t>
            </a:r>
            <a:r>
              <a:rPr lang="en-US" sz="1600" dirty="0"/>
              <a:t>(an overview of the IE with collapsed Data Groups) and the </a:t>
            </a:r>
            <a:r>
              <a:rPr lang="en-US" sz="1600" b="1" dirty="0"/>
              <a:t>Description of the different Data Items </a:t>
            </a:r>
            <a:r>
              <a:rPr lang="en-US" sz="1600" dirty="0"/>
              <a:t>(an expanded view of the IE with the sequence of Data Items of each Data Group).</a:t>
            </a:r>
          </a:p>
        </p:txBody>
      </p:sp>
      <p:sp>
        <p:nvSpPr>
          <p:cNvPr id="5" name="24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D26BC11C-95D5-40D3-B68F-CF53B3482606}"/>
              </a:ext>
            </a:extLst>
          </p:cNvPr>
          <p:cNvSpPr/>
          <p:nvPr/>
        </p:nvSpPr>
        <p:spPr>
          <a:xfrm>
            <a:off x="9904456" y="2806374"/>
            <a:ext cx="1268625" cy="1051681"/>
          </a:xfrm>
          <a:prstGeom prst="wedgeRoundRectCallout">
            <a:avLst>
              <a:gd name="adj1" fmla="val -85413"/>
              <a:gd name="adj2" fmla="val 23778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solidFill>
                  <a:schemeClr val="tx1"/>
                </a:solidFill>
                <a:latin typeface="Ink Free" pitchFamily="66" charset="0"/>
              </a:rPr>
              <a:t>On DDNA level, each IE has a schema called Technical Message Structure (TMS).</a:t>
            </a:r>
            <a:endParaRPr lang="el-GR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4896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EFEF9A8-C3BE-AD17-2057-5947BEE6F4D5}"/>
              </a:ext>
            </a:extLst>
          </p:cNvPr>
          <p:cNvSpPr txBox="1"/>
          <p:nvPr/>
        </p:nvSpPr>
        <p:spPr>
          <a:xfrm>
            <a:off x="1018919" y="771830"/>
            <a:ext cx="103103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Information Exchanges (IEs) (2)</a:t>
            </a:r>
            <a:endParaRPr lang="en-GR" sz="2000" b="1" dirty="0"/>
          </a:p>
        </p:txBody>
      </p:sp>
      <p:sp>
        <p:nvSpPr>
          <p:cNvPr id="11" name="2 - Θέση περιεχομένου">
            <a:extLst>
              <a:ext uri="{FF2B5EF4-FFF2-40B4-BE49-F238E27FC236}">
                <a16:creationId xmlns:a16="http://schemas.microsoft.com/office/drawing/2014/main" id="{044D2A2D-441D-4987-A718-795BB43E84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endParaRPr lang="it-IT" b="1" dirty="0">
              <a:solidFill>
                <a:srgbClr val="FFFFFF"/>
              </a:solidFill>
            </a:endParaRPr>
          </a:p>
          <a:p>
            <a:endParaRPr lang="en-US" dirty="0"/>
          </a:p>
        </p:txBody>
      </p:sp>
      <p:sp>
        <p:nvSpPr>
          <p:cNvPr id="25" name="2 - Θέση περιεχομένου">
            <a:extLst>
              <a:ext uri="{FF2B5EF4-FFF2-40B4-BE49-F238E27FC236}">
                <a16:creationId xmlns:a16="http://schemas.microsoft.com/office/drawing/2014/main" id="{D2397E0B-5D0E-4C1F-B542-BD971A24254D}"/>
              </a:ext>
            </a:extLst>
          </p:cNvPr>
          <p:cNvSpPr txBox="1">
            <a:spLocks/>
          </p:cNvSpPr>
          <p:nvPr/>
        </p:nvSpPr>
        <p:spPr>
          <a:xfrm>
            <a:off x="1159934" y="1637161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b="1">
              <a:solidFill>
                <a:srgbClr val="FFFFFF"/>
              </a:solidFill>
            </a:endParaRPr>
          </a:p>
          <a:p>
            <a:endParaRPr lang="en-US" dirty="0"/>
          </a:p>
        </p:txBody>
      </p:sp>
      <p:pic>
        <p:nvPicPr>
          <p:cNvPr id="33" name="Picture 4">
            <a:extLst>
              <a:ext uri="{FF2B5EF4-FFF2-40B4-BE49-F238E27FC236}">
                <a16:creationId xmlns:a16="http://schemas.microsoft.com/office/drawing/2014/main" id="{BAF0FDE1-6450-46F7-A27F-7AF8A0E071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2670" y="1708009"/>
            <a:ext cx="6632287" cy="388139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34" name="7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28820254-EEAC-49CA-B7E4-AC28F5F4E626}"/>
              </a:ext>
            </a:extLst>
          </p:cNvPr>
          <p:cNvSpPr/>
          <p:nvPr/>
        </p:nvSpPr>
        <p:spPr>
          <a:xfrm>
            <a:off x="7232021" y="1508631"/>
            <a:ext cx="1072977" cy="294166"/>
          </a:xfrm>
          <a:prstGeom prst="wedgeRoundRectCallout">
            <a:avLst>
              <a:gd name="adj1" fmla="val -28615"/>
              <a:gd name="adj2" fmla="val 95623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solidFill>
                  <a:schemeClr val="tx1"/>
                </a:solidFill>
                <a:latin typeface="Ink Free" pitchFamily="66" charset="0"/>
              </a:rPr>
              <a:t>IE Reference</a:t>
            </a:r>
            <a:endParaRPr lang="el-GR" sz="1000" dirty="0">
              <a:solidFill>
                <a:schemeClr val="tx1"/>
              </a:solidFill>
            </a:endParaRPr>
          </a:p>
        </p:txBody>
      </p:sp>
      <p:sp>
        <p:nvSpPr>
          <p:cNvPr id="35" name="8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58F80EB7-E0E0-4708-9C27-C99FD19E680E}"/>
              </a:ext>
            </a:extLst>
          </p:cNvPr>
          <p:cNvSpPr/>
          <p:nvPr/>
        </p:nvSpPr>
        <p:spPr>
          <a:xfrm>
            <a:off x="5563862" y="1485705"/>
            <a:ext cx="787401" cy="317092"/>
          </a:xfrm>
          <a:prstGeom prst="wedgeRoundRectCallout">
            <a:avLst>
              <a:gd name="adj1" fmla="val -98291"/>
              <a:gd name="adj2" fmla="val 85186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solidFill>
                  <a:schemeClr val="tx1"/>
                </a:solidFill>
                <a:latin typeface="Ink Free" pitchFamily="66" charset="0"/>
              </a:rPr>
              <a:t>IE Name</a:t>
            </a:r>
            <a:endParaRPr lang="el-GR" sz="1000" dirty="0">
              <a:solidFill>
                <a:schemeClr val="tx1"/>
              </a:solidFill>
            </a:endParaRPr>
          </a:p>
        </p:txBody>
      </p:sp>
      <p:sp>
        <p:nvSpPr>
          <p:cNvPr id="36" name="9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3B8A5F03-27B7-4219-84B5-26AAC3753156}"/>
              </a:ext>
            </a:extLst>
          </p:cNvPr>
          <p:cNvSpPr/>
          <p:nvPr/>
        </p:nvSpPr>
        <p:spPr>
          <a:xfrm>
            <a:off x="899961" y="1946029"/>
            <a:ext cx="862940" cy="274354"/>
          </a:xfrm>
          <a:prstGeom prst="wedgeRoundRectCallout">
            <a:avLst>
              <a:gd name="adj1" fmla="val 62881"/>
              <a:gd name="adj2" fmla="val -6200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solidFill>
                  <a:schemeClr val="tx1"/>
                </a:solidFill>
                <a:latin typeface="Ink Free" pitchFamily="66" charset="0"/>
              </a:rPr>
              <a:t>IE Number</a:t>
            </a:r>
            <a:endParaRPr lang="el-GR" sz="1000" dirty="0">
              <a:solidFill>
                <a:schemeClr val="tx1"/>
              </a:solidFill>
            </a:endParaRPr>
          </a:p>
        </p:txBody>
      </p:sp>
      <p:sp>
        <p:nvSpPr>
          <p:cNvPr id="37" name="10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0CBA3D7C-A1B1-46A9-9FFE-AD71CE04F3B6}"/>
              </a:ext>
            </a:extLst>
          </p:cNvPr>
          <p:cNvSpPr/>
          <p:nvPr/>
        </p:nvSpPr>
        <p:spPr>
          <a:xfrm>
            <a:off x="7391152" y="4551814"/>
            <a:ext cx="919681" cy="265029"/>
          </a:xfrm>
          <a:prstGeom prst="wedgeRoundRectCallout">
            <a:avLst>
              <a:gd name="adj1" fmla="val -62906"/>
              <a:gd name="adj2" fmla="val 51226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solidFill>
                  <a:schemeClr val="tx1"/>
                </a:solidFill>
                <a:latin typeface="Ink Free" pitchFamily="66" charset="0"/>
              </a:rPr>
              <a:t>Optionality</a:t>
            </a:r>
            <a:endParaRPr lang="el-GR" sz="1000" dirty="0">
              <a:solidFill>
                <a:schemeClr val="tx1"/>
              </a:solidFill>
            </a:endParaRPr>
          </a:p>
        </p:txBody>
      </p:sp>
      <p:sp>
        <p:nvSpPr>
          <p:cNvPr id="38" name="11 - Ορθογώνιο">
            <a:extLst>
              <a:ext uri="{FF2B5EF4-FFF2-40B4-BE49-F238E27FC236}">
                <a16:creationId xmlns:a16="http://schemas.microsoft.com/office/drawing/2014/main" id="{BF136D76-50ED-41F5-A3CC-E56C53AABF91}"/>
              </a:ext>
            </a:extLst>
          </p:cNvPr>
          <p:cNvSpPr/>
          <p:nvPr/>
        </p:nvSpPr>
        <p:spPr>
          <a:xfrm>
            <a:off x="6930914" y="4740983"/>
            <a:ext cx="307633" cy="14105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9" name="12 - Ορθογώνιο">
            <a:extLst>
              <a:ext uri="{FF2B5EF4-FFF2-40B4-BE49-F238E27FC236}">
                <a16:creationId xmlns:a16="http://schemas.microsoft.com/office/drawing/2014/main" id="{C67AE638-C760-42D3-B745-620F0DF9C647}"/>
              </a:ext>
            </a:extLst>
          </p:cNvPr>
          <p:cNvSpPr/>
          <p:nvPr/>
        </p:nvSpPr>
        <p:spPr>
          <a:xfrm>
            <a:off x="6477004" y="4740982"/>
            <a:ext cx="331617" cy="14105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0" name="13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08831931-C1FE-4341-8AAB-3A7C0A20068A}"/>
              </a:ext>
            </a:extLst>
          </p:cNvPr>
          <p:cNvSpPr/>
          <p:nvPr/>
        </p:nvSpPr>
        <p:spPr>
          <a:xfrm>
            <a:off x="5434029" y="4639699"/>
            <a:ext cx="856707" cy="343622"/>
          </a:xfrm>
          <a:prstGeom prst="wedgeRoundRectCallout">
            <a:avLst>
              <a:gd name="adj1" fmla="val 68195"/>
              <a:gd name="adj2" fmla="val 4405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solidFill>
                  <a:schemeClr val="tx1"/>
                </a:solidFill>
                <a:latin typeface="Ink Free" pitchFamily="66" charset="0"/>
              </a:rPr>
              <a:t>Multiplicity</a:t>
            </a:r>
            <a:endParaRPr lang="el-GR" sz="1000" dirty="0">
              <a:solidFill>
                <a:schemeClr val="tx1"/>
              </a:solidFill>
            </a:endParaRPr>
          </a:p>
        </p:txBody>
      </p:sp>
      <p:sp>
        <p:nvSpPr>
          <p:cNvPr id="41" name="14 - Ορθογώνιο">
            <a:extLst>
              <a:ext uri="{FF2B5EF4-FFF2-40B4-BE49-F238E27FC236}">
                <a16:creationId xmlns:a16="http://schemas.microsoft.com/office/drawing/2014/main" id="{AB2531BB-5324-47B8-8084-7AAADFBD33E6}"/>
              </a:ext>
            </a:extLst>
          </p:cNvPr>
          <p:cNvSpPr/>
          <p:nvPr/>
        </p:nvSpPr>
        <p:spPr>
          <a:xfrm>
            <a:off x="1924854" y="3487984"/>
            <a:ext cx="6431749" cy="20003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2" name="15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0F7F8DDE-CDC1-47B4-ABE2-E63C04D9A012}"/>
              </a:ext>
            </a:extLst>
          </p:cNvPr>
          <p:cNvSpPr/>
          <p:nvPr/>
        </p:nvSpPr>
        <p:spPr>
          <a:xfrm>
            <a:off x="8654709" y="3357636"/>
            <a:ext cx="1632893" cy="388363"/>
          </a:xfrm>
          <a:prstGeom prst="wedgeRoundRectCallout">
            <a:avLst>
              <a:gd name="adj1" fmla="val -65731"/>
              <a:gd name="adj2" fmla="val 10769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solidFill>
                  <a:schemeClr val="tx1"/>
                </a:solidFill>
                <a:latin typeface="Ink Free" pitchFamily="66" charset="0"/>
              </a:rPr>
              <a:t>Data group (DG): always written in capitals.</a:t>
            </a:r>
            <a:endParaRPr lang="el-GR" sz="1000" dirty="0">
              <a:solidFill>
                <a:schemeClr val="tx1"/>
              </a:solidFill>
            </a:endParaRPr>
          </a:p>
        </p:txBody>
      </p:sp>
      <p:sp>
        <p:nvSpPr>
          <p:cNvPr id="43" name="16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DBADF6C1-B90F-4CEA-B8D5-F9F864ABA997}"/>
              </a:ext>
            </a:extLst>
          </p:cNvPr>
          <p:cNvSpPr/>
          <p:nvPr/>
        </p:nvSpPr>
        <p:spPr>
          <a:xfrm>
            <a:off x="3338761" y="2228371"/>
            <a:ext cx="855353" cy="264061"/>
          </a:xfrm>
          <a:prstGeom prst="wedgeRoundRectCallout">
            <a:avLst>
              <a:gd name="adj1" fmla="val -63999"/>
              <a:gd name="adj2" fmla="val -63340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solidFill>
                  <a:schemeClr val="tx1"/>
                </a:solidFill>
                <a:latin typeface="Ink Free" pitchFamily="66" charset="0"/>
              </a:rPr>
              <a:t>IE Version</a:t>
            </a:r>
            <a:endParaRPr lang="el-GR" sz="1000" dirty="0">
              <a:solidFill>
                <a:schemeClr val="tx1"/>
              </a:solidFill>
            </a:endParaRPr>
          </a:p>
        </p:txBody>
      </p:sp>
      <p:sp>
        <p:nvSpPr>
          <p:cNvPr id="44" name="18 - Ορθογώνιο">
            <a:extLst>
              <a:ext uri="{FF2B5EF4-FFF2-40B4-BE49-F238E27FC236}">
                <a16:creationId xmlns:a16="http://schemas.microsoft.com/office/drawing/2014/main" id="{EC2B0CC7-78D5-4AA0-90A3-31B063CE36EC}"/>
              </a:ext>
            </a:extLst>
          </p:cNvPr>
          <p:cNvSpPr/>
          <p:nvPr/>
        </p:nvSpPr>
        <p:spPr>
          <a:xfrm>
            <a:off x="631743" y="2403704"/>
            <a:ext cx="996778" cy="914400"/>
          </a:xfrm>
          <a:prstGeom prst="rect">
            <a:avLst/>
          </a:prstGeom>
          <a:solidFill>
            <a:srgbClr val="FDFB9D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solidFill>
                  <a:schemeClr val="tx1"/>
                </a:solidFill>
                <a:latin typeface="Ink Free" pitchFamily="66" charset="0"/>
              </a:rPr>
              <a:t>These DGs exist in all IEs,</a:t>
            </a:r>
            <a:r>
              <a:rPr lang="en-US" sz="1000" dirty="0">
                <a:solidFill>
                  <a:schemeClr val="tx1"/>
                </a:solidFill>
                <a:latin typeface="Ink Free" pitchFamily="66" charset="0"/>
              </a:rPr>
              <a:t> with </a:t>
            </a:r>
            <a:r>
              <a:rPr lang="en-GB" sz="1000" dirty="0">
                <a:solidFill>
                  <a:schemeClr val="tx1"/>
                </a:solidFill>
                <a:latin typeface="Ink Free" pitchFamily="66" charset="0"/>
              </a:rPr>
              <a:t>different content in each IE.</a:t>
            </a:r>
            <a:endParaRPr lang="el-GR" sz="1000" dirty="0">
              <a:solidFill>
                <a:schemeClr val="tx1"/>
              </a:solidFill>
            </a:endParaRPr>
          </a:p>
        </p:txBody>
      </p:sp>
      <p:sp>
        <p:nvSpPr>
          <p:cNvPr id="45" name="19 - Αριστερό άγκιστρο">
            <a:extLst>
              <a:ext uri="{FF2B5EF4-FFF2-40B4-BE49-F238E27FC236}">
                <a16:creationId xmlns:a16="http://schemas.microsoft.com/office/drawing/2014/main" id="{7E28948F-CC09-476D-80E1-F2D529CADD71}"/>
              </a:ext>
            </a:extLst>
          </p:cNvPr>
          <p:cNvSpPr/>
          <p:nvPr/>
        </p:nvSpPr>
        <p:spPr>
          <a:xfrm>
            <a:off x="1695713" y="2370066"/>
            <a:ext cx="46808" cy="339266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17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2D4DBB8F-5B54-417C-AA32-B1A1DC88B1B2}"/>
              </a:ext>
            </a:extLst>
          </p:cNvPr>
          <p:cNvSpPr/>
          <p:nvPr/>
        </p:nvSpPr>
        <p:spPr>
          <a:xfrm>
            <a:off x="4312844" y="2676908"/>
            <a:ext cx="2169626" cy="388363"/>
          </a:xfrm>
          <a:prstGeom prst="wedgeRoundRectCallout">
            <a:avLst>
              <a:gd name="adj1" fmla="val -95024"/>
              <a:gd name="adj2" fmla="val -60055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solidFill>
                  <a:schemeClr val="tx1"/>
                </a:solidFill>
                <a:latin typeface="Ink Free" pitchFamily="66" charset="0"/>
              </a:rPr>
              <a:t>This DG has technical content which concerns the exchange itself</a:t>
            </a:r>
            <a:endParaRPr lang="el-GR" sz="1000" dirty="0">
              <a:solidFill>
                <a:schemeClr val="tx1"/>
              </a:solidFill>
            </a:endParaRPr>
          </a:p>
        </p:txBody>
      </p:sp>
      <p:sp>
        <p:nvSpPr>
          <p:cNvPr id="47" name="20 - TextBox">
            <a:extLst>
              <a:ext uri="{FF2B5EF4-FFF2-40B4-BE49-F238E27FC236}">
                <a16:creationId xmlns:a16="http://schemas.microsoft.com/office/drawing/2014/main" id="{EF62F57A-DB6F-498C-96B1-E4A304B2B273}"/>
              </a:ext>
            </a:extLst>
          </p:cNvPr>
          <p:cNvSpPr txBox="1"/>
          <p:nvPr/>
        </p:nvSpPr>
        <p:spPr>
          <a:xfrm>
            <a:off x="1167515" y="1347144"/>
            <a:ext cx="23148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u="sng" dirty="0">
                <a:solidFill>
                  <a:srgbClr val="FF0000"/>
                </a:solidFill>
                <a:latin typeface="Ink Free" pitchFamily="66" charset="0"/>
              </a:rPr>
              <a:t>Message Description</a:t>
            </a:r>
          </a:p>
        </p:txBody>
      </p:sp>
      <p:sp>
        <p:nvSpPr>
          <p:cNvPr id="48" name="21 - Ορθογώνιο">
            <a:extLst>
              <a:ext uri="{FF2B5EF4-FFF2-40B4-BE49-F238E27FC236}">
                <a16:creationId xmlns:a16="http://schemas.microsoft.com/office/drawing/2014/main" id="{F21E606A-EBC2-4021-96D2-C83D025993D3}"/>
              </a:ext>
            </a:extLst>
          </p:cNvPr>
          <p:cNvSpPr/>
          <p:nvPr/>
        </p:nvSpPr>
        <p:spPr>
          <a:xfrm>
            <a:off x="7468203" y="2879781"/>
            <a:ext cx="476250" cy="14218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9" name="23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EE471BE0-9B51-4FE7-A1ED-2B0B4CF4D6AE}"/>
              </a:ext>
            </a:extLst>
          </p:cNvPr>
          <p:cNvSpPr/>
          <p:nvPr/>
        </p:nvSpPr>
        <p:spPr>
          <a:xfrm>
            <a:off x="8148542" y="3825652"/>
            <a:ext cx="799584" cy="322697"/>
          </a:xfrm>
          <a:prstGeom prst="wedgeRoundRectCallout">
            <a:avLst>
              <a:gd name="adj1" fmla="val -69422"/>
              <a:gd name="adj2" fmla="val 38344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solidFill>
                  <a:schemeClr val="tx1"/>
                </a:solidFill>
                <a:latin typeface="Ink Free" pitchFamily="66" charset="0"/>
              </a:rPr>
              <a:t>Condition</a:t>
            </a:r>
            <a:endParaRPr lang="el-GR" sz="1000" dirty="0">
              <a:solidFill>
                <a:schemeClr val="tx1"/>
              </a:solidFill>
            </a:endParaRPr>
          </a:p>
        </p:txBody>
      </p:sp>
      <p:sp>
        <p:nvSpPr>
          <p:cNvPr id="50" name="24 - Ορθογώνιο">
            <a:extLst>
              <a:ext uri="{FF2B5EF4-FFF2-40B4-BE49-F238E27FC236}">
                <a16:creationId xmlns:a16="http://schemas.microsoft.com/office/drawing/2014/main" id="{478A3FEE-3D9B-4EFC-B96E-666C0616C974}"/>
              </a:ext>
            </a:extLst>
          </p:cNvPr>
          <p:cNvSpPr/>
          <p:nvPr/>
        </p:nvSpPr>
        <p:spPr>
          <a:xfrm>
            <a:off x="7413341" y="4018228"/>
            <a:ext cx="539579" cy="17275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1" name="25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31FA1763-BA50-46E5-82EF-CF4B019430D7}"/>
              </a:ext>
            </a:extLst>
          </p:cNvPr>
          <p:cNvSpPr/>
          <p:nvPr/>
        </p:nvSpPr>
        <p:spPr>
          <a:xfrm>
            <a:off x="8099494" y="2821713"/>
            <a:ext cx="476250" cy="302057"/>
          </a:xfrm>
          <a:prstGeom prst="wedgeRoundRectCallout">
            <a:avLst>
              <a:gd name="adj1" fmla="val -75368"/>
              <a:gd name="adj2" fmla="val -10443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solidFill>
                  <a:schemeClr val="tx1"/>
                </a:solidFill>
                <a:latin typeface="Ink Free" pitchFamily="66" charset="0"/>
              </a:rPr>
              <a:t>Rule</a:t>
            </a:r>
            <a:endParaRPr lang="el-GR" sz="1000" dirty="0">
              <a:solidFill>
                <a:schemeClr val="tx1"/>
              </a:solidFill>
            </a:endParaRPr>
          </a:p>
        </p:txBody>
      </p:sp>
      <p:sp>
        <p:nvSpPr>
          <p:cNvPr id="52" name="26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58F1EACC-07CD-48C9-A67F-36D5E1DD474F}"/>
              </a:ext>
            </a:extLst>
          </p:cNvPr>
          <p:cNvSpPr/>
          <p:nvPr/>
        </p:nvSpPr>
        <p:spPr>
          <a:xfrm>
            <a:off x="8886023" y="1347144"/>
            <a:ext cx="2120647" cy="1802026"/>
          </a:xfrm>
          <a:prstGeom prst="wedgeRoundRectCallout">
            <a:avLst>
              <a:gd name="adj1" fmla="val -71656"/>
              <a:gd name="adj2" fmla="val -10587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buFont typeface="Arial" pitchFamily="34" charset="0"/>
              <a:buChar char="•"/>
            </a:pPr>
            <a:r>
              <a:rPr lang="en-US" sz="900" b="1" dirty="0">
                <a:solidFill>
                  <a:schemeClr val="tx1"/>
                </a:solidFill>
                <a:latin typeface="Ink Free" pitchFamily="66" charset="0"/>
              </a:rPr>
              <a:t>“C_” </a:t>
            </a:r>
            <a:r>
              <a:rPr lang="en-US" sz="900" dirty="0">
                <a:solidFill>
                  <a:schemeClr val="tx1"/>
                </a:solidFill>
                <a:latin typeface="Ink Free" pitchFamily="66" charset="0"/>
              </a:rPr>
              <a:t>denotes exchanges within the </a:t>
            </a:r>
            <a:r>
              <a:rPr lang="en-US" sz="900" b="1" dirty="0">
                <a:solidFill>
                  <a:schemeClr val="tx1"/>
                </a:solidFill>
                <a:latin typeface="Ink Free" pitchFamily="66" charset="0"/>
              </a:rPr>
              <a:t>Common</a:t>
            </a:r>
            <a:r>
              <a:rPr lang="en-US" sz="900" dirty="0">
                <a:solidFill>
                  <a:schemeClr val="tx1"/>
                </a:solidFill>
                <a:latin typeface="Ink Free" pitchFamily="66" charset="0"/>
              </a:rPr>
              <a:t> </a:t>
            </a:r>
            <a:r>
              <a:rPr lang="en-US" sz="900" b="1" dirty="0">
                <a:solidFill>
                  <a:schemeClr val="tx1"/>
                </a:solidFill>
                <a:latin typeface="Ink Free" pitchFamily="66" charset="0"/>
              </a:rPr>
              <a:t>Domain</a:t>
            </a:r>
            <a:r>
              <a:rPr lang="en-US" sz="900" dirty="0">
                <a:solidFill>
                  <a:schemeClr val="tx1"/>
                </a:solidFill>
                <a:latin typeface="Ink Free" pitchFamily="66" charset="0"/>
              </a:rPr>
              <a:t> between National or Central Customs Systems.</a:t>
            </a:r>
          </a:p>
          <a:p>
            <a:pPr lvl="0">
              <a:buFont typeface="Arial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Ink Free" pitchFamily="66" charset="0"/>
              </a:rPr>
              <a:t>“</a:t>
            </a:r>
            <a:r>
              <a:rPr lang="en-US" sz="900" b="1" dirty="0">
                <a:solidFill>
                  <a:schemeClr val="tx1"/>
                </a:solidFill>
                <a:latin typeface="Ink Free" pitchFamily="66" charset="0"/>
              </a:rPr>
              <a:t>E_” </a:t>
            </a:r>
            <a:r>
              <a:rPr lang="en-US" sz="900" dirty="0">
                <a:solidFill>
                  <a:schemeClr val="tx1"/>
                </a:solidFill>
                <a:latin typeface="Ink Free" pitchFamily="66" charset="0"/>
              </a:rPr>
              <a:t>denotes exchanges in the </a:t>
            </a:r>
            <a:r>
              <a:rPr lang="en-US" sz="900" b="1" dirty="0">
                <a:solidFill>
                  <a:schemeClr val="tx1"/>
                </a:solidFill>
                <a:latin typeface="Ink Free" pitchFamily="66" charset="0"/>
              </a:rPr>
              <a:t>External</a:t>
            </a:r>
            <a:r>
              <a:rPr lang="en-US" sz="900" dirty="0">
                <a:solidFill>
                  <a:schemeClr val="tx1"/>
                </a:solidFill>
                <a:latin typeface="Ink Free" pitchFamily="66" charset="0"/>
              </a:rPr>
              <a:t> </a:t>
            </a:r>
            <a:r>
              <a:rPr lang="en-US" sz="900" b="1" dirty="0">
                <a:solidFill>
                  <a:schemeClr val="tx1"/>
                </a:solidFill>
                <a:latin typeface="Ink Free" pitchFamily="66" charset="0"/>
              </a:rPr>
              <a:t>Domain</a:t>
            </a:r>
            <a:r>
              <a:rPr lang="en-US" sz="900" dirty="0">
                <a:solidFill>
                  <a:schemeClr val="tx1"/>
                </a:solidFill>
                <a:latin typeface="Ink Free" pitchFamily="66" charset="0"/>
              </a:rPr>
              <a:t> between Customs Systems and Traders.</a:t>
            </a:r>
          </a:p>
          <a:p>
            <a:pPr lvl="0">
              <a:buFont typeface="Arial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Ink Free" pitchFamily="66" charset="0"/>
              </a:rPr>
              <a:t>“</a:t>
            </a:r>
            <a:r>
              <a:rPr lang="en-US" sz="900" b="1" dirty="0">
                <a:solidFill>
                  <a:schemeClr val="tx1"/>
                </a:solidFill>
                <a:latin typeface="Ink Free" pitchFamily="66" charset="0"/>
              </a:rPr>
              <a:t>N_” </a:t>
            </a:r>
            <a:r>
              <a:rPr lang="en-US" sz="900" dirty="0">
                <a:solidFill>
                  <a:schemeClr val="tx1"/>
                </a:solidFill>
                <a:latin typeface="Ink Free" pitchFamily="66" charset="0"/>
              </a:rPr>
              <a:t>denotes exchanges within the </a:t>
            </a:r>
            <a:r>
              <a:rPr lang="en-US" sz="900" b="1" dirty="0">
                <a:solidFill>
                  <a:schemeClr val="tx1"/>
                </a:solidFill>
                <a:latin typeface="Ink Free" pitchFamily="66" charset="0"/>
              </a:rPr>
              <a:t>National</a:t>
            </a:r>
            <a:r>
              <a:rPr lang="en-US" sz="900" dirty="0">
                <a:solidFill>
                  <a:schemeClr val="tx1"/>
                </a:solidFill>
                <a:latin typeface="Ink Free" pitchFamily="66" charset="0"/>
              </a:rPr>
              <a:t> </a:t>
            </a:r>
            <a:r>
              <a:rPr lang="en-US" sz="900" b="1" dirty="0">
                <a:solidFill>
                  <a:schemeClr val="tx1"/>
                </a:solidFill>
                <a:latin typeface="Ink Free" pitchFamily="66" charset="0"/>
              </a:rPr>
              <a:t>Domain</a:t>
            </a:r>
            <a:r>
              <a:rPr lang="en-US" sz="900" dirty="0">
                <a:solidFill>
                  <a:schemeClr val="tx1"/>
                </a:solidFill>
                <a:latin typeface="Ink Free" pitchFamily="66" charset="0"/>
              </a:rPr>
              <a:t> between National Customs Systems and Non Customs National Systems.</a:t>
            </a:r>
          </a:p>
        </p:txBody>
      </p:sp>
    </p:spTree>
    <p:extLst>
      <p:ext uri="{BB962C8B-B14F-4D97-AF65-F5344CB8AC3E}">
        <p14:creationId xmlns:p14="http://schemas.microsoft.com/office/powerpoint/2010/main" val="32311372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EFEF9A8-C3BE-AD17-2057-5947BEE6F4D5}"/>
              </a:ext>
            </a:extLst>
          </p:cNvPr>
          <p:cNvSpPr txBox="1"/>
          <p:nvPr/>
        </p:nvSpPr>
        <p:spPr>
          <a:xfrm>
            <a:off x="1018919" y="771830"/>
            <a:ext cx="103103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Information Exchanges (IEs) (3)</a:t>
            </a:r>
            <a:endParaRPr lang="en-GR" sz="2000" b="1" dirty="0"/>
          </a:p>
        </p:txBody>
      </p:sp>
      <p:sp>
        <p:nvSpPr>
          <p:cNvPr id="11" name="2 - Θέση περιεχομένου">
            <a:extLst>
              <a:ext uri="{FF2B5EF4-FFF2-40B4-BE49-F238E27FC236}">
                <a16:creationId xmlns:a16="http://schemas.microsoft.com/office/drawing/2014/main" id="{044D2A2D-441D-4987-A718-795BB43E84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endParaRPr lang="it-IT" b="1" dirty="0">
              <a:solidFill>
                <a:srgbClr val="FFFFFF"/>
              </a:solidFill>
            </a:endParaRPr>
          </a:p>
          <a:p>
            <a:endParaRPr lang="en-US" dirty="0"/>
          </a:p>
        </p:txBody>
      </p:sp>
      <p:sp>
        <p:nvSpPr>
          <p:cNvPr id="25" name="2 - Θέση περιεχομένου">
            <a:extLst>
              <a:ext uri="{FF2B5EF4-FFF2-40B4-BE49-F238E27FC236}">
                <a16:creationId xmlns:a16="http://schemas.microsoft.com/office/drawing/2014/main" id="{D2397E0B-5D0E-4C1F-B542-BD971A24254D}"/>
              </a:ext>
            </a:extLst>
          </p:cNvPr>
          <p:cNvSpPr txBox="1">
            <a:spLocks/>
          </p:cNvSpPr>
          <p:nvPr/>
        </p:nvSpPr>
        <p:spPr>
          <a:xfrm>
            <a:off x="1159934" y="1637161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b="1">
              <a:solidFill>
                <a:srgbClr val="FFFFFF"/>
              </a:solidFill>
            </a:endParaRPr>
          </a:p>
          <a:p>
            <a:endParaRPr lang="en-US" dirty="0"/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E699A896-F471-47B0-9554-5301FA562E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62113" y="2311400"/>
            <a:ext cx="8524875" cy="26479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2" name="8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3EEA9A2C-B09E-4819-BF2B-0A697B8D893A}"/>
              </a:ext>
            </a:extLst>
          </p:cNvPr>
          <p:cNvSpPr/>
          <p:nvPr/>
        </p:nvSpPr>
        <p:spPr>
          <a:xfrm>
            <a:off x="8010785" y="2082800"/>
            <a:ext cx="752215" cy="302054"/>
          </a:xfrm>
          <a:prstGeom prst="wedgeRoundRectCallout">
            <a:avLst>
              <a:gd name="adj1" fmla="val 6674"/>
              <a:gd name="adj2" fmla="val 101230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200" dirty="0">
                <a:solidFill>
                  <a:schemeClr val="tx1"/>
                </a:solidFill>
                <a:latin typeface="Ink Free" pitchFamily="66" charset="0"/>
              </a:rPr>
              <a:t>Format</a:t>
            </a:r>
            <a:endParaRPr lang="el-GR" sz="1200" dirty="0">
              <a:solidFill>
                <a:schemeClr val="tx1"/>
              </a:solidFill>
            </a:endParaRPr>
          </a:p>
        </p:txBody>
      </p:sp>
      <p:sp>
        <p:nvSpPr>
          <p:cNvPr id="13" name="14 - Ορθογώνιο">
            <a:extLst>
              <a:ext uri="{FF2B5EF4-FFF2-40B4-BE49-F238E27FC236}">
                <a16:creationId xmlns:a16="http://schemas.microsoft.com/office/drawing/2014/main" id="{E36E3C5B-FBAE-4253-BF51-A8781ADBEB17}"/>
              </a:ext>
            </a:extLst>
          </p:cNvPr>
          <p:cNvSpPr/>
          <p:nvPr/>
        </p:nvSpPr>
        <p:spPr>
          <a:xfrm>
            <a:off x="1786066" y="4125472"/>
            <a:ext cx="8081834" cy="33857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23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0156BBBF-32E2-45CE-938E-C8CD3827235B}"/>
              </a:ext>
            </a:extLst>
          </p:cNvPr>
          <p:cNvSpPr/>
          <p:nvPr/>
        </p:nvSpPr>
        <p:spPr>
          <a:xfrm>
            <a:off x="10128938" y="3297088"/>
            <a:ext cx="805762" cy="388363"/>
          </a:xfrm>
          <a:prstGeom prst="wedgeRoundRectCallout">
            <a:avLst>
              <a:gd name="adj1" fmla="val -70271"/>
              <a:gd name="adj2" fmla="val 12890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  <a:latin typeface="Ink Free" pitchFamily="66" charset="0"/>
              </a:rPr>
              <a:t>Condition</a:t>
            </a:r>
            <a:endParaRPr lang="el-GR" sz="1200" dirty="0">
              <a:solidFill>
                <a:schemeClr val="tx1"/>
              </a:solidFill>
            </a:endParaRPr>
          </a:p>
        </p:txBody>
      </p:sp>
      <p:sp>
        <p:nvSpPr>
          <p:cNvPr id="15" name="25 - Ορθογώνιο">
            <a:extLst>
              <a:ext uri="{FF2B5EF4-FFF2-40B4-BE49-F238E27FC236}">
                <a16:creationId xmlns:a16="http://schemas.microsoft.com/office/drawing/2014/main" id="{986EA420-0AED-45E9-BFAE-E5EE72045BC4}"/>
              </a:ext>
            </a:extLst>
          </p:cNvPr>
          <p:cNvSpPr/>
          <p:nvPr/>
        </p:nvSpPr>
        <p:spPr>
          <a:xfrm>
            <a:off x="7535820" y="2576298"/>
            <a:ext cx="308920" cy="23482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27 - Ορθογώνιο">
            <a:extLst>
              <a:ext uri="{FF2B5EF4-FFF2-40B4-BE49-F238E27FC236}">
                <a16:creationId xmlns:a16="http://schemas.microsoft.com/office/drawing/2014/main" id="{C61023F9-A595-4D03-AA94-06A8FEE9FC08}"/>
              </a:ext>
            </a:extLst>
          </p:cNvPr>
          <p:cNvSpPr/>
          <p:nvPr/>
        </p:nvSpPr>
        <p:spPr>
          <a:xfrm>
            <a:off x="8201025" y="2572179"/>
            <a:ext cx="504825" cy="23482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2" name="28 - Ορθογώνιο">
            <a:extLst>
              <a:ext uri="{FF2B5EF4-FFF2-40B4-BE49-F238E27FC236}">
                <a16:creationId xmlns:a16="http://schemas.microsoft.com/office/drawing/2014/main" id="{4C8A1E9D-3B92-4395-A1FE-4B671D13B36C}"/>
              </a:ext>
            </a:extLst>
          </p:cNvPr>
          <p:cNvSpPr/>
          <p:nvPr/>
        </p:nvSpPr>
        <p:spPr>
          <a:xfrm>
            <a:off x="8778188" y="4673085"/>
            <a:ext cx="565837" cy="23482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3" name="29 - Ορθογώνιο">
            <a:extLst>
              <a:ext uri="{FF2B5EF4-FFF2-40B4-BE49-F238E27FC236}">
                <a16:creationId xmlns:a16="http://schemas.microsoft.com/office/drawing/2014/main" id="{98AEE1D7-7F4E-4937-A15A-FAD4367DCC48}"/>
              </a:ext>
            </a:extLst>
          </p:cNvPr>
          <p:cNvSpPr/>
          <p:nvPr/>
        </p:nvSpPr>
        <p:spPr>
          <a:xfrm>
            <a:off x="9345826" y="3420419"/>
            <a:ext cx="598274" cy="19590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4" name="31 - Ορθογώνιο">
            <a:extLst>
              <a:ext uri="{FF2B5EF4-FFF2-40B4-BE49-F238E27FC236}">
                <a16:creationId xmlns:a16="http://schemas.microsoft.com/office/drawing/2014/main" id="{57054D5B-AEE6-4C9F-9EE1-AE6F0BEAB97B}"/>
              </a:ext>
            </a:extLst>
          </p:cNvPr>
          <p:cNvSpPr/>
          <p:nvPr/>
        </p:nvSpPr>
        <p:spPr>
          <a:xfrm>
            <a:off x="9344539" y="2559050"/>
            <a:ext cx="618611" cy="21938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33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63FD93BB-EB40-4802-9FF2-8840148B9604}"/>
              </a:ext>
            </a:extLst>
          </p:cNvPr>
          <p:cNvSpPr/>
          <p:nvPr/>
        </p:nvSpPr>
        <p:spPr>
          <a:xfrm>
            <a:off x="10218782" y="2476136"/>
            <a:ext cx="506368" cy="388363"/>
          </a:xfrm>
          <a:prstGeom prst="wedgeRoundRectCallout">
            <a:avLst>
              <a:gd name="adj1" fmla="val -92843"/>
              <a:gd name="adj2" fmla="val 626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  <a:latin typeface="Ink Free" pitchFamily="66" charset="0"/>
              </a:rPr>
              <a:t>Rule</a:t>
            </a:r>
            <a:endParaRPr lang="el-GR" sz="1200" dirty="0">
              <a:solidFill>
                <a:schemeClr val="tx1"/>
              </a:solidFill>
            </a:endParaRPr>
          </a:p>
        </p:txBody>
      </p:sp>
      <p:sp>
        <p:nvSpPr>
          <p:cNvPr id="27" name="34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C001B838-807A-4B23-8029-9DB6B8085D6D}"/>
              </a:ext>
            </a:extLst>
          </p:cNvPr>
          <p:cNvSpPr/>
          <p:nvPr/>
        </p:nvSpPr>
        <p:spPr>
          <a:xfrm>
            <a:off x="10116580" y="3900509"/>
            <a:ext cx="1675370" cy="544491"/>
          </a:xfrm>
          <a:prstGeom prst="wedgeRoundRectCallout">
            <a:avLst>
              <a:gd name="adj1" fmla="val -63953"/>
              <a:gd name="adj2" fmla="val 7985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  <a:latin typeface="Ink Free" pitchFamily="66" charset="0"/>
              </a:rPr>
              <a:t>Data Item (DI): always written in sentence case.</a:t>
            </a:r>
            <a:endParaRPr lang="el-GR" sz="1200" dirty="0">
              <a:solidFill>
                <a:schemeClr val="tx1"/>
              </a:solidFill>
            </a:endParaRPr>
          </a:p>
        </p:txBody>
      </p:sp>
      <p:sp>
        <p:nvSpPr>
          <p:cNvPr id="28" name="35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0D7624DC-72F6-4C3A-9AAE-F633AD7FDB05}"/>
              </a:ext>
            </a:extLst>
          </p:cNvPr>
          <p:cNvSpPr/>
          <p:nvPr/>
        </p:nvSpPr>
        <p:spPr>
          <a:xfrm>
            <a:off x="8934710" y="5092700"/>
            <a:ext cx="752215" cy="302054"/>
          </a:xfrm>
          <a:prstGeom prst="wedgeRoundRectCallout">
            <a:avLst>
              <a:gd name="adj1" fmla="val -31313"/>
              <a:gd name="adj2" fmla="val -106894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200" dirty="0">
                <a:solidFill>
                  <a:schemeClr val="tx1"/>
                </a:solidFill>
                <a:latin typeface="Ink Free" pitchFamily="66" charset="0"/>
              </a:rPr>
              <a:t>Codelist</a:t>
            </a:r>
            <a:endParaRPr lang="el-GR" sz="1200" dirty="0">
              <a:solidFill>
                <a:schemeClr val="tx1"/>
              </a:solidFill>
            </a:endParaRPr>
          </a:p>
        </p:txBody>
      </p:sp>
      <p:sp>
        <p:nvSpPr>
          <p:cNvPr id="29" name="36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18A97347-D7B5-4914-B54C-F0478CF8D45C}"/>
              </a:ext>
            </a:extLst>
          </p:cNvPr>
          <p:cNvSpPr/>
          <p:nvPr/>
        </p:nvSpPr>
        <p:spPr>
          <a:xfrm>
            <a:off x="6772276" y="2082800"/>
            <a:ext cx="962024" cy="350243"/>
          </a:xfrm>
          <a:prstGeom prst="wedgeRoundRectCallout">
            <a:avLst>
              <a:gd name="adj1" fmla="val 42668"/>
              <a:gd name="adj2" fmla="val 75374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200" dirty="0">
                <a:solidFill>
                  <a:schemeClr val="tx1"/>
                </a:solidFill>
                <a:latin typeface="Ink Free" pitchFamily="66" charset="0"/>
              </a:rPr>
              <a:t>Optionality</a:t>
            </a:r>
            <a:endParaRPr lang="el-GR" sz="1200" dirty="0">
              <a:solidFill>
                <a:schemeClr val="tx1"/>
              </a:solidFill>
            </a:endParaRPr>
          </a:p>
        </p:txBody>
      </p:sp>
      <p:sp>
        <p:nvSpPr>
          <p:cNvPr id="30" name="37 - Ορθογώνιο">
            <a:extLst>
              <a:ext uri="{FF2B5EF4-FFF2-40B4-BE49-F238E27FC236}">
                <a16:creationId xmlns:a16="http://schemas.microsoft.com/office/drawing/2014/main" id="{DCC9E15B-CB50-44FB-B9B5-921FDDBFBAAD}"/>
              </a:ext>
            </a:extLst>
          </p:cNvPr>
          <p:cNvSpPr/>
          <p:nvPr/>
        </p:nvSpPr>
        <p:spPr>
          <a:xfrm>
            <a:off x="628650" y="4083050"/>
            <a:ext cx="827645" cy="381000"/>
          </a:xfrm>
          <a:prstGeom prst="rect">
            <a:avLst/>
          </a:prstGeom>
          <a:solidFill>
            <a:srgbClr val="FDFB9D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200" dirty="0">
                <a:solidFill>
                  <a:schemeClr val="tx1"/>
                </a:solidFill>
                <a:latin typeface="Ink Free" pitchFamily="66" charset="0"/>
              </a:rPr>
              <a:t>Data group</a:t>
            </a:r>
            <a:endParaRPr lang="el-GR" sz="1200" dirty="0">
              <a:solidFill>
                <a:schemeClr val="tx1"/>
              </a:solidFill>
            </a:endParaRPr>
          </a:p>
        </p:txBody>
      </p:sp>
      <p:sp>
        <p:nvSpPr>
          <p:cNvPr id="31" name="38 - Αριστερό άγκιστρο">
            <a:extLst>
              <a:ext uri="{FF2B5EF4-FFF2-40B4-BE49-F238E27FC236}">
                <a16:creationId xmlns:a16="http://schemas.microsoft.com/office/drawing/2014/main" id="{A9A55B3D-76BC-47F5-8D0D-B9D0801245B5}"/>
              </a:ext>
            </a:extLst>
          </p:cNvPr>
          <p:cNvSpPr/>
          <p:nvPr/>
        </p:nvSpPr>
        <p:spPr>
          <a:xfrm>
            <a:off x="1523485" y="3780824"/>
            <a:ext cx="124339" cy="1130901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44 - TextBox">
            <a:extLst>
              <a:ext uri="{FF2B5EF4-FFF2-40B4-BE49-F238E27FC236}">
                <a16:creationId xmlns:a16="http://schemas.microsoft.com/office/drawing/2014/main" id="{85142CDC-8164-4CE7-9186-82A0D0BF6B79}"/>
              </a:ext>
            </a:extLst>
          </p:cNvPr>
          <p:cNvSpPr txBox="1"/>
          <p:nvPr/>
        </p:nvSpPr>
        <p:spPr>
          <a:xfrm>
            <a:off x="1042472" y="1514515"/>
            <a:ext cx="42455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u="sng" dirty="0">
                <a:solidFill>
                  <a:srgbClr val="FF0000"/>
                </a:solidFill>
                <a:latin typeface="Ink Free" pitchFamily="66" charset="0"/>
              </a:rPr>
              <a:t>Description of the different Data Items</a:t>
            </a:r>
          </a:p>
        </p:txBody>
      </p:sp>
    </p:spTree>
    <p:extLst>
      <p:ext uri="{BB962C8B-B14F-4D97-AF65-F5344CB8AC3E}">
        <p14:creationId xmlns:p14="http://schemas.microsoft.com/office/powerpoint/2010/main" val="6427028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EFEF9A8-C3BE-AD17-2057-5947BEE6F4D5}"/>
              </a:ext>
            </a:extLst>
          </p:cNvPr>
          <p:cNvSpPr txBox="1"/>
          <p:nvPr/>
        </p:nvSpPr>
        <p:spPr>
          <a:xfrm>
            <a:off x="1018919" y="771830"/>
            <a:ext cx="103103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Information Exchanges (IEs) (4)</a:t>
            </a:r>
            <a:endParaRPr lang="en-GR" sz="2000" b="1" dirty="0"/>
          </a:p>
        </p:txBody>
      </p:sp>
      <p:sp>
        <p:nvSpPr>
          <p:cNvPr id="11" name="2 - Θέση περιεχομένου">
            <a:extLst>
              <a:ext uri="{FF2B5EF4-FFF2-40B4-BE49-F238E27FC236}">
                <a16:creationId xmlns:a16="http://schemas.microsoft.com/office/drawing/2014/main" id="{044D2A2D-441D-4987-A718-795BB43E84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endParaRPr lang="it-IT" b="1" dirty="0">
              <a:solidFill>
                <a:srgbClr val="FFFFFF"/>
              </a:solidFill>
            </a:endParaRPr>
          </a:p>
          <a:p>
            <a:endParaRPr lang="en-US" dirty="0"/>
          </a:p>
        </p:txBody>
      </p:sp>
      <p:sp>
        <p:nvSpPr>
          <p:cNvPr id="25" name="2 - Θέση περιεχομένου">
            <a:extLst>
              <a:ext uri="{FF2B5EF4-FFF2-40B4-BE49-F238E27FC236}">
                <a16:creationId xmlns:a16="http://schemas.microsoft.com/office/drawing/2014/main" id="{D2397E0B-5D0E-4C1F-B542-BD971A24254D}"/>
              </a:ext>
            </a:extLst>
          </p:cNvPr>
          <p:cNvSpPr txBox="1">
            <a:spLocks/>
          </p:cNvSpPr>
          <p:nvPr/>
        </p:nvSpPr>
        <p:spPr>
          <a:xfrm>
            <a:off x="1159934" y="1637161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b="1">
              <a:solidFill>
                <a:srgbClr val="FFFFFF"/>
              </a:solidFill>
            </a:endParaRPr>
          </a:p>
          <a:p>
            <a:endParaRPr lang="en-US" dirty="0"/>
          </a:p>
        </p:txBody>
      </p:sp>
      <p:sp>
        <p:nvSpPr>
          <p:cNvPr id="21" name="42 - Θέση περιεχομένου">
            <a:extLst>
              <a:ext uri="{FF2B5EF4-FFF2-40B4-BE49-F238E27FC236}">
                <a16:creationId xmlns:a16="http://schemas.microsoft.com/office/drawing/2014/main" id="{B3FB9B32-AA89-409E-BB3B-ACBFD8C9E3C8}"/>
              </a:ext>
            </a:extLst>
          </p:cNvPr>
          <p:cNvSpPr txBox="1">
            <a:spLocks/>
          </p:cNvSpPr>
          <p:nvPr/>
        </p:nvSpPr>
        <p:spPr>
          <a:xfrm>
            <a:off x="1083021" y="1472136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en-US"/>
              <a:t> </a:t>
            </a:r>
            <a:endParaRPr lang="en-US" dirty="0"/>
          </a:p>
        </p:txBody>
      </p:sp>
      <p:sp>
        <p:nvSpPr>
          <p:cNvPr id="33" name="43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4C883A90-8DB0-4605-9538-23E370371807}"/>
              </a:ext>
            </a:extLst>
          </p:cNvPr>
          <p:cNvSpPr/>
          <p:nvPr/>
        </p:nvSpPr>
        <p:spPr>
          <a:xfrm>
            <a:off x="9427951" y="1910837"/>
            <a:ext cx="1675370" cy="544491"/>
          </a:xfrm>
          <a:prstGeom prst="wedgeRoundRectCallout">
            <a:avLst>
              <a:gd name="adj1" fmla="val -63953"/>
              <a:gd name="adj2" fmla="val 7985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  <a:latin typeface="Ink Free" pitchFamily="66" charset="0"/>
              </a:rPr>
              <a:t>Specifies how a DG/DI can be used.</a:t>
            </a:r>
            <a:endParaRPr lang="el-GR" sz="1200" dirty="0">
              <a:solidFill>
                <a:schemeClr val="tx1"/>
              </a:solidFill>
            </a:endParaRPr>
          </a:p>
        </p:txBody>
      </p:sp>
      <p:sp>
        <p:nvSpPr>
          <p:cNvPr id="34" name="45 - TextBox">
            <a:extLst>
              <a:ext uri="{FF2B5EF4-FFF2-40B4-BE49-F238E27FC236}">
                <a16:creationId xmlns:a16="http://schemas.microsoft.com/office/drawing/2014/main" id="{EAFD705F-8DA6-457B-8916-DF8B5369F929}"/>
              </a:ext>
            </a:extLst>
          </p:cNvPr>
          <p:cNvSpPr txBox="1"/>
          <p:nvPr/>
        </p:nvSpPr>
        <p:spPr>
          <a:xfrm>
            <a:off x="1083021" y="1910837"/>
            <a:ext cx="7308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u="sng" dirty="0">
                <a:solidFill>
                  <a:srgbClr val="FF0000"/>
                </a:solidFill>
                <a:latin typeface="Ink Free" pitchFamily="66" charset="0"/>
              </a:rPr>
              <a:t>Rule</a:t>
            </a:r>
          </a:p>
        </p:txBody>
      </p:sp>
      <p:sp>
        <p:nvSpPr>
          <p:cNvPr id="35" name="46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F8F00B2C-C083-4F76-A028-306F7EF7B676}"/>
              </a:ext>
            </a:extLst>
          </p:cNvPr>
          <p:cNvSpPr/>
          <p:nvPr/>
        </p:nvSpPr>
        <p:spPr>
          <a:xfrm>
            <a:off x="9351751" y="4026441"/>
            <a:ext cx="1675370" cy="544491"/>
          </a:xfrm>
          <a:prstGeom prst="wedgeRoundRectCallout">
            <a:avLst>
              <a:gd name="adj1" fmla="val -63953"/>
              <a:gd name="adj2" fmla="val 7985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  <a:latin typeface="Ink Free" pitchFamily="66" charset="0"/>
              </a:rPr>
              <a:t>Specifies when a DG/DI can be used.</a:t>
            </a:r>
            <a:endParaRPr lang="el-GR" sz="1200" dirty="0">
              <a:solidFill>
                <a:schemeClr val="tx1"/>
              </a:solidFill>
            </a:endParaRPr>
          </a:p>
        </p:txBody>
      </p:sp>
      <p:sp>
        <p:nvSpPr>
          <p:cNvPr id="36" name="47 - TextBox">
            <a:extLst>
              <a:ext uri="{FF2B5EF4-FFF2-40B4-BE49-F238E27FC236}">
                <a16:creationId xmlns:a16="http://schemas.microsoft.com/office/drawing/2014/main" id="{678E5B65-C1DF-4E01-A3C4-88010692106B}"/>
              </a:ext>
            </a:extLst>
          </p:cNvPr>
          <p:cNvSpPr txBox="1"/>
          <p:nvPr/>
        </p:nvSpPr>
        <p:spPr>
          <a:xfrm>
            <a:off x="1018919" y="3917826"/>
            <a:ext cx="11404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u="sng" dirty="0">
                <a:solidFill>
                  <a:srgbClr val="FF0000"/>
                </a:solidFill>
                <a:latin typeface="Ink Free" pitchFamily="66" charset="0"/>
              </a:rPr>
              <a:t>Condition</a:t>
            </a:r>
          </a:p>
        </p:txBody>
      </p:sp>
      <p:pic>
        <p:nvPicPr>
          <p:cNvPr id="37" name="Picture 5">
            <a:extLst>
              <a:ext uri="{FF2B5EF4-FFF2-40B4-BE49-F238E27FC236}">
                <a16:creationId xmlns:a16="http://schemas.microsoft.com/office/drawing/2014/main" id="{DC244537-1DCE-4445-B5B6-836C5DDBA8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78409" y="3585095"/>
            <a:ext cx="6791325" cy="19526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38" name="Picture 6">
            <a:extLst>
              <a:ext uri="{FF2B5EF4-FFF2-40B4-BE49-F238E27FC236}">
                <a16:creationId xmlns:a16="http://schemas.microsoft.com/office/drawing/2014/main" id="{4F377284-9ED6-47F4-B178-2B5965B6D0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78408" y="1537991"/>
            <a:ext cx="6872287" cy="186560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9975599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EFEF9A8-C3BE-AD17-2057-5947BEE6F4D5}"/>
              </a:ext>
            </a:extLst>
          </p:cNvPr>
          <p:cNvSpPr txBox="1"/>
          <p:nvPr/>
        </p:nvSpPr>
        <p:spPr>
          <a:xfrm>
            <a:off x="1018919" y="771830"/>
            <a:ext cx="103103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Information Exchanges (IEs) (5)</a:t>
            </a:r>
            <a:endParaRPr lang="en-GR" sz="2000" b="1" dirty="0"/>
          </a:p>
        </p:txBody>
      </p:sp>
      <p:sp>
        <p:nvSpPr>
          <p:cNvPr id="11" name="2 - Θέση περιεχομένου">
            <a:extLst>
              <a:ext uri="{FF2B5EF4-FFF2-40B4-BE49-F238E27FC236}">
                <a16:creationId xmlns:a16="http://schemas.microsoft.com/office/drawing/2014/main" id="{044D2A2D-441D-4987-A718-795BB43E84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endParaRPr lang="it-IT" b="1" dirty="0">
              <a:solidFill>
                <a:srgbClr val="FFFFFF"/>
              </a:solidFill>
            </a:endParaRPr>
          </a:p>
          <a:p>
            <a:endParaRPr lang="en-US" dirty="0"/>
          </a:p>
        </p:txBody>
      </p:sp>
      <p:sp>
        <p:nvSpPr>
          <p:cNvPr id="25" name="2 - Θέση περιεχομένου">
            <a:extLst>
              <a:ext uri="{FF2B5EF4-FFF2-40B4-BE49-F238E27FC236}">
                <a16:creationId xmlns:a16="http://schemas.microsoft.com/office/drawing/2014/main" id="{D2397E0B-5D0E-4C1F-B542-BD971A24254D}"/>
              </a:ext>
            </a:extLst>
          </p:cNvPr>
          <p:cNvSpPr txBox="1">
            <a:spLocks/>
          </p:cNvSpPr>
          <p:nvPr/>
        </p:nvSpPr>
        <p:spPr>
          <a:xfrm>
            <a:off x="1159934" y="1637161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b="1">
              <a:solidFill>
                <a:srgbClr val="FFFFFF"/>
              </a:solidFill>
            </a:endParaRPr>
          </a:p>
          <a:p>
            <a:endParaRPr lang="en-US" dirty="0"/>
          </a:p>
        </p:txBody>
      </p:sp>
      <p:sp>
        <p:nvSpPr>
          <p:cNvPr id="21" name="42 - Θέση περιεχομένου">
            <a:extLst>
              <a:ext uri="{FF2B5EF4-FFF2-40B4-BE49-F238E27FC236}">
                <a16:creationId xmlns:a16="http://schemas.microsoft.com/office/drawing/2014/main" id="{B3FB9B32-AA89-409E-BB3B-ACBFD8C9E3C8}"/>
              </a:ext>
            </a:extLst>
          </p:cNvPr>
          <p:cNvSpPr txBox="1">
            <a:spLocks/>
          </p:cNvSpPr>
          <p:nvPr/>
        </p:nvSpPr>
        <p:spPr>
          <a:xfrm>
            <a:off x="1083021" y="1472136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en-US"/>
              <a:t> </a:t>
            </a:r>
            <a:endParaRPr lang="en-US" dirty="0"/>
          </a:p>
        </p:txBody>
      </p:sp>
      <p:sp>
        <p:nvSpPr>
          <p:cNvPr id="12" name="50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BCEC9CC6-4DD3-4FA8-BB38-80CD9C9F8864}"/>
              </a:ext>
            </a:extLst>
          </p:cNvPr>
          <p:cNvSpPr/>
          <p:nvPr/>
        </p:nvSpPr>
        <p:spPr>
          <a:xfrm>
            <a:off x="9383155" y="1859433"/>
            <a:ext cx="1865870" cy="544491"/>
          </a:xfrm>
          <a:prstGeom prst="wedgeRoundRectCallout">
            <a:avLst>
              <a:gd name="adj1" fmla="val -63953"/>
              <a:gd name="adj2" fmla="val 7985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  <a:latin typeface="Ink Free" pitchFamily="66" charset="0"/>
              </a:rPr>
              <a:t>Specifies how a DG/DI can be filled in.</a:t>
            </a:r>
            <a:endParaRPr lang="el-GR" sz="1200" dirty="0">
              <a:solidFill>
                <a:schemeClr val="tx1"/>
              </a:solidFill>
            </a:endParaRPr>
          </a:p>
        </p:txBody>
      </p:sp>
      <p:sp>
        <p:nvSpPr>
          <p:cNvPr id="13" name="51 - TextBox">
            <a:extLst>
              <a:ext uri="{FF2B5EF4-FFF2-40B4-BE49-F238E27FC236}">
                <a16:creationId xmlns:a16="http://schemas.microsoft.com/office/drawing/2014/main" id="{DFE439E6-013C-493A-83AE-BA9AE092850F}"/>
              </a:ext>
            </a:extLst>
          </p:cNvPr>
          <p:cNvSpPr txBox="1"/>
          <p:nvPr/>
        </p:nvSpPr>
        <p:spPr>
          <a:xfrm>
            <a:off x="878873" y="1874643"/>
            <a:ext cx="1654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u="sng" dirty="0">
                <a:solidFill>
                  <a:srgbClr val="FF0000"/>
                </a:solidFill>
                <a:latin typeface="Ink Free" pitchFamily="66" charset="0"/>
              </a:rPr>
              <a:t>Guideline</a:t>
            </a:r>
          </a:p>
        </p:txBody>
      </p:sp>
      <p:sp>
        <p:nvSpPr>
          <p:cNvPr id="14" name="17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C216CA8D-AAAD-4DB3-AAA0-7F5E3A4AE808}"/>
              </a:ext>
            </a:extLst>
          </p:cNvPr>
          <p:cNvSpPr/>
          <p:nvPr/>
        </p:nvSpPr>
        <p:spPr>
          <a:xfrm>
            <a:off x="9278380" y="4146999"/>
            <a:ext cx="2075420" cy="704850"/>
          </a:xfrm>
          <a:prstGeom prst="wedgeRoundRectCallout">
            <a:avLst>
              <a:gd name="adj1" fmla="val -63953"/>
              <a:gd name="adj2" fmla="val 7985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>
                <a:solidFill>
                  <a:schemeClr val="tx1"/>
                </a:solidFill>
                <a:latin typeface="Ink Free" pitchFamily="66" charset="0"/>
              </a:rPr>
              <a:t>Defines in which order the Condition(s), Guideline(s), Sequencing Rule(s) and Rule(s) must be validated</a:t>
            </a:r>
            <a:endParaRPr lang="el-GR" sz="1100" dirty="0">
              <a:solidFill>
                <a:schemeClr val="tx1"/>
              </a:solidFill>
            </a:endParaRPr>
          </a:p>
        </p:txBody>
      </p:sp>
      <p:sp>
        <p:nvSpPr>
          <p:cNvPr id="15" name="18 - TextBox">
            <a:extLst>
              <a:ext uri="{FF2B5EF4-FFF2-40B4-BE49-F238E27FC236}">
                <a16:creationId xmlns:a16="http://schemas.microsoft.com/office/drawing/2014/main" id="{5D952764-FC3D-4DD3-A2F4-E64514D1B85A}"/>
              </a:ext>
            </a:extLst>
          </p:cNvPr>
          <p:cNvSpPr txBox="1"/>
          <p:nvPr/>
        </p:nvSpPr>
        <p:spPr>
          <a:xfrm>
            <a:off x="869348" y="4132067"/>
            <a:ext cx="16547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u="sng" dirty="0">
                <a:solidFill>
                  <a:srgbClr val="FF0000"/>
                </a:solidFill>
                <a:latin typeface="Ink Free" pitchFamily="66" charset="0"/>
              </a:rPr>
              <a:t>Sequencing Rule</a:t>
            </a:r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28C72585-CA8E-4BB7-8D1D-B680D5BB40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52663" y="1865762"/>
            <a:ext cx="6810375" cy="15525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7" name="Picture 3">
            <a:extLst>
              <a:ext uri="{FF2B5EF4-FFF2-40B4-BE49-F238E27FC236}">
                <a16:creationId xmlns:a16="http://schemas.microsoft.com/office/drawing/2014/main" id="{203AF458-30ED-4AE6-B306-07C722753C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38375" y="3846961"/>
            <a:ext cx="6686550" cy="1647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802142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EFEF9A8-C3BE-AD17-2057-5947BEE6F4D5}"/>
              </a:ext>
            </a:extLst>
          </p:cNvPr>
          <p:cNvSpPr txBox="1"/>
          <p:nvPr/>
        </p:nvSpPr>
        <p:spPr>
          <a:xfrm>
            <a:off x="1018919" y="771830"/>
            <a:ext cx="103103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Information Exchanges (IEs) (6)</a:t>
            </a:r>
            <a:endParaRPr lang="en-GR" sz="2000" b="1" dirty="0"/>
          </a:p>
        </p:txBody>
      </p:sp>
      <p:sp>
        <p:nvSpPr>
          <p:cNvPr id="11" name="2 - Θέση περιεχομένου">
            <a:extLst>
              <a:ext uri="{FF2B5EF4-FFF2-40B4-BE49-F238E27FC236}">
                <a16:creationId xmlns:a16="http://schemas.microsoft.com/office/drawing/2014/main" id="{044D2A2D-441D-4987-A718-795BB43E84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endParaRPr lang="it-IT" b="1" dirty="0">
              <a:solidFill>
                <a:srgbClr val="FFFFFF"/>
              </a:solidFill>
            </a:endParaRPr>
          </a:p>
          <a:p>
            <a:endParaRPr lang="en-US" dirty="0"/>
          </a:p>
        </p:txBody>
      </p:sp>
      <p:sp>
        <p:nvSpPr>
          <p:cNvPr id="25" name="2 - Θέση περιεχομένου">
            <a:extLst>
              <a:ext uri="{FF2B5EF4-FFF2-40B4-BE49-F238E27FC236}">
                <a16:creationId xmlns:a16="http://schemas.microsoft.com/office/drawing/2014/main" id="{D2397E0B-5D0E-4C1F-B542-BD971A24254D}"/>
              </a:ext>
            </a:extLst>
          </p:cNvPr>
          <p:cNvSpPr txBox="1">
            <a:spLocks/>
          </p:cNvSpPr>
          <p:nvPr/>
        </p:nvSpPr>
        <p:spPr>
          <a:xfrm>
            <a:off x="1159934" y="1637161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b="1">
              <a:solidFill>
                <a:srgbClr val="FFFFFF"/>
              </a:solidFill>
            </a:endParaRPr>
          </a:p>
          <a:p>
            <a:endParaRPr lang="en-US" dirty="0"/>
          </a:p>
        </p:txBody>
      </p:sp>
      <p:sp>
        <p:nvSpPr>
          <p:cNvPr id="21" name="42 - Θέση περιεχομένου">
            <a:extLst>
              <a:ext uri="{FF2B5EF4-FFF2-40B4-BE49-F238E27FC236}">
                <a16:creationId xmlns:a16="http://schemas.microsoft.com/office/drawing/2014/main" id="{B3FB9B32-AA89-409E-BB3B-ACBFD8C9E3C8}"/>
              </a:ext>
            </a:extLst>
          </p:cNvPr>
          <p:cNvSpPr txBox="1">
            <a:spLocks/>
          </p:cNvSpPr>
          <p:nvPr/>
        </p:nvSpPr>
        <p:spPr>
          <a:xfrm>
            <a:off x="1083021" y="1472136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en-US"/>
              <a:t> </a:t>
            </a:r>
            <a:endParaRPr lang="en-US" dirty="0"/>
          </a:p>
        </p:txBody>
      </p:sp>
      <p:sp>
        <p:nvSpPr>
          <p:cNvPr id="18" name="42 - Θέση περιεχομένου">
            <a:extLst>
              <a:ext uri="{FF2B5EF4-FFF2-40B4-BE49-F238E27FC236}">
                <a16:creationId xmlns:a16="http://schemas.microsoft.com/office/drawing/2014/main" id="{5FE0E8C3-287C-4C17-8E73-E18D0751C237}"/>
              </a:ext>
            </a:extLst>
          </p:cNvPr>
          <p:cNvSpPr txBox="1">
            <a:spLocks/>
          </p:cNvSpPr>
          <p:nvPr/>
        </p:nvSpPr>
        <p:spPr>
          <a:xfrm>
            <a:off x="1032934" y="1470473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en-US"/>
              <a:t> </a:t>
            </a:r>
            <a:endParaRPr lang="en-US" dirty="0"/>
          </a:p>
        </p:txBody>
      </p:sp>
      <p:sp>
        <p:nvSpPr>
          <p:cNvPr id="19" name="53 - TextBox">
            <a:extLst>
              <a:ext uri="{FF2B5EF4-FFF2-40B4-BE49-F238E27FC236}">
                <a16:creationId xmlns:a16="http://schemas.microsoft.com/office/drawing/2014/main" id="{4A800E9B-642A-4907-8BB2-11EB3D29AEE1}"/>
              </a:ext>
            </a:extLst>
          </p:cNvPr>
          <p:cNvSpPr txBox="1"/>
          <p:nvPr/>
        </p:nvSpPr>
        <p:spPr>
          <a:xfrm>
            <a:off x="949783" y="2143462"/>
            <a:ext cx="1292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u="sng" dirty="0">
                <a:solidFill>
                  <a:srgbClr val="FF0000"/>
                </a:solidFill>
                <a:latin typeface="Ink Free" pitchFamily="66" charset="0"/>
              </a:rPr>
              <a:t>Codelist</a:t>
            </a:r>
          </a:p>
        </p:txBody>
      </p:sp>
      <p:sp>
        <p:nvSpPr>
          <p:cNvPr id="20" name="54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F401CB49-3A93-44BB-B91F-19A8ADB3A3D6}"/>
              </a:ext>
            </a:extLst>
          </p:cNvPr>
          <p:cNvSpPr/>
          <p:nvPr/>
        </p:nvSpPr>
        <p:spPr>
          <a:xfrm>
            <a:off x="9404319" y="2167919"/>
            <a:ext cx="2262034" cy="844474"/>
          </a:xfrm>
          <a:prstGeom prst="wedgeRoundRectCallout">
            <a:avLst>
              <a:gd name="adj1" fmla="val -60234"/>
              <a:gd name="adj2" fmla="val 409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solidFill>
                  <a:schemeClr val="tx1"/>
                </a:solidFill>
                <a:latin typeface="Ink Free" pitchFamily="66" charset="0"/>
              </a:rPr>
              <a:t>The CL format must be compatible with the DI format</a:t>
            </a:r>
            <a:r>
              <a:rPr lang="en-GB" sz="1000" dirty="0">
                <a:solidFill>
                  <a:schemeClr val="tx1"/>
                </a:solidFill>
                <a:latin typeface="Ink Free" pitchFamily="66" charset="0"/>
              </a:rPr>
              <a:t>.</a:t>
            </a:r>
          </a:p>
          <a:p>
            <a:r>
              <a:rPr lang="en-GB" sz="1000" dirty="0">
                <a:solidFill>
                  <a:schemeClr val="tx1"/>
                </a:solidFill>
                <a:latin typeface="Ink Free" pitchFamily="66" charset="0"/>
              </a:rPr>
              <a:t>If a CL is assigned to a DI then only the CL values can be selected as DI values.</a:t>
            </a:r>
            <a:endParaRPr lang="el-GR" sz="1000" dirty="0">
              <a:solidFill>
                <a:schemeClr val="tx1"/>
              </a:solidFill>
            </a:endParaRPr>
          </a:p>
        </p:txBody>
      </p:sp>
      <p:pic>
        <p:nvPicPr>
          <p:cNvPr id="22" name="Picture 2">
            <a:extLst>
              <a:ext uri="{FF2B5EF4-FFF2-40B4-BE49-F238E27FC236}">
                <a16:creationId xmlns:a16="http://schemas.microsoft.com/office/drawing/2014/main" id="{DE31E9FC-FC69-4788-AD09-4C5ADB7CCF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0709" y="1744056"/>
            <a:ext cx="6858000" cy="1609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3" name="8 - TextBox">
            <a:extLst>
              <a:ext uri="{FF2B5EF4-FFF2-40B4-BE49-F238E27FC236}">
                <a16:creationId xmlns:a16="http://schemas.microsoft.com/office/drawing/2014/main" id="{0478913B-28B4-48A4-9499-3D621EDFC0CF}"/>
              </a:ext>
            </a:extLst>
          </p:cNvPr>
          <p:cNvSpPr txBox="1"/>
          <p:nvPr/>
        </p:nvSpPr>
        <p:spPr>
          <a:xfrm>
            <a:off x="949783" y="4049517"/>
            <a:ext cx="1292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u="sng" dirty="0">
                <a:solidFill>
                  <a:srgbClr val="FF0000"/>
                </a:solidFill>
                <a:latin typeface="Ink Free" pitchFamily="66" charset="0"/>
              </a:rPr>
              <a:t>Technical Rule for Transition</a:t>
            </a:r>
          </a:p>
        </p:txBody>
      </p:sp>
      <p:sp>
        <p:nvSpPr>
          <p:cNvPr id="24" name="9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D7217D23-5EC7-4998-8CFF-9A48D5890960}"/>
              </a:ext>
            </a:extLst>
          </p:cNvPr>
          <p:cNvSpPr/>
          <p:nvPr/>
        </p:nvSpPr>
        <p:spPr>
          <a:xfrm>
            <a:off x="9387387" y="4073974"/>
            <a:ext cx="2288147" cy="628650"/>
          </a:xfrm>
          <a:prstGeom prst="wedgeRoundRectCallout">
            <a:avLst>
              <a:gd name="adj1" fmla="val -60234"/>
              <a:gd name="adj2" fmla="val 409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  <a:latin typeface="Ink Free" pitchFamily="66" charset="0"/>
              </a:rPr>
              <a:t>Specifies </a:t>
            </a:r>
            <a:r>
              <a:rPr lang="en-US" sz="1200" dirty="0">
                <a:solidFill>
                  <a:schemeClr val="tx1"/>
                </a:solidFill>
                <a:latin typeface="Ink Free" pitchFamily="66" charset="0"/>
              </a:rPr>
              <a:t>how to handle Data multiplicity and format after the Transitional Period</a:t>
            </a:r>
            <a:endParaRPr lang="el-GR" sz="1200" dirty="0">
              <a:solidFill>
                <a:schemeClr val="tx1"/>
              </a:solidFill>
            </a:endParaRPr>
          </a:p>
        </p:txBody>
      </p:sp>
      <p:pic>
        <p:nvPicPr>
          <p:cNvPr id="26" name="Picture 3">
            <a:extLst>
              <a:ext uri="{FF2B5EF4-FFF2-40B4-BE49-F238E27FC236}">
                <a16:creationId xmlns:a16="http://schemas.microsoft.com/office/drawing/2014/main" id="{BEEDDF27-400E-4BE5-A9B7-E04C493657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75947" y="3692973"/>
            <a:ext cx="6791325" cy="1771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9578431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EFEF9A8-C3BE-AD17-2057-5947BEE6F4D5}"/>
              </a:ext>
            </a:extLst>
          </p:cNvPr>
          <p:cNvSpPr txBox="1"/>
          <p:nvPr/>
        </p:nvSpPr>
        <p:spPr>
          <a:xfrm>
            <a:off x="1018919" y="771830"/>
            <a:ext cx="103103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Information Exchanges (IEs) (7)</a:t>
            </a:r>
            <a:endParaRPr lang="en-GR" sz="2000" b="1" dirty="0"/>
          </a:p>
        </p:txBody>
      </p:sp>
      <p:sp>
        <p:nvSpPr>
          <p:cNvPr id="11" name="2 - Θέση περιεχομένου">
            <a:extLst>
              <a:ext uri="{FF2B5EF4-FFF2-40B4-BE49-F238E27FC236}">
                <a16:creationId xmlns:a16="http://schemas.microsoft.com/office/drawing/2014/main" id="{044D2A2D-441D-4987-A718-795BB43E84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endParaRPr lang="it-IT" b="1" dirty="0">
              <a:solidFill>
                <a:srgbClr val="FFFFFF"/>
              </a:solidFill>
            </a:endParaRPr>
          </a:p>
          <a:p>
            <a:endParaRPr lang="en-US" dirty="0"/>
          </a:p>
        </p:txBody>
      </p:sp>
      <p:sp>
        <p:nvSpPr>
          <p:cNvPr id="25" name="2 - Θέση περιεχομένου">
            <a:extLst>
              <a:ext uri="{FF2B5EF4-FFF2-40B4-BE49-F238E27FC236}">
                <a16:creationId xmlns:a16="http://schemas.microsoft.com/office/drawing/2014/main" id="{D2397E0B-5D0E-4C1F-B542-BD971A24254D}"/>
              </a:ext>
            </a:extLst>
          </p:cNvPr>
          <p:cNvSpPr txBox="1">
            <a:spLocks/>
          </p:cNvSpPr>
          <p:nvPr/>
        </p:nvSpPr>
        <p:spPr>
          <a:xfrm>
            <a:off x="1159934" y="1637161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b="1">
              <a:solidFill>
                <a:srgbClr val="FFFFFF"/>
              </a:solidFill>
            </a:endParaRPr>
          </a:p>
          <a:p>
            <a:endParaRPr lang="en-US" dirty="0"/>
          </a:p>
        </p:txBody>
      </p:sp>
      <p:sp>
        <p:nvSpPr>
          <p:cNvPr id="21" name="42 - Θέση περιεχομένου">
            <a:extLst>
              <a:ext uri="{FF2B5EF4-FFF2-40B4-BE49-F238E27FC236}">
                <a16:creationId xmlns:a16="http://schemas.microsoft.com/office/drawing/2014/main" id="{B3FB9B32-AA89-409E-BB3B-ACBFD8C9E3C8}"/>
              </a:ext>
            </a:extLst>
          </p:cNvPr>
          <p:cNvSpPr txBox="1">
            <a:spLocks/>
          </p:cNvSpPr>
          <p:nvPr/>
        </p:nvSpPr>
        <p:spPr>
          <a:xfrm>
            <a:off x="1083021" y="1472136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en-US"/>
              <a:t> </a:t>
            </a:r>
            <a:endParaRPr lang="en-US" dirty="0"/>
          </a:p>
        </p:txBody>
      </p:sp>
      <p:sp>
        <p:nvSpPr>
          <p:cNvPr id="18" name="42 - Θέση περιεχομένου">
            <a:extLst>
              <a:ext uri="{FF2B5EF4-FFF2-40B4-BE49-F238E27FC236}">
                <a16:creationId xmlns:a16="http://schemas.microsoft.com/office/drawing/2014/main" id="{5FE0E8C3-287C-4C17-8E73-E18D0751C237}"/>
              </a:ext>
            </a:extLst>
          </p:cNvPr>
          <p:cNvSpPr txBox="1">
            <a:spLocks/>
          </p:cNvSpPr>
          <p:nvPr/>
        </p:nvSpPr>
        <p:spPr>
          <a:xfrm>
            <a:off x="1032934" y="1470473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en-US"/>
              <a:t> </a:t>
            </a:r>
            <a:endParaRPr lang="en-US" dirty="0"/>
          </a:p>
        </p:txBody>
      </p:sp>
      <p:sp>
        <p:nvSpPr>
          <p:cNvPr id="13" name="50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38F14006-5D14-4070-AA71-1BC65F9F6B18}"/>
              </a:ext>
            </a:extLst>
          </p:cNvPr>
          <p:cNvSpPr/>
          <p:nvPr/>
        </p:nvSpPr>
        <p:spPr>
          <a:xfrm>
            <a:off x="9809664" y="1777498"/>
            <a:ext cx="1865870" cy="544491"/>
          </a:xfrm>
          <a:prstGeom prst="wedgeRoundRectCallout">
            <a:avLst>
              <a:gd name="adj1" fmla="val -63953"/>
              <a:gd name="adj2" fmla="val 7985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  <a:latin typeface="Ink Free" pitchFamily="66" charset="0"/>
              </a:rPr>
              <a:t>Specifies </a:t>
            </a:r>
            <a:r>
              <a:rPr lang="en-US" sz="1200" dirty="0">
                <a:solidFill>
                  <a:schemeClr val="tx1"/>
                </a:solidFill>
                <a:latin typeface="Ink Free" pitchFamily="66" charset="0"/>
              </a:rPr>
              <a:t>how to handle R/Cs during the Transitional Period</a:t>
            </a:r>
            <a:endParaRPr lang="el-GR" sz="1200" dirty="0">
              <a:solidFill>
                <a:schemeClr val="tx1"/>
              </a:solidFill>
            </a:endParaRPr>
          </a:p>
        </p:txBody>
      </p:sp>
      <p:sp>
        <p:nvSpPr>
          <p:cNvPr id="14" name="51 - TextBox">
            <a:extLst>
              <a:ext uri="{FF2B5EF4-FFF2-40B4-BE49-F238E27FC236}">
                <a16:creationId xmlns:a16="http://schemas.microsoft.com/office/drawing/2014/main" id="{E4CA09AA-0CA3-42F5-B8E4-88EB9BC5C33E}"/>
              </a:ext>
            </a:extLst>
          </p:cNvPr>
          <p:cNvSpPr txBox="1"/>
          <p:nvPr/>
        </p:nvSpPr>
        <p:spPr>
          <a:xfrm>
            <a:off x="981532" y="1735558"/>
            <a:ext cx="165477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u="sng" dirty="0">
                <a:solidFill>
                  <a:srgbClr val="FF0000"/>
                </a:solidFill>
                <a:latin typeface="Ink Free" pitchFamily="66" charset="0"/>
              </a:rPr>
              <a:t>Business Rules for Transition – Category 1</a:t>
            </a:r>
          </a:p>
        </p:txBody>
      </p:sp>
      <p:sp>
        <p:nvSpPr>
          <p:cNvPr id="15" name="18 - TextBox">
            <a:extLst>
              <a:ext uri="{FF2B5EF4-FFF2-40B4-BE49-F238E27FC236}">
                <a16:creationId xmlns:a16="http://schemas.microsoft.com/office/drawing/2014/main" id="{D30BAB5C-D433-4D14-9402-1326E29C5A28}"/>
              </a:ext>
            </a:extLst>
          </p:cNvPr>
          <p:cNvSpPr txBox="1"/>
          <p:nvPr/>
        </p:nvSpPr>
        <p:spPr>
          <a:xfrm>
            <a:off x="972007" y="3976048"/>
            <a:ext cx="165477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u="sng" dirty="0">
                <a:solidFill>
                  <a:srgbClr val="FF0000"/>
                </a:solidFill>
                <a:latin typeface="Ink Free" pitchFamily="66" charset="0"/>
              </a:rPr>
              <a:t>Business Rules for Transition – Category 2</a:t>
            </a:r>
          </a:p>
        </p:txBody>
      </p:sp>
      <p:pic>
        <p:nvPicPr>
          <p:cNvPr id="16" name="Picture 4">
            <a:extLst>
              <a:ext uri="{FF2B5EF4-FFF2-40B4-BE49-F238E27FC236}">
                <a16:creationId xmlns:a16="http://schemas.microsoft.com/office/drawing/2014/main" id="{A0EF0E6F-BF65-4E96-81AA-BC3DF715D5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5834" y="1736202"/>
            <a:ext cx="6877050" cy="1743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7" name="Picture 5">
            <a:extLst>
              <a:ext uri="{FF2B5EF4-FFF2-40B4-BE49-F238E27FC236}">
                <a16:creationId xmlns:a16="http://schemas.microsoft.com/office/drawing/2014/main" id="{5E09CC76-F3E4-4DC2-8729-349DECCB05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41072" y="3971929"/>
            <a:ext cx="6315075" cy="1219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7" name="15 - Επεξήγηση με στρογγυλεμένο παραλληλόγραμμο">
            <a:extLst>
              <a:ext uri="{FF2B5EF4-FFF2-40B4-BE49-F238E27FC236}">
                <a16:creationId xmlns:a16="http://schemas.microsoft.com/office/drawing/2014/main" id="{6038F5AD-05C6-464C-A32F-614C43F5573A}"/>
              </a:ext>
            </a:extLst>
          </p:cNvPr>
          <p:cNvSpPr/>
          <p:nvPr/>
        </p:nvSpPr>
        <p:spPr>
          <a:xfrm>
            <a:off x="9238164" y="4322788"/>
            <a:ext cx="1865870" cy="544491"/>
          </a:xfrm>
          <a:prstGeom prst="wedgeRoundRectCallout">
            <a:avLst>
              <a:gd name="adj1" fmla="val -63953"/>
              <a:gd name="adj2" fmla="val 7985"/>
              <a:gd name="adj3" fmla="val 16667"/>
            </a:avLst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  <a:latin typeface="Ink Free" pitchFamily="66" charset="0"/>
              </a:rPr>
              <a:t>Specifies </a:t>
            </a:r>
            <a:r>
              <a:rPr lang="en-US" sz="1200" dirty="0">
                <a:solidFill>
                  <a:schemeClr val="tx1"/>
                </a:solidFill>
                <a:latin typeface="Ink Free" pitchFamily="66" charset="0"/>
              </a:rPr>
              <a:t>how to handle Data optionality after the Transitional Period</a:t>
            </a:r>
            <a:endParaRPr lang="el-GR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4486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EFEF9A8-C3BE-AD17-2057-5947BEE6F4D5}"/>
              </a:ext>
            </a:extLst>
          </p:cNvPr>
          <p:cNvSpPr txBox="1"/>
          <p:nvPr/>
        </p:nvSpPr>
        <p:spPr>
          <a:xfrm>
            <a:off x="1018919" y="771830"/>
            <a:ext cx="103103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/>
              <a:t>DG TAXUD</a:t>
            </a:r>
            <a:endParaRPr lang="en-GR" sz="20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5D908F0-4285-3FAB-79D8-D163B74B18C0}"/>
              </a:ext>
            </a:extLst>
          </p:cNvPr>
          <p:cNvSpPr txBox="1"/>
          <p:nvPr/>
        </p:nvSpPr>
        <p:spPr>
          <a:xfrm>
            <a:off x="1018919" y="2206746"/>
            <a:ext cx="9333949" cy="33650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The Directorate-General for Taxation and Customs Union (DG TAXUD) is a Directorate-General of the EC.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DG TAXUD manages, defends and develops the customs union. It also co-ordinates taxation policy across the EU.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DG TAXUD publishes </a:t>
            </a:r>
            <a:r>
              <a:rPr lang="en-US" b="1" dirty="0"/>
              <a:t>functional specifications </a:t>
            </a:r>
            <a:r>
              <a:rPr lang="en-US" dirty="0"/>
              <a:t>(e.g. BPMN models) and </a:t>
            </a:r>
            <a:r>
              <a:rPr lang="en-US" b="1" dirty="0"/>
              <a:t>technical specifications</a:t>
            </a:r>
            <a:r>
              <a:rPr lang="en-US" dirty="0"/>
              <a:t> (e.g. Sequence diagrams) for the Member States National Authorities, in order for them to implement trans-European and national customs systems. DG TAXUD also participates in the publication of the </a:t>
            </a:r>
            <a:r>
              <a:rPr lang="en-US" b="1" dirty="0"/>
              <a:t>EU customs legislation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3173432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EFEF9A8-C3BE-AD17-2057-5947BEE6F4D5}"/>
              </a:ext>
            </a:extLst>
          </p:cNvPr>
          <p:cNvSpPr txBox="1"/>
          <p:nvPr/>
        </p:nvSpPr>
        <p:spPr>
          <a:xfrm>
            <a:off x="1018919" y="771830"/>
            <a:ext cx="103103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XSD</a:t>
            </a:r>
            <a:endParaRPr lang="en-GR" sz="2000" b="1" dirty="0"/>
          </a:p>
        </p:txBody>
      </p:sp>
    </p:spTree>
    <p:extLst>
      <p:ext uri="{BB962C8B-B14F-4D97-AF65-F5344CB8AC3E}">
        <p14:creationId xmlns:p14="http://schemas.microsoft.com/office/powerpoint/2010/main" val="117292273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ubtitle 12">
            <a:extLst>
              <a:ext uri="{FF2B5EF4-FFF2-40B4-BE49-F238E27FC236}">
                <a16:creationId xmlns:a16="http://schemas.microsoft.com/office/drawing/2014/main" id="{0CADA15D-1811-FB9B-D4CC-D05CEF1415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54255" y="2303790"/>
            <a:ext cx="2883487" cy="1363141"/>
          </a:xfrm>
        </p:spPr>
        <p:txBody>
          <a:bodyPr anchor="ctr">
            <a:normAutofit/>
          </a:bodyPr>
          <a:lstStyle/>
          <a:p>
            <a:r>
              <a:rPr lang="en-GB" sz="4000" b="1" dirty="0"/>
              <a:t>Thank you!</a:t>
            </a: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3D83D515-BF29-DD72-2CA3-74486E3BD54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501078" y="3666931"/>
            <a:ext cx="3189839" cy="2055775"/>
          </a:xfrm>
          <a:prstGeom prst="rect">
            <a:avLst/>
          </a:prstGeom>
        </p:spPr>
      </p:pic>
      <p:sp>
        <p:nvSpPr>
          <p:cNvPr id="40" name="Rectangle 39">
            <a:extLst>
              <a:ext uri="{FF2B5EF4-FFF2-40B4-BE49-F238E27FC236}">
                <a16:creationId xmlns:a16="http://schemas.microsoft.com/office/drawing/2014/main" id="{9DFA4ABD-5068-050E-08E0-1A7587B0F9E5}"/>
              </a:ext>
            </a:extLst>
          </p:cNvPr>
          <p:cNvSpPr/>
          <p:nvPr/>
        </p:nvSpPr>
        <p:spPr>
          <a:xfrm rot="5400000">
            <a:off x="9670730" y="754348"/>
            <a:ext cx="650932" cy="4391608"/>
          </a:xfrm>
          <a:prstGeom prst="rect">
            <a:avLst/>
          </a:prstGeom>
          <a:gradFill>
            <a:gsLst>
              <a:gs pos="5000">
                <a:schemeClr val="accent2">
                  <a:alpha val="0"/>
                </a:schemeClr>
              </a:gs>
              <a:gs pos="72000">
                <a:srgbClr val="3265C5">
                  <a:alpha val="91494"/>
                </a:srgbClr>
              </a:gs>
              <a:gs pos="90000">
                <a:schemeClr val="accent2"/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R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0FDF182-1D90-F161-D4F5-644E1765A83E}"/>
              </a:ext>
            </a:extLst>
          </p:cNvPr>
          <p:cNvSpPr/>
          <p:nvPr/>
        </p:nvSpPr>
        <p:spPr>
          <a:xfrm rot="16200000">
            <a:off x="1734106" y="890580"/>
            <a:ext cx="650932" cy="4119146"/>
          </a:xfrm>
          <a:prstGeom prst="rect">
            <a:avLst/>
          </a:prstGeom>
          <a:gradFill>
            <a:gsLst>
              <a:gs pos="5000">
                <a:schemeClr val="accent2">
                  <a:alpha val="0"/>
                </a:schemeClr>
              </a:gs>
              <a:gs pos="72000">
                <a:srgbClr val="3265C5">
                  <a:alpha val="91494"/>
                </a:srgbClr>
              </a:gs>
              <a:gs pos="90000">
                <a:schemeClr val="accent2"/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560863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EFEF9A8-C3BE-AD17-2057-5947BEE6F4D5}"/>
              </a:ext>
            </a:extLst>
          </p:cNvPr>
          <p:cNvSpPr txBox="1"/>
          <p:nvPr/>
        </p:nvSpPr>
        <p:spPr>
          <a:xfrm>
            <a:off x="1018919" y="771830"/>
            <a:ext cx="103103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/>
              <a:t>EU Customs Legislation (1)</a:t>
            </a:r>
            <a:endParaRPr lang="en-GR" sz="20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5D908F0-4285-3FAB-79D8-D163B74B18C0}"/>
              </a:ext>
            </a:extLst>
          </p:cNvPr>
          <p:cNvSpPr txBox="1"/>
          <p:nvPr/>
        </p:nvSpPr>
        <p:spPr>
          <a:xfrm>
            <a:off x="1018919" y="2206746"/>
            <a:ext cx="9333949" cy="34111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UCC (02013R0952)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The Union Customs Code (UCC), issued by the European Parliament and the European Council, is the main legal framework for customs rules and procedures in the EU customs territory.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The Union Customs Code (UCC) requires the European Commission and the Member States to </a:t>
            </a:r>
            <a:r>
              <a:rPr lang="en-US" sz="1600" b="1" dirty="0"/>
              <a:t>upgrade</a:t>
            </a:r>
            <a:r>
              <a:rPr lang="en-US" sz="1600" dirty="0"/>
              <a:t> some existing electronic systems and introduce some new systems for the completion of customs formalities. In total, the UCC requires the upgrading or creation of </a:t>
            </a:r>
            <a:r>
              <a:rPr lang="en-US" sz="1600" b="1" dirty="0"/>
              <a:t>fourteen</a:t>
            </a:r>
            <a:r>
              <a:rPr lang="en-US" sz="1600" dirty="0"/>
              <a:t> trans-European systems and </a:t>
            </a:r>
            <a:r>
              <a:rPr lang="en-US" sz="1600" b="1" dirty="0"/>
              <a:t>three</a:t>
            </a:r>
            <a:r>
              <a:rPr lang="en-US" sz="1600" dirty="0"/>
              <a:t> national systems.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First issued in 2013.</a:t>
            </a:r>
          </a:p>
        </p:txBody>
      </p:sp>
    </p:spTree>
    <p:extLst>
      <p:ext uri="{BB962C8B-B14F-4D97-AF65-F5344CB8AC3E}">
        <p14:creationId xmlns:p14="http://schemas.microsoft.com/office/powerpoint/2010/main" val="889890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EFEF9A8-C3BE-AD17-2057-5947BEE6F4D5}"/>
              </a:ext>
            </a:extLst>
          </p:cNvPr>
          <p:cNvSpPr txBox="1"/>
          <p:nvPr/>
        </p:nvSpPr>
        <p:spPr>
          <a:xfrm>
            <a:off x="1018919" y="771830"/>
            <a:ext cx="103103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/>
              <a:t>EU Customs Legislation (2)</a:t>
            </a:r>
            <a:endParaRPr lang="en-GR" sz="20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5D908F0-4285-3FAB-79D8-D163B74B18C0}"/>
              </a:ext>
            </a:extLst>
          </p:cNvPr>
          <p:cNvSpPr txBox="1"/>
          <p:nvPr/>
        </p:nvSpPr>
        <p:spPr>
          <a:xfrm>
            <a:off x="1018919" y="2206746"/>
            <a:ext cx="9333949" cy="30013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UCC IA (02015R2447)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Implementing Acts are legally binding acts that enable the Commission to set conditions that ensure that EU laws are </a:t>
            </a:r>
            <a:r>
              <a:rPr lang="en-US" sz="1600" b="1" dirty="0"/>
              <a:t>applied uniformly </a:t>
            </a:r>
            <a:r>
              <a:rPr lang="en-US" sz="1600" dirty="0"/>
              <a:t>(e.g. </a:t>
            </a:r>
            <a:r>
              <a:rPr lang="en-US" sz="1600" dirty="0" err="1"/>
              <a:t>Codelist</a:t>
            </a:r>
            <a:r>
              <a:rPr lang="en-US" sz="1600" dirty="0"/>
              <a:t> values).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First issued in 2015.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UCC DA (02015R2446)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Delegated Acts are legally binding acts that enable the Commission to </a:t>
            </a:r>
            <a:r>
              <a:rPr lang="en-US" sz="1600" b="1" dirty="0"/>
              <a:t>supplement or amend non‑essential parts</a:t>
            </a:r>
            <a:r>
              <a:rPr lang="en-US" sz="1600" dirty="0"/>
              <a:t> of EU legislative acts (e.g. Data Elements details).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First issued in 2015.</a:t>
            </a:r>
          </a:p>
        </p:txBody>
      </p:sp>
    </p:spTree>
    <p:extLst>
      <p:ext uri="{BB962C8B-B14F-4D97-AF65-F5344CB8AC3E}">
        <p14:creationId xmlns:p14="http://schemas.microsoft.com/office/powerpoint/2010/main" val="41750395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EFEF9A8-C3BE-AD17-2057-5947BEE6F4D5}"/>
              </a:ext>
            </a:extLst>
          </p:cNvPr>
          <p:cNvSpPr txBox="1"/>
          <p:nvPr/>
        </p:nvSpPr>
        <p:spPr>
          <a:xfrm>
            <a:off x="1018919" y="771830"/>
            <a:ext cx="103103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/>
              <a:t>EC Artefacts Lifecycle</a:t>
            </a:r>
            <a:endParaRPr lang="en-GR" sz="20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5D908F0-4285-3FAB-79D8-D163B74B18C0}"/>
              </a:ext>
            </a:extLst>
          </p:cNvPr>
          <p:cNvSpPr txBox="1"/>
          <p:nvPr/>
        </p:nvSpPr>
        <p:spPr>
          <a:xfrm>
            <a:off x="1018919" y="2206746"/>
            <a:ext cx="9333949" cy="22626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Legislation (defined previously)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Functional Specifications: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Translation of the business or legal requirements into functional or system requirements as a basis for the development of technical specifications for the related IT systems.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Development of process and data specifications.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Technical Specifications (defined as follows)</a:t>
            </a:r>
          </a:p>
        </p:txBody>
      </p:sp>
      <p:sp>
        <p:nvSpPr>
          <p:cNvPr id="5" name="5 - Καμπύλο δεξιό βέλος">
            <a:extLst>
              <a:ext uri="{FF2B5EF4-FFF2-40B4-BE49-F238E27FC236}">
                <a16:creationId xmlns:a16="http://schemas.microsoft.com/office/drawing/2014/main" id="{8634D1F4-9715-4AFF-9C8B-110F45ACB886}"/>
              </a:ext>
            </a:extLst>
          </p:cNvPr>
          <p:cNvSpPr/>
          <p:nvPr/>
        </p:nvSpPr>
        <p:spPr>
          <a:xfrm>
            <a:off x="416247" y="2370665"/>
            <a:ext cx="567618" cy="677013"/>
          </a:xfrm>
          <a:prstGeom prst="curvedRightArrow">
            <a:avLst/>
          </a:prstGeom>
          <a:solidFill>
            <a:srgbClr val="FDFB9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7" name="7 - Καμπύλο δεξιό βέλος">
            <a:extLst>
              <a:ext uri="{FF2B5EF4-FFF2-40B4-BE49-F238E27FC236}">
                <a16:creationId xmlns:a16="http://schemas.microsoft.com/office/drawing/2014/main" id="{B553DED3-67A5-42C8-BB90-AD6F1DDCC16F}"/>
              </a:ext>
            </a:extLst>
          </p:cNvPr>
          <p:cNvSpPr/>
          <p:nvPr/>
        </p:nvSpPr>
        <p:spPr>
          <a:xfrm>
            <a:off x="451301" y="3810322"/>
            <a:ext cx="567618" cy="659095"/>
          </a:xfrm>
          <a:prstGeom prst="curvedRightArrow">
            <a:avLst/>
          </a:prstGeom>
          <a:solidFill>
            <a:srgbClr val="FDFB9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8" name="8 - Ορθογώνιο">
            <a:extLst>
              <a:ext uri="{FF2B5EF4-FFF2-40B4-BE49-F238E27FC236}">
                <a16:creationId xmlns:a16="http://schemas.microsoft.com/office/drawing/2014/main" id="{5F4BA76C-A78C-4BF0-A144-430DB25DA2B7}"/>
              </a:ext>
            </a:extLst>
          </p:cNvPr>
          <p:cNvSpPr/>
          <p:nvPr/>
        </p:nvSpPr>
        <p:spPr>
          <a:xfrm>
            <a:off x="1651000" y="4616003"/>
            <a:ext cx="5865285" cy="812801"/>
          </a:xfrm>
          <a:prstGeom prst="rect">
            <a:avLst/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200" b="1" dirty="0">
                <a:solidFill>
                  <a:schemeClr val="tx1"/>
                </a:solidFill>
                <a:latin typeface="Ink Free" pitchFamily="66" charset="0"/>
              </a:rPr>
              <a:t>Member States </a:t>
            </a:r>
            <a:r>
              <a:rPr lang="en-US" sz="1200" dirty="0">
                <a:solidFill>
                  <a:schemeClr val="tx1"/>
                </a:solidFill>
                <a:latin typeface="Ink Free" pitchFamily="66" charset="0"/>
              </a:rPr>
              <a:t>assist the </a:t>
            </a:r>
            <a:r>
              <a:rPr lang="en-US" sz="1200" b="1" dirty="0">
                <a:solidFill>
                  <a:schemeClr val="tx1"/>
                </a:solidFill>
                <a:latin typeface="Ink Free" pitchFamily="66" charset="0"/>
              </a:rPr>
              <a:t>Commission</a:t>
            </a:r>
            <a:r>
              <a:rPr lang="en-US" sz="1200" dirty="0">
                <a:solidFill>
                  <a:schemeClr val="tx1"/>
                </a:solidFill>
                <a:latin typeface="Ink Free" pitchFamily="66" charset="0"/>
              </a:rPr>
              <a:t> in the development of the legislation and the specifications, either by </a:t>
            </a:r>
            <a:r>
              <a:rPr lang="en-US" sz="1200" b="1" dirty="0">
                <a:solidFill>
                  <a:schemeClr val="tx1"/>
                </a:solidFill>
                <a:latin typeface="Ink Free" pitchFamily="66" charset="0"/>
              </a:rPr>
              <a:t>providing feedback </a:t>
            </a:r>
            <a:r>
              <a:rPr lang="en-US" sz="1200" dirty="0">
                <a:solidFill>
                  <a:schemeClr val="tx1"/>
                </a:solidFill>
                <a:latin typeface="Ink Free" pitchFamily="66" charset="0"/>
              </a:rPr>
              <a:t>or by participating in </a:t>
            </a:r>
            <a:r>
              <a:rPr lang="en-US" sz="1200" b="1" dirty="0">
                <a:solidFill>
                  <a:schemeClr val="tx1"/>
                </a:solidFill>
                <a:latin typeface="Ink Free" pitchFamily="66" charset="0"/>
              </a:rPr>
              <a:t>working groups</a:t>
            </a:r>
            <a:r>
              <a:rPr lang="en-US" sz="1200" dirty="0">
                <a:solidFill>
                  <a:schemeClr val="tx1"/>
                </a:solidFill>
                <a:latin typeface="Ink Free" pitchFamily="66" charset="0"/>
              </a:rPr>
              <a:t>, several times throughout the lifecycle of these artefacts.</a:t>
            </a:r>
            <a:endParaRPr lang="el-GR" sz="1200" dirty="0">
              <a:solidFill>
                <a:schemeClr val="tx1"/>
              </a:solidFill>
            </a:endParaRPr>
          </a:p>
        </p:txBody>
      </p:sp>
      <p:sp>
        <p:nvSpPr>
          <p:cNvPr id="9" name="9 - Δεξιό βέλος">
            <a:extLst>
              <a:ext uri="{FF2B5EF4-FFF2-40B4-BE49-F238E27FC236}">
                <a16:creationId xmlns:a16="http://schemas.microsoft.com/office/drawing/2014/main" id="{18BC9163-3409-433D-8948-E61B4726696C}"/>
              </a:ext>
            </a:extLst>
          </p:cNvPr>
          <p:cNvSpPr/>
          <p:nvPr/>
        </p:nvSpPr>
        <p:spPr>
          <a:xfrm rot="16200000">
            <a:off x="9527752" y="3408628"/>
            <a:ext cx="513588" cy="484632"/>
          </a:xfrm>
          <a:prstGeom prst="rightArrow">
            <a:avLst/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10 - Ορθογώνιο">
            <a:extLst>
              <a:ext uri="{FF2B5EF4-FFF2-40B4-BE49-F238E27FC236}">
                <a16:creationId xmlns:a16="http://schemas.microsoft.com/office/drawing/2014/main" id="{E29FE8FE-5AB6-4891-A8D9-F8D11BB454A2}"/>
              </a:ext>
            </a:extLst>
          </p:cNvPr>
          <p:cNvSpPr/>
          <p:nvPr/>
        </p:nvSpPr>
        <p:spPr>
          <a:xfrm>
            <a:off x="8523818" y="3910670"/>
            <a:ext cx="2486026" cy="720967"/>
          </a:xfrm>
          <a:prstGeom prst="rect">
            <a:avLst/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  <a:latin typeface="Ink Free" pitchFamily="66" charset="0"/>
              </a:rPr>
              <a:t>Each phase runs many iterations until its completion and once completed can lead to updates in previous phases as well.</a:t>
            </a:r>
          </a:p>
        </p:txBody>
      </p:sp>
    </p:spTree>
    <p:extLst>
      <p:ext uri="{BB962C8B-B14F-4D97-AF65-F5344CB8AC3E}">
        <p14:creationId xmlns:p14="http://schemas.microsoft.com/office/powerpoint/2010/main" val="9340972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2DF58F5D-15D6-C775-DD72-A32D2D9F49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6616" y="1640390"/>
            <a:ext cx="2228578" cy="2387600"/>
          </a:xfrm>
        </p:spPr>
        <p:txBody>
          <a:bodyPr/>
          <a:lstStyle/>
          <a:p>
            <a:r>
              <a:rPr lang="en-US" dirty="0"/>
              <a:t>2</a:t>
            </a:r>
            <a:endParaRPr lang="en-GR" dirty="0"/>
          </a:p>
        </p:txBody>
      </p:sp>
      <p:sp>
        <p:nvSpPr>
          <p:cNvPr id="13" name="Subtitle 12">
            <a:extLst>
              <a:ext uri="{FF2B5EF4-FFF2-40B4-BE49-F238E27FC236}">
                <a16:creationId xmlns:a16="http://schemas.microsoft.com/office/drawing/2014/main" id="{68F689AC-CDFB-D183-7ACA-0C96D08F97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6616" y="3854469"/>
            <a:ext cx="4923295" cy="1363141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>
                <a:solidFill>
                  <a:schemeClr val="accent1"/>
                </a:solidFill>
              </a:rPr>
              <a:t>Design Document for National Applications (DDNA)</a:t>
            </a:r>
            <a:endParaRPr lang="en-GR" sz="2000" b="0" dirty="0"/>
          </a:p>
          <a:p>
            <a:endParaRPr lang="en-GR" dirty="0"/>
          </a:p>
        </p:txBody>
      </p:sp>
    </p:spTree>
    <p:extLst>
      <p:ext uri="{BB962C8B-B14F-4D97-AF65-F5344CB8AC3E}">
        <p14:creationId xmlns:p14="http://schemas.microsoft.com/office/powerpoint/2010/main" val="3010692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EFEF9A8-C3BE-AD17-2057-5947BEE6F4D5}"/>
              </a:ext>
            </a:extLst>
          </p:cNvPr>
          <p:cNvSpPr txBox="1"/>
          <p:nvPr/>
        </p:nvSpPr>
        <p:spPr>
          <a:xfrm>
            <a:off x="1018919" y="771830"/>
            <a:ext cx="103103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/>
              <a:t>DDNA Structure</a:t>
            </a:r>
            <a:endParaRPr lang="en-GR" sz="20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5D908F0-4285-3FAB-79D8-D163B74B18C0}"/>
              </a:ext>
            </a:extLst>
          </p:cNvPr>
          <p:cNvSpPr txBox="1"/>
          <p:nvPr/>
        </p:nvSpPr>
        <p:spPr>
          <a:xfrm>
            <a:off x="1018919" y="2206746"/>
            <a:ext cx="9333949" cy="29495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The DDNA consists of the following six volumes: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Design Document for National Transit Application volume (DDNTA) for </a:t>
            </a:r>
            <a:r>
              <a:rPr lang="en-US" b="1" dirty="0"/>
              <a:t>NCTS-P4</a:t>
            </a:r>
            <a:r>
              <a:rPr lang="en-US" dirty="0"/>
              <a:t>;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Design Document for National Export Application volume (DDNXA) for </a:t>
            </a:r>
            <a:r>
              <a:rPr lang="en-US" b="1" dirty="0"/>
              <a:t>ECS-P2</a:t>
            </a:r>
            <a:r>
              <a:rPr lang="en-US" dirty="0"/>
              <a:t>;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Design Document for National Import Application volume (DDNIA) for </a:t>
            </a:r>
            <a:r>
              <a:rPr lang="en-US" b="1" dirty="0"/>
              <a:t>ICS-P1</a:t>
            </a:r>
            <a:r>
              <a:rPr lang="en-US" dirty="0"/>
              <a:t>;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Design Document for National Transit Application volume (DDNTA) for </a:t>
            </a:r>
            <a:r>
              <a:rPr lang="en-US" b="1" dirty="0"/>
              <a:t>NCTS-P5</a:t>
            </a:r>
            <a:r>
              <a:rPr lang="en-US" dirty="0"/>
              <a:t>;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Design Document for National Export Application volume (DDNXA) for </a:t>
            </a:r>
            <a:r>
              <a:rPr lang="en-US" b="1" dirty="0"/>
              <a:t>AES</a:t>
            </a:r>
            <a:r>
              <a:rPr lang="en-US" dirty="0"/>
              <a:t>;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Design Document for Common Operations and Methods volume (</a:t>
            </a:r>
            <a:r>
              <a:rPr lang="en-US" b="1" dirty="0"/>
              <a:t>DDCOM</a:t>
            </a:r>
            <a:r>
              <a:rPr lang="en-US" dirty="0"/>
              <a:t>).</a:t>
            </a:r>
          </a:p>
        </p:txBody>
      </p:sp>
      <p:sp>
        <p:nvSpPr>
          <p:cNvPr id="10" name="5 - Αριστερό άγκιστρο">
            <a:extLst>
              <a:ext uri="{FF2B5EF4-FFF2-40B4-BE49-F238E27FC236}">
                <a16:creationId xmlns:a16="http://schemas.microsoft.com/office/drawing/2014/main" id="{2CDDD9CF-DCAA-46C1-9FB8-53FA5CD33D02}"/>
              </a:ext>
            </a:extLst>
          </p:cNvPr>
          <p:cNvSpPr/>
          <p:nvPr/>
        </p:nvSpPr>
        <p:spPr>
          <a:xfrm>
            <a:off x="1088776" y="2754240"/>
            <a:ext cx="231494" cy="1199072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7 - Αριστερό άγκιστρο">
            <a:extLst>
              <a:ext uri="{FF2B5EF4-FFF2-40B4-BE49-F238E27FC236}">
                <a16:creationId xmlns:a16="http://schemas.microsoft.com/office/drawing/2014/main" id="{0D099CAD-4C77-47A9-9196-0D05018DC1AA}"/>
              </a:ext>
            </a:extLst>
          </p:cNvPr>
          <p:cNvSpPr/>
          <p:nvPr/>
        </p:nvSpPr>
        <p:spPr>
          <a:xfrm>
            <a:off x="1146315" y="4097739"/>
            <a:ext cx="173955" cy="1199071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9 - Ορθογώνιο">
            <a:extLst>
              <a:ext uri="{FF2B5EF4-FFF2-40B4-BE49-F238E27FC236}">
                <a16:creationId xmlns:a16="http://schemas.microsoft.com/office/drawing/2014/main" id="{1FFF4FEA-FBE4-4D02-9AA3-2330E0C931F4}"/>
              </a:ext>
            </a:extLst>
          </p:cNvPr>
          <p:cNvSpPr/>
          <p:nvPr/>
        </p:nvSpPr>
        <p:spPr>
          <a:xfrm rot="16200000">
            <a:off x="238507" y="3108842"/>
            <a:ext cx="1199071" cy="370937"/>
          </a:xfrm>
          <a:prstGeom prst="rect">
            <a:avLst/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200" dirty="0">
                <a:solidFill>
                  <a:schemeClr val="tx1"/>
                </a:solidFill>
                <a:latin typeface="Ink Free" pitchFamily="66" charset="0"/>
              </a:rPr>
              <a:t>AS-IS Functionality</a:t>
            </a:r>
            <a:endParaRPr lang="el-GR" sz="1200" dirty="0">
              <a:solidFill>
                <a:schemeClr val="tx1"/>
              </a:solidFill>
            </a:endParaRPr>
          </a:p>
        </p:txBody>
      </p:sp>
      <p:sp>
        <p:nvSpPr>
          <p:cNvPr id="13" name="10 - Ορθογώνιο">
            <a:extLst>
              <a:ext uri="{FF2B5EF4-FFF2-40B4-BE49-F238E27FC236}">
                <a16:creationId xmlns:a16="http://schemas.microsoft.com/office/drawing/2014/main" id="{64355D6D-EE52-49EC-9DF0-45E739A6B799}"/>
              </a:ext>
            </a:extLst>
          </p:cNvPr>
          <p:cNvSpPr/>
          <p:nvPr/>
        </p:nvSpPr>
        <p:spPr>
          <a:xfrm rot="16200000">
            <a:off x="280148" y="4556024"/>
            <a:ext cx="1199071" cy="370937"/>
          </a:xfrm>
          <a:prstGeom prst="rect">
            <a:avLst/>
          </a:prstGeom>
          <a:solidFill>
            <a:srgbClr val="FDFB9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200" dirty="0">
                <a:solidFill>
                  <a:schemeClr val="tx1"/>
                </a:solidFill>
                <a:latin typeface="Ink Free" pitchFamily="66" charset="0"/>
              </a:rPr>
              <a:t>TO-BE Functionality</a:t>
            </a:r>
            <a:endParaRPr lang="el-GR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7029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EFEF9A8-C3BE-AD17-2057-5947BEE6F4D5}"/>
              </a:ext>
            </a:extLst>
          </p:cNvPr>
          <p:cNvSpPr txBox="1"/>
          <p:nvPr/>
        </p:nvSpPr>
        <p:spPr>
          <a:xfrm>
            <a:off x="1018919" y="771830"/>
            <a:ext cx="103103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err="1"/>
              <a:t>DDNxA</a:t>
            </a:r>
            <a:r>
              <a:rPr lang="en-GB" sz="3600" b="1" dirty="0"/>
              <a:t> Structure</a:t>
            </a:r>
            <a:endParaRPr lang="en-GR" sz="20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5D908F0-4285-3FAB-79D8-D163B74B18C0}"/>
              </a:ext>
            </a:extLst>
          </p:cNvPr>
          <p:cNvSpPr txBox="1"/>
          <p:nvPr/>
        </p:nvSpPr>
        <p:spPr>
          <a:xfrm>
            <a:off x="1018919" y="2206746"/>
            <a:ext cx="9333949" cy="32840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b="1" dirty="0"/>
              <a:t>I General Introduction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/>
              <a:t>Purpose; Scope; Structure; Acronyms and Abbreviations; Reference documents; </a:t>
            </a:r>
            <a:r>
              <a:rPr lang="en-US" sz="1400" dirty="0" err="1"/>
              <a:t>DDNxA</a:t>
            </a:r>
            <a:r>
              <a:rPr lang="en-US" sz="1400" dirty="0"/>
              <a:t> Appendices.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b="1" dirty="0"/>
              <a:t>II Scope of development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/>
              <a:t>A map of all the Information Exchanges between the system and other systems or physical users.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b="1" dirty="0"/>
              <a:t>III [x]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/>
              <a:t>The TO-BE system functionality consisting of Actors, Scenarios Descriptions, Time Sequence Diagrams, State Transition Diagrams and Timers Descriptions.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b="1" dirty="0"/>
              <a:t>IV [x] Transitional Scenarios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/>
              <a:t>This section contains a roadmap on how to transcend from the Legacy system to To-Be system and the specific functionalities to be supported during the transition period.</a:t>
            </a:r>
          </a:p>
        </p:txBody>
      </p:sp>
    </p:spTree>
    <p:extLst>
      <p:ext uri="{BB962C8B-B14F-4D97-AF65-F5344CB8AC3E}">
        <p14:creationId xmlns:p14="http://schemas.microsoft.com/office/powerpoint/2010/main" val="1447506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ΑΑΔΕ colors">
      <a:dk1>
        <a:srgbClr val="112C63"/>
      </a:dk1>
      <a:lt1>
        <a:srgbClr val="FEFFFF"/>
      </a:lt1>
      <a:dk2>
        <a:srgbClr val="009FDF"/>
      </a:dk2>
      <a:lt2>
        <a:srgbClr val="E7E6E6"/>
      </a:lt2>
      <a:accent1>
        <a:srgbClr val="0C49BA"/>
      </a:accent1>
      <a:accent2>
        <a:srgbClr val="0C49BA"/>
      </a:accent2>
      <a:accent3>
        <a:srgbClr val="112C63"/>
      </a:accent3>
      <a:accent4>
        <a:srgbClr val="0B499F"/>
      </a:accent4>
      <a:accent5>
        <a:srgbClr val="009FDF"/>
      </a:accent5>
      <a:accent6>
        <a:srgbClr val="0C49BA"/>
      </a:accent6>
      <a:hlink>
        <a:srgbClr val="009FDF"/>
      </a:hlink>
      <a:folHlink>
        <a:srgbClr val="009FD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ADE_Branding_pptx_template1" id="{122AE4DF-B901-BB4F-A3E1-D424BD4A44FD}" vid="{586DC34A-5417-914C-B8AB-6E0C8C24F963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C643E7976C794B9C134A6407426996" ma:contentTypeVersion="14" ma:contentTypeDescription="Create a new document." ma:contentTypeScope="" ma:versionID="d3b56ace26e1159e8cd5ca43ed277e22">
  <xsd:schema xmlns:xsd="http://www.w3.org/2001/XMLSchema" xmlns:xs="http://www.w3.org/2001/XMLSchema" xmlns:p="http://schemas.microsoft.com/office/2006/metadata/properties" xmlns:ns2="e444eca0-fefd-4431-b2b3-8bffa7fc00e7" xmlns:ns3="5bc1b427-7e2a-4b12-ab71-76ec01883635" targetNamespace="http://schemas.microsoft.com/office/2006/metadata/properties" ma:root="true" ma:fieldsID="79522fd420124b7e63ec8862572b9a29" ns2:_="" ns3:_="">
    <xsd:import namespace="e444eca0-fefd-4431-b2b3-8bffa7fc00e7"/>
    <xsd:import namespace="5bc1b427-7e2a-4b12-ab71-76ec0188363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44eca0-fefd-4431-b2b3-8bffa7fc00e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318106c2-b6c4-4007-85b0-63600e3612b9}" ma:internalName="TaxCatchAll" ma:showField="CatchAllData" ma:web="e444eca0-fefd-4431-b2b3-8bffa7fc00e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c1b427-7e2a-4b12-ab71-76ec0188363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72322d0e-1daf-4d02-a8d2-52a75c65579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444eca0-fefd-4431-b2b3-8bffa7fc00e7" xsi:nil="true"/>
    <lcf76f155ced4ddcb4097134ff3c332f xmlns="5bc1b427-7e2a-4b12-ab71-76ec0188363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1794FD2-F7D2-4835-A1EF-40776A64FFC1}"/>
</file>

<file path=customXml/itemProps2.xml><?xml version="1.0" encoding="utf-8"?>
<ds:datastoreItem xmlns:ds="http://schemas.openxmlformats.org/officeDocument/2006/customXml" ds:itemID="{D861FC90-1D32-4353-806C-9E9DF14C9C7F}"/>
</file>

<file path=customXml/itemProps3.xml><?xml version="1.0" encoding="utf-8"?>
<ds:datastoreItem xmlns:ds="http://schemas.openxmlformats.org/officeDocument/2006/customXml" ds:itemID="{802835D1-6919-42FD-ACDF-31BD84D4E7F9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</TotalTime>
  <Words>2178</Words>
  <Application>Microsoft Office PowerPoint</Application>
  <PresentationFormat>Widescreen</PresentationFormat>
  <Paragraphs>281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Arial</vt:lpstr>
      <vt:lpstr>Calibri</vt:lpstr>
      <vt:lpstr>Ink Free</vt:lpstr>
      <vt:lpstr>Office Theme</vt:lpstr>
      <vt:lpstr>PowerPoint Presentation</vt:lpstr>
      <vt:lpstr>1</vt:lpstr>
      <vt:lpstr>PowerPoint Presentation</vt:lpstr>
      <vt:lpstr>PowerPoint Presentation</vt:lpstr>
      <vt:lpstr>PowerPoint Presentation</vt:lpstr>
      <vt:lpstr>PowerPoint Presentation</vt:lpstr>
      <vt:lpstr>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Myrto Zografaki</dc:creator>
  <cp:lastModifiedBy>Δημήτριος Σιώρης</cp:lastModifiedBy>
  <cp:revision>71</cp:revision>
  <dcterms:created xsi:type="dcterms:W3CDTF">2023-02-16T11:30:03Z</dcterms:created>
  <dcterms:modified xsi:type="dcterms:W3CDTF">2025-07-09T05:01:58Z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0x010100E4C643E7976C794B9C134A6407426996</vt:lpwstr>
  </property>
</Properties>
</file>