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3"/>
  </p:sldMasterIdLst>
  <p:notesMasterIdLst>
    <p:notesMasterId r:id="rId43"/>
  </p:notesMasterIdLst>
  <p:sldIdLst>
    <p:sldId id="412" r:id="rId4"/>
    <p:sldId id="258" r:id="rId5"/>
    <p:sldId id="259" r:id="rId6"/>
    <p:sldId id="265" r:id="rId7"/>
    <p:sldId id="441" r:id="rId8"/>
    <p:sldId id="440" r:id="rId9"/>
    <p:sldId id="415" r:id="rId10"/>
    <p:sldId id="444" r:id="rId11"/>
    <p:sldId id="442" r:id="rId12"/>
    <p:sldId id="443" r:id="rId13"/>
    <p:sldId id="445" r:id="rId14"/>
    <p:sldId id="274" r:id="rId15"/>
    <p:sldId id="413" r:id="rId16"/>
    <p:sldId id="414" r:id="rId17"/>
    <p:sldId id="418" r:id="rId18"/>
    <p:sldId id="417" r:id="rId19"/>
    <p:sldId id="272" r:id="rId20"/>
    <p:sldId id="419" r:id="rId21"/>
    <p:sldId id="416" r:id="rId22"/>
    <p:sldId id="420" r:id="rId23"/>
    <p:sldId id="421" r:id="rId24"/>
    <p:sldId id="279" r:id="rId25"/>
    <p:sldId id="271" r:id="rId26"/>
    <p:sldId id="425" r:id="rId27"/>
    <p:sldId id="426" r:id="rId28"/>
    <p:sldId id="283" r:id="rId29"/>
    <p:sldId id="286" r:id="rId30"/>
    <p:sldId id="287" r:id="rId31"/>
    <p:sldId id="432" r:id="rId32"/>
    <p:sldId id="306" r:id="rId33"/>
    <p:sldId id="307" r:id="rId34"/>
    <p:sldId id="308" r:id="rId35"/>
    <p:sldId id="438" r:id="rId36"/>
    <p:sldId id="326" r:id="rId37"/>
    <p:sldId id="429" r:id="rId38"/>
    <p:sldId id="402" r:id="rId39"/>
    <p:sldId id="452" r:id="rId40"/>
    <p:sldId id="453" r:id="rId41"/>
    <p:sldId id="263" r:id="rId42"/>
  </p:sldIdLst>
  <p:sldSz cx="12192000" cy="6858000"/>
  <p:notesSz cx="121920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2" y="-33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F00A5769-ADC7-7555-882C-D7C26C155817}"/>
              </a:ext>
            </a:extLst>
          </p:cNvPr>
          <p:cNvSpPr>
            <a:spLocks noGrp="1"/>
          </p:cNvSpPr>
          <p:nvPr>
            <p:ph type="hdr" sz="quarter"/>
          </p:nvPr>
        </p:nvSpPr>
        <p:spPr>
          <a:xfrm>
            <a:off x="0" y="0"/>
            <a:ext cx="52832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6014BC2B-D49F-C5B1-A751-3188639018A3}"/>
              </a:ext>
            </a:extLst>
          </p:cNvPr>
          <p:cNvSpPr>
            <a:spLocks noGrp="1"/>
          </p:cNvSpPr>
          <p:nvPr>
            <p:ph type="dt" idx="1"/>
          </p:nvPr>
        </p:nvSpPr>
        <p:spPr>
          <a:xfrm>
            <a:off x="6905625" y="0"/>
            <a:ext cx="52832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4E8BA44-058E-45C9-8B5B-9CDB3C18AFB7}" type="datetimeFigureOut">
              <a:rPr lang="el-GR"/>
              <a:pPr>
                <a:defRPr/>
              </a:pPr>
              <a:t>27/11/2025</a:t>
            </a:fld>
            <a:endParaRPr lang="el-GR"/>
          </a:p>
        </p:txBody>
      </p:sp>
      <p:sp>
        <p:nvSpPr>
          <p:cNvPr id="4" name="3 - Θέση εικόνας διαφάνειας">
            <a:extLst>
              <a:ext uri="{FF2B5EF4-FFF2-40B4-BE49-F238E27FC236}">
                <a16:creationId xmlns:a16="http://schemas.microsoft.com/office/drawing/2014/main" id="{7EB50B29-90DC-9A05-470E-E3E89E8997A8}"/>
              </a:ext>
            </a:extLst>
          </p:cNvPr>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a16="http://schemas.microsoft.com/office/drawing/2014/main" id="{5F2890DE-2946-6FD5-19DB-C3019345CC3B}"/>
              </a:ext>
            </a:extLst>
          </p:cNvPr>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7DD82AB4-07AD-988F-A86E-133E3625563B}"/>
              </a:ext>
            </a:extLst>
          </p:cNvPr>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a:extLst>
              <a:ext uri="{FF2B5EF4-FFF2-40B4-BE49-F238E27FC236}">
                <a16:creationId xmlns:a16="http://schemas.microsoft.com/office/drawing/2014/main" id="{6721400A-B40D-B363-675C-EE8570088C8F}"/>
              </a:ext>
            </a:extLst>
          </p:cNvPr>
          <p:cNvSpPr>
            <a:spLocks noGrp="1"/>
          </p:cNvSpPr>
          <p:nvPr>
            <p:ph type="sldNum" sz="quarter" idx="5"/>
          </p:nvPr>
        </p:nvSpPr>
        <p:spPr>
          <a:xfrm>
            <a:off x="6905625" y="6513513"/>
            <a:ext cx="52832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5913950-CFCA-4E48-B14F-CA4713429071}"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5913950-CFCA-4E48-B14F-CA4713429071}" type="slidenum">
              <a:rPr lang="el-GR" altLang="en-US" smtClean="0"/>
              <a:pPr/>
              <a:t>13</a:t>
            </a:fld>
            <a:endParaRPr lang="el-GR" altLang="en-US"/>
          </a:p>
        </p:txBody>
      </p:sp>
    </p:spTree>
    <p:extLst>
      <p:ext uri="{BB962C8B-B14F-4D97-AF65-F5344CB8AC3E}">
        <p14:creationId xmlns:p14="http://schemas.microsoft.com/office/powerpoint/2010/main" val="314594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4923295" cy="2387600"/>
          </a:xfrm>
        </p:spPr>
        <p:txBody>
          <a:bodyPr anchor="b">
            <a:normAutofit/>
          </a:bodyPr>
          <a:lstStyle>
            <a:lvl1pPr algn="l">
              <a:defRPr sz="4000"/>
            </a:lvl1pPr>
          </a:lstStyle>
          <a:p>
            <a:r>
              <a:rPr lang="el-GR"/>
              <a:t>Κάντε κλικ για να επεξεργαστείτε τον τίτλο υποδείγματος</a:t>
            </a:r>
            <a:endParaRPr lang="x-none" dirty="0"/>
          </a:p>
        </p:txBody>
      </p:sp>
      <p:sp>
        <p:nvSpPr>
          <p:cNvPr id="3" name="Subtitle 2"/>
          <p:cNvSpPr>
            <a:spLocks noGrp="1"/>
          </p:cNvSpPr>
          <p:nvPr>
            <p:ph type="subTitle" idx="1"/>
          </p:nvPr>
        </p:nvSpPr>
        <p:spPr>
          <a:xfrm>
            <a:off x="1524000" y="3602038"/>
            <a:ext cx="492329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x-none" dirty="0"/>
          </a:p>
        </p:txBody>
      </p:sp>
    </p:spTree>
    <p:extLst>
      <p:ext uri="{BB962C8B-B14F-4D97-AF65-F5344CB8AC3E}">
        <p14:creationId xmlns:p14="http://schemas.microsoft.com/office/powerpoint/2010/main" val="263431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x-none"/>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x-none"/>
          </a:p>
        </p:txBody>
      </p:sp>
      <p:sp>
        <p:nvSpPr>
          <p:cNvPr id="4" name="Date Placeholder 3">
            <a:extLst>
              <a:ext uri="{FF2B5EF4-FFF2-40B4-BE49-F238E27FC236}">
                <a16:creationId xmlns:a16="http://schemas.microsoft.com/office/drawing/2014/main" id="{1D582006-20CD-34CA-EDD2-E458855B180C}"/>
              </a:ext>
            </a:extLst>
          </p:cNvPr>
          <p:cNvSpPr>
            <a:spLocks noGrp="1"/>
          </p:cNvSpPr>
          <p:nvPr>
            <p:ph type="dt" sz="half" idx="10"/>
          </p:nvPr>
        </p:nvSpPr>
        <p:spPr/>
        <p:txBody>
          <a:bodyPr/>
          <a:lstStyle>
            <a:lvl1pPr>
              <a:defRPr/>
            </a:lvl1pPr>
          </a:lstStyle>
          <a:p>
            <a:pPr>
              <a:defRPr/>
            </a:pPr>
            <a:fld id="{B7ABD820-7625-42CC-84AD-1A928C77041E}" type="datetimeFigureOut">
              <a:rPr lang="en-US"/>
              <a:pPr>
                <a:defRPr/>
              </a:pPr>
              <a:t>11/27/2025</a:t>
            </a:fld>
            <a:endParaRPr lang="en-US"/>
          </a:p>
        </p:txBody>
      </p:sp>
      <p:sp>
        <p:nvSpPr>
          <p:cNvPr id="5" name="Footer Placeholder 4">
            <a:extLst>
              <a:ext uri="{FF2B5EF4-FFF2-40B4-BE49-F238E27FC236}">
                <a16:creationId xmlns:a16="http://schemas.microsoft.com/office/drawing/2014/main" id="{14B2B3D2-A828-E5CC-B9B3-7A87A1B8B079}"/>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2DF09104-C5BF-D275-9943-93BEEAC56976}"/>
              </a:ext>
            </a:extLst>
          </p:cNvPr>
          <p:cNvSpPr>
            <a:spLocks noGrp="1"/>
          </p:cNvSpPr>
          <p:nvPr>
            <p:ph type="sldNum" sz="quarter" idx="12"/>
          </p:nvPr>
        </p:nvSpPr>
        <p:spPr/>
        <p:txBody>
          <a:bodyPr/>
          <a:lstStyle>
            <a:lvl1pPr>
              <a:defRPr/>
            </a:lvl1pPr>
          </a:lstStyle>
          <a:p>
            <a:fld id="{51B20409-E994-40D4-B756-CA28E82603BC}" type="slidenum">
              <a:rPr lang="el-GR" altLang="en-US"/>
              <a:pPr/>
              <a:t>‹#›</a:t>
            </a:fld>
            <a:endParaRPr lang="el-GR" altLang="en-US"/>
          </a:p>
        </p:txBody>
      </p:sp>
    </p:spTree>
    <p:extLst>
      <p:ext uri="{BB962C8B-B14F-4D97-AF65-F5344CB8AC3E}">
        <p14:creationId xmlns:p14="http://schemas.microsoft.com/office/powerpoint/2010/main" val="254919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x-non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x-none"/>
          </a:p>
        </p:txBody>
      </p:sp>
      <p:sp>
        <p:nvSpPr>
          <p:cNvPr id="4" name="Date Placeholder 3">
            <a:extLst>
              <a:ext uri="{FF2B5EF4-FFF2-40B4-BE49-F238E27FC236}">
                <a16:creationId xmlns:a16="http://schemas.microsoft.com/office/drawing/2014/main" id="{7762A62B-8713-0E2C-5BD4-8CD6AD6BDEE9}"/>
              </a:ext>
            </a:extLst>
          </p:cNvPr>
          <p:cNvSpPr>
            <a:spLocks noGrp="1"/>
          </p:cNvSpPr>
          <p:nvPr>
            <p:ph type="dt" sz="half" idx="10"/>
          </p:nvPr>
        </p:nvSpPr>
        <p:spPr/>
        <p:txBody>
          <a:bodyPr/>
          <a:lstStyle>
            <a:lvl1pPr>
              <a:defRPr/>
            </a:lvl1pPr>
          </a:lstStyle>
          <a:p>
            <a:pPr>
              <a:defRPr/>
            </a:pPr>
            <a:fld id="{7E3ABC3F-875B-4E09-AFF9-A3FD70C47FD5}" type="datetimeFigureOut">
              <a:rPr lang="en-US"/>
              <a:pPr>
                <a:defRPr/>
              </a:pPr>
              <a:t>11/27/2025</a:t>
            </a:fld>
            <a:endParaRPr lang="en-US"/>
          </a:p>
        </p:txBody>
      </p:sp>
      <p:sp>
        <p:nvSpPr>
          <p:cNvPr id="5" name="Footer Placeholder 4">
            <a:extLst>
              <a:ext uri="{FF2B5EF4-FFF2-40B4-BE49-F238E27FC236}">
                <a16:creationId xmlns:a16="http://schemas.microsoft.com/office/drawing/2014/main" id="{FCA6BC72-8DCF-023C-FAFE-80993060B356}"/>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15067C55-83F3-DE5B-01BD-CAA3055DC524}"/>
              </a:ext>
            </a:extLst>
          </p:cNvPr>
          <p:cNvSpPr>
            <a:spLocks noGrp="1"/>
          </p:cNvSpPr>
          <p:nvPr>
            <p:ph type="sldNum" sz="quarter" idx="12"/>
          </p:nvPr>
        </p:nvSpPr>
        <p:spPr/>
        <p:txBody>
          <a:bodyPr/>
          <a:lstStyle>
            <a:lvl1pPr>
              <a:defRPr/>
            </a:lvl1pPr>
          </a:lstStyle>
          <a:p>
            <a:fld id="{B5B1294C-B74E-4E52-B8BE-288372EB4363}" type="slidenum">
              <a:rPr lang="el-GR" altLang="en-US"/>
              <a:pPr/>
              <a:t>‹#›</a:t>
            </a:fld>
            <a:endParaRPr lang="el-GR" altLang="en-US"/>
          </a:p>
        </p:txBody>
      </p:sp>
    </p:spTree>
    <p:extLst>
      <p:ext uri="{BB962C8B-B14F-4D97-AF65-F5344CB8AC3E}">
        <p14:creationId xmlns:p14="http://schemas.microsoft.com/office/powerpoint/2010/main" val="16121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0062D32C-B1BD-6D53-F0F3-8A92236EB411}"/>
              </a:ext>
            </a:extLst>
          </p:cNvPr>
          <p:cNvGrpSpPr>
            <a:grpSpLocks/>
          </p:cNvGrpSpPr>
          <p:nvPr/>
        </p:nvGrpSpPr>
        <p:grpSpPr bwMode="auto">
          <a:xfrm>
            <a:off x="2857500" y="5734050"/>
            <a:ext cx="9334500" cy="650875"/>
            <a:chOff x="2858051" y="5734374"/>
            <a:chExt cx="9333949" cy="650932"/>
          </a:xfrm>
        </p:grpSpPr>
        <p:sp>
          <p:nvSpPr>
            <p:cNvPr id="5" name="Rectangle 4">
              <a:extLst>
                <a:ext uri="{FF2B5EF4-FFF2-40B4-BE49-F238E27FC236}">
                  <a16:creationId xmlns:a16="http://schemas.microsoft.com/office/drawing/2014/main" id="{0F5522B7-7639-C059-44E4-E40A6A0BD1C5}"/>
                </a:ext>
              </a:extLst>
            </p:cNvPr>
            <p:cNvSpPr/>
            <p:nvPr/>
          </p:nvSpPr>
          <p:spPr>
            <a:xfrm rot="5400000">
              <a:off x="7199559" y="1392866"/>
              <a:ext cx="650932" cy="9333948"/>
            </a:xfrm>
            <a:prstGeom prst="rect">
              <a:avLst/>
            </a:prstGeom>
            <a:gradFill>
              <a:gsLst>
                <a:gs pos="5000">
                  <a:schemeClr val="accent2">
                    <a:alpha val="0"/>
                  </a:schemeClr>
                </a:gs>
                <a:gs pos="72000">
                  <a:srgbClr val="3265C5">
                    <a:alpha val="91494"/>
                  </a:srgbClr>
                </a:gs>
                <a:gs pos="9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6" name="Rectangle 5">
              <a:extLst>
                <a:ext uri="{FF2B5EF4-FFF2-40B4-BE49-F238E27FC236}">
                  <a16:creationId xmlns:a16="http://schemas.microsoft.com/office/drawing/2014/main" id="{350BBCC9-5E61-453A-77E6-1E1AB7DDCC69}"/>
                </a:ext>
              </a:extLst>
            </p:cNvPr>
            <p:cNvSpPr/>
            <p:nvPr/>
          </p:nvSpPr>
          <p:spPr>
            <a:xfrm>
              <a:off x="9574368" y="6177326"/>
              <a:ext cx="2617632" cy="2079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grpSp>
      <p:pic>
        <p:nvPicPr>
          <p:cNvPr id="7" name="Picture 9" descr="A picture containing text&#10;&#10;Description automatically generated">
            <a:extLst>
              <a:ext uri="{FF2B5EF4-FFF2-40B4-BE49-F238E27FC236}">
                <a16:creationId xmlns:a16="http://schemas.microsoft.com/office/drawing/2014/main" id="{E9235442-EF5B-CF26-2202-84A7124B5A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3" y="5476875"/>
            <a:ext cx="261778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x-none"/>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x-none"/>
          </a:p>
        </p:txBody>
      </p:sp>
      <p:sp>
        <p:nvSpPr>
          <p:cNvPr id="8" name="Date Placeholder 3">
            <a:extLst>
              <a:ext uri="{FF2B5EF4-FFF2-40B4-BE49-F238E27FC236}">
                <a16:creationId xmlns:a16="http://schemas.microsoft.com/office/drawing/2014/main" id="{7460499A-C66B-E9D0-8A21-C45AFFF91C93}"/>
              </a:ext>
            </a:extLst>
          </p:cNvPr>
          <p:cNvSpPr>
            <a:spLocks noGrp="1"/>
          </p:cNvSpPr>
          <p:nvPr>
            <p:ph type="dt" sz="half" idx="10"/>
          </p:nvPr>
        </p:nvSpPr>
        <p:spPr/>
        <p:txBody>
          <a:bodyPr/>
          <a:lstStyle>
            <a:lvl1pPr>
              <a:defRPr/>
            </a:lvl1pPr>
          </a:lstStyle>
          <a:p>
            <a:pPr>
              <a:defRPr/>
            </a:pPr>
            <a:fld id="{0E2171AA-E6DC-4A05-8210-A46B42001CFA}" type="datetimeFigureOut">
              <a:rPr lang="en-US"/>
              <a:pPr>
                <a:defRPr/>
              </a:pPr>
              <a:t>11/27/2025</a:t>
            </a:fld>
            <a:endParaRPr lang="en-US"/>
          </a:p>
        </p:txBody>
      </p:sp>
      <p:sp>
        <p:nvSpPr>
          <p:cNvPr id="9" name="Footer Placeholder 4">
            <a:extLst>
              <a:ext uri="{FF2B5EF4-FFF2-40B4-BE49-F238E27FC236}">
                <a16:creationId xmlns:a16="http://schemas.microsoft.com/office/drawing/2014/main" id="{C806092A-EEA9-96E5-2A40-ABAF203581BB}"/>
              </a:ext>
            </a:extLst>
          </p:cNvPr>
          <p:cNvSpPr>
            <a:spLocks noGrp="1"/>
          </p:cNvSpPr>
          <p:nvPr>
            <p:ph type="ftr" sz="quarter" idx="11"/>
          </p:nvPr>
        </p:nvSpPr>
        <p:spPr/>
        <p:txBody>
          <a:bodyPr/>
          <a:lstStyle>
            <a:lvl1pPr>
              <a:defRPr/>
            </a:lvl1pPr>
          </a:lstStyle>
          <a:p>
            <a:pPr>
              <a:defRPr/>
            </a:pPr>
            <a:endParaRPr lang="el-GR"/>
          </a:p>
        </p:txBody>
      </p:sp>
      <p:sp>
        <p:nvSpPr>
          <p:cNvPr id="10" name="Slide Number Placeholder 5">
            <a:extLst>
              <a:ext uri="{FF2B5EF4-FFF2-40B4-BE49-F238E27FC236}">
                <a16:creationId xmlns:a16="http://schemas.microsoft.com/office/drawing/2014/main" id="{C4D17E63-6D2D-CBAF-8E0E-9F3231E5C4F0}"/>
              </a:ext>
            </a:extLst>
          </p:cNvPr>
          <p:cNvSpPr>
            <a:spLocks noGrp="1"/>
          </p:cNvSpPr>
          <p:nvPr>
            <p:ph type="sldNum" sz="quarter" idx="12"/>
          </p:nvPr>
        </p:nvSpPr>
        <p:spPr/>
        <p:txBody>
          <a:bodyPr/>
          <a:lstStyle>
            <a:lvl1pPr>
              <a:defRPr/>
            </a:lvl1pPr>
          </a:lstStyle>
          <a:p>
            <a:fld id="{96A10502-C0EC-4FA0-8AE6-FD44E0F11B30}" type="slidenum">
              <a:rPr lang="el-GR" altLang="en-US"/>
              <a:pPr/>
              <a:t>‹#›</a:t>
            </a:fld>
            <a:endParaRPr lang="el-GR" altLang="en-US"/>
          </a:p>
        </p:txBody>
      </p:sp>
    </p:spTree>
    <p:extLst>
      <p:ext uri="{BB962C8B-B14F-4D97-AF65-F5344CB8AC3E}">
        <p14:creationId xmlns:p14="http://schemas.microsoft.com/office/powerpoint/2010/main" val="75437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Κεφαλίδα ενότητας">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8CD951-2FC2-9EEF-4624-5EA985C50615}"/>
              </a:ext>
            </a:extLst>
          </p:cNvPr>
          <p:cNvSpPr/>
          <p:nvPr/>
        </p:nvSpPr>
        <p:spPr>
          <a:xfrm>
            <a:off x="5238750" y="0"/>
            <a:ext cx="6953250" cy="6384925"/>
          </a:xfrm>
          <a:prstGeom prst="rect">
            <a:avLst/>
          </a:prstGeom>
          <a:gradFill>
            <a:gsLst>
              <a:gs pos="0">
                <a:schemeClr val="accent1">
                  <a:alpha val="0"/>
                </a:schemeClr>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3" name="Rectangle 2">
            <a:extLst>
              <a:ext uri="{FF2B5EF4-FFF2-40B4-BE49-F238E27FC236}">
                <a16:creationId xmlns:a16="http://schemas.microsoft.com/office/drawing/2014/main" id="{22F96E83-A372-B239-B04D-5E6BF94FDD78}"/>
              </a:ext>
            </a:extLst>
          </p:cNvPr>
          <p:cNvSpPr/>
          <p:nvPr/>
        </p:nvSpPr>
        <p:spPr>
          <a:xfrm rot="5400000">
            <a:off x="6062719" y="3795398"/>
            <a:ext cx="3974123" cy="2151086"/>
          </a:xfrm>
          <a:prstGeom prst="rect">
            <a:avLst/>
          </a:prstGeom>
          <a:gradFill>
            <a:gsLst>
              <a:gs pos="71010">
                <a:srgbClr val="0C49BA"/>
              </a:gs>
              <a:gs pos="0">
                <a:schemeClr val="accent2">
                  <a:alpha val="0"/>
                </a:schemeClr>
              </a:gs>
              <a:gs pos="9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4" name="Picture 8">
            <a:extLst>
              <a:ext uri="{FF2B5EF4-FFF2-40B4-BE49-F238E27FC236}">
                <a16:creationId xmlns:a16="http://schemas.microsoft.com/office/drawing/2014/main" id="{F26FA10A-E720-C9D6-B354-46B14187AB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3888" y="4706938"/>
            <a:ext cx="215106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a:extLst>
              <a:ext uri="{FF2B5EF4-FFF2-40B4-BE49-F238E27FC236}">
                <a16:creationId xmlns:a16="http://schemas.microsoft.com/office/drawing/2014/main" id="{C0930235-44CA-65F6-D29E-71C39E3D21FF}"/>
              </a:ext>
            </a:extLst>
          </p:cNvPr>
          <p:cNvSpPr/>
          <p:nvPr/>
        </p:nvSpPr>
        <p:spPr>
          <a:xfrm>
            <a:off x="9574213" y="6176963"/>
            <a:ext cx="2617787" cy="207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11" name="Title 1"/>
          <p:cNvSpPr>
            <a:spLocks noGrp="1"/>
          </p:cNvSpPr>
          <p:nvPr>
            <p:ph type="ctrTitle"/>
          </p:nvPr>
        </p:nvSpPr>
        <p:spPr>
          <a:xfrm>
            <a:off x="1073954" y="1828649"/>
            <a:ext cx="2228578" cy="2387600"/>
          </a:xfrm>
        </p:spPr>
        <p:txBody>
          <a:bodyPr anchor="b">
            <a:noAutofit/>
          </a:bodyPr>
          <a:lstStyle>
            <a:lvl1pPr algn="l">
              <a:defRPr sz="13800" b="1"/>
            </a:lvl1pPr>
          </a:lstStyle>
          <a:p>
            <a:r>
              <a:rPr lang="el-GR"/>
              <a:t>Kλικ για επεξεργασία του τίτλου</a:t>
            </a:r>
            <a:endParaRPr lang="x-none" dirty="0"/>
          </a:p>
        </p:txBody>
      </p:sp>
      <p:sp>
        <p:nvSpPr>
          <p:cNvPr id="12" name="Subtitle 2"/>
          <p:cNvSpPr>
            <a:spLocks noGrp="1"/>
          </p:cNvSpPr>
          <p:nvPr>
            <p:ph type="subTitle" idx="1"/>
          </p:nvPr>
        </p:nvSpPr>
        <p:spPr>
          <a:xfrm>
            <a:off x="1073954" y="4419315"/>
            <a:ext cx="4923295" cy="1363141"/>
          </a:xfrm>
        </p:spPr>
        <p:txBody>
          <a:bodyPr>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dirty="0"/>
          </a:p>
        </p:txBody>
      </p:sp>
    </p:spTree>
    <p:extLst>
      <p:ext uri="{BB962C8B-B14F-4D97-AF65-F5344CB8AC3E}">
        <p14:creationId xmlns:p14="http://schemas.microsoft.com/office/powerpoint/2010/main" val="46321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pic>
        <p:nvPicPr>
          <p:cNvPr id="2" name="Picture 7" descr="A picture containing text&#10;&#10;Description automatically generated">
            <a:extLst>
              <a:ext uri="{FF2B5EF4-FFF2-40B4-BE49-F238E27FC236}">
                <a16:creationId xmlns:a16="http://schemas.microsoft.com/office/drawing/2014/main" id="{9B39B003-93C2-9051-A0F4-BD7724264A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3" y="5476875"/>
            <a:ext cx="261778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38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E2A19D8-2423-11AB-52F2-4C94414CB1B1}"/>
              </a:ext>
            </a:extLst>
          </p:cNvPr>
          <p:cNvSpPr/>
          <p:nvPr/>
        </p:nvSpPr>
        <p:spPr>
          <a:xfrm rot="5400000">
            <a:off x="9101051" y="3767056"/>
            <a:ext cx="5212079" cy="969818"/>
          </a:xfrm>
          <a:prstGeom prst="rect">
            <a:avLst/>
          </a:prstGeom>
          <a:gradFill>
            <a:gsLst>
              <a:gs pos="33000">
                <a:schemeClr val="accent2">
                  <a:alpha val="0"/>
                </a:schemeClr>
              </a:gs>
              <a:gs pos="99000">
                <a:schemeClr val="accent2">
                  <a:alpha val="9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
        <p:nvSpPr>
          <p:cNvPr id="3" name="Rectangle 10">
            <a:extLst>
              <a:ext uri="{FF2B5EF4-FFF2-40B4-BE49-F238E27FC236}">
                <a16:creationId xmlns:a16="http://schemas.microsoft.com/office/drawing/2014/main" id="{87698541-DA08-4059-ADBF-FC3C9C8443C9}"/>
              </a:ext>
            </a:extLst>
          </p:cNvPr>
          <p:cNvSpPr/>
          <p:nvPr/>
        </p:nvSpPr>
        <p:spPr>
          <a:xfrm rot="5400000">
            <a:off x="9060656" y="3253582"/>
            <a:ext cx="4738687" cy="1524000"/>
          </a:xfrm>
          <a:prstGeom prst="rect">
            <a:avLst/>
          </a:prstGeom>
          <a:gradFill>
            <a:gsLst>
              <a:gs pos="0">
                <a:schemeClr val="accent2">
                  <a:alpha val="0"/>
                </a:schemeClr>
              </a:gs>
              <a:gs pos="100000">
                <a:schemeClr val="accent2">
                  <a:alpha val="56294"/>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
        <p:nvSpPr>
          <p:cNvPr id="4" name="Rectangle 11">
            <a:extLst>
              <a:ext uri="{FF2B5EF4-FFF2-40B4-BE49-F238E27FC236}">
                <a16:creationId xmlns:a16="http://schemas.microsoft.com/office/drawing/2014/main" id="{0DE3D840-52C8-0EA7-EDA6-63131F966A19}"/>
              </a:ext>
            </a:extLst>
          </p:cNvPr>
          <p:cNvSpPr/>
          <p:nvPr/>
        </p:nvSpPr>
        <p:spPr>
          <a:xfrm>
            <a:off x="11222038" y="5211763"/>
            <a:ext cx="969962" cy="973137"/>
          </a:xfrm>
          <a:prstGeom prst="rect">
            <a:avLst/>
          </a:prstGeom>
          <a:gradFill>
            <a:gsLst>
              <a:gs pos="0">
                <a:schemeClr val="accent2">
                  <a:alpha val="0"/>
                </a:schemeClr>
              </a:gs>
              <a:gs pos="100000">
                <a:schemeClr val="accent2">
                  <a:alpha val="56294"/>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
        <p:nvSpPr>
          <p:cNvPr id="5" name="Rectangle 12">
            <a:extLst>
              <a:ext uri="{FF2B5EF4-FFF2-40B4-BE49-F238E27FC236}">
                <a16:creationId xmlns:a16="http://schemas.microsoft.com/office/drawing/2014/main" id="{BA14EE3F-156B-4250-D2CD-DA418B796920}"/>
              </a:ext>
            </a:extLst>
          </p:cNvPr>
          <p:cNvSpPr/>
          <p:nvPr/>
        </p:nvSpPr>
        <p:spPr>
          <a:xfrm>
            <a:off x="9574213" y="6176963"/>
            <a:ext cx="2617787" cy="207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6" name="Picture 13">
            <a:extLst>
              <a:ext uri="{FF2B5EF4-FFF2-40B4-BE49-F238E27FC236}">
                <a16:creationId xmlns:a16="http://schemas.microsoft.com/office/drawing/2014/main" id="{26331C4F-E819-B987-1B4C-1DD4E9938A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58550" y="5207000"/>
            <a:ext cx="933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A picture containing text&#10;&#10;Description automatically generated">
            <a:extLst>
              <a:ext uri="{FF2B5EF4-FFF2-40B4-BE49-F238E27FC236}">
                <a16:creationId xmlns:a16="http://schemas.microsoft.com/office/drawing/2014/main" id="{38B307F9-88E0-DA8B-062C-15C0F39E6F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3" y="5476875"/>
            <a:ext cx="261778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51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x-none"/>
          </a:p>
        </p:txBody>
      </p:sp>
      <p:sp>
        <p:nvSpPr>
          <p:cNvPr id="3" name="Date Placeholder 3">
            <a:extLst>
              <a:ext uri="{FF2B5EF4-FFF2-40B4-BE49-F238E27FC236}">
                <a16:creationId xmlns:a16="http://schemas.microsoft.com/office/drawing/2014/main" id="{3F800969-B2BD-E2CD-42BF-56E98A421747}"/>
              </a:ext>
            </a:extLst>
          </p:cNvPr>
          <p:cNvSpPr>
            <a:spLocks noGrp="1"/>
          </p:cNvSpPr>
          <p:nvPr>
            <p:ph type="dt" sz="half" idx="10"/>
          </p:nvPr>
        </p:nvSpPr>
        <p:spPr/>
        <p:txBody>
          <a:bodyPr/>
          <a:lstStyle>
            <a:lvl1pPr>
              <a:defRPr/>
            </a:lvl1pPr>
          </a:lstStyle>
          <a:p>
            <a:pPr>
              <a:defRPr/>
            </a:pPr>
            <a:fld id="{2288363B-EB6F-447E-B21F-1FB9DF1A54A2}" type="datetimeFigureOut">
              <a:rPr lang="en-US"/>
              <a:pPr>
                <a:defRPr/>
              </a:pPr>
              <a:t>11/27/2025</a:t>
            </a:fld>
            <a:endParaRPr lang="en-US"/>
          </a:p>
        </p:txBody>
      </p:sp>
      <p:sp>
        <p:nvSpPr>
          <p:cNvPr id="4" name="Footer Placeholder 4">
            <a:extLst>
              <a:ext uri="{FF2B5EF4-FFF2-40B4-BE49-F238E27FC236}">
                <a16:creationId xmlns:a16="http://schemas.microsoft.com/office/drawing/2014/main" id="{4F766CCD-CE64-A5C0-6E82-40164EB343C1}"/>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FF57F520-C123-F2AE-04D6-7DE959D8558D}"/>
              </a:ext>
            </a:extLst>
          </p:cNvPr>
          <p:cNvSpPr>
            <a:spLocks noGrp="1"/>
          </p:cNvSpPr>
          <p:nvPr>
            <p:ph type="sldNum" sz="quarter" idx="12"/>
          </p:nvPr>
        </p:nvSpPr>
        <p:spPr/>
        <p:txBody>
          <a:bodyPr/>
          <a:lstStyle>
            <a:lvl1pPr>
              <a:defRPr/>
            </a:lvl1pPr>
          </a:lstStyle>
          <a:p>
            <a:fld id="{3D885837-B707-4436-A51B-995C31A97782}" type="slidenum">
              <a:rPr lang="el-GR" altLang="en-US"/>
              <a:pPr/>
              <a:t>‹#›</a:t>
            </a:fld>
            <a:endParaRPr lang="el-GR" altLang="en-US"/>
          </a:p>
        </p:txBody>
      </p:sp>
    </p:spTree>
    <p:extLst>
      <p:ext uri="{BB962C8B-B14F-4D97-AF65-F5344CB8AC3E}">
        <p14:creationId xmlns:p14="http://schemas.microsoft.com/office/powerpoint/2010/main" val="319544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7460F0-7128-6FE4-F778-D16DCD613533}"/>
              </a:ext>
            </a:extLst>
          </p:cNvPr>
          <p:cNvSpPr>
            <a:spLocks noGrp="1"/>
          </p:cNvSpPr>
          <p:nvPr>
            <p:ph type="dt" sz="half" idx="10"/>
          </p:nvPr>
        </p:nvSpPr>
        <p:spPr/>
        <p:txBody>
          <a:bodyPr/>
          <a:lstStyle>
            <a:lvl1pPr>
              <a:defRPr/>
            </a:lvl1pPr>
          </a:lstStyle>
          <a:p>
            <a:pPr>
              <a:defRPr/>
            </a:pPr>
            <a:fld id="{49CE1640-6114-404C-9537-9D4E12E74C82}" type="datetimeFigureOut">
              <a:rPr lang="en-US"/>
              <a:pPr>
                <a:defRPr/>
              </a:pPr>
              <a:t>11/27/2025</a:t>
            </a:fld>
            <a:endParaRPr lang="en-US"/>
          </a:p>
        </p:txBody>
      </p:sp>
      <p:sp>
        <p:nvSpPr>
          <p:cNvPr id="3" name="Footer Placeholder 4">
            <a:extLst>
              <a:ext uri="{FF2B5EF4-FFF2-40B4-BE49-F238E27FC236}">
                <a16:creationId xmlns:a16="http://schemas.microsoft.com/office/drawing/2014/main" id="{7AE439BA-36EA-74C4-3640-0CC05690B15D}"/>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5">
            <a:extLst>
              <a:ext uri="{FF2B5EF4-FFF2-40B4-BE49-F238E27FC236}">
                <a16:creationId xmlns:a16="http://schemas.microsoft.com/office/drawing/2014/main" id="{5FDC18D5-8355-AD1A-330A-DC65E03E90E8}"/>
              </a:ext>
            </a:extLst>
          </p:cNvPr>
          <p:cNvSpPr>
            <a:spLocks noGrp="1"/>
          </p:cNvSpPr>
          <p:nvPr>
            <p:ph type="sldNum" sz="quarter" idx="12"/>
          </p:nvPr>
        </p:nvSpPr>
        <p:spPr/>
        <p:txBody>
          <a:bodyPr/>
          <a:lstStyle>
            <a:lvl1pPr>
              <a:defRPr/>
            </a:lvl1pPr>
          </a:lstStyle>
          <a:p>
            <a:fld id="{91675BB0-7D8B-410C-85AD-F63CEBE23C4B}" type="slidenum">
              <a:rPr lang="el-GR" altLang="en-US"/>
              <a:pPr/>
              <a:t>‹#›</a:t>
            </a:fld>
            <a:endParaRPr lang="el-GR" altLang="en-US"/>
          </a:p>
        </p:txBody>
      </p:sp>
    </p:spTree>
    <p:extLst>
      <p:ext uri="{BB962C8B-B14F-4D97-AF65-F5344CB8AC3E}">
        <p14:creationId xmlns:p14="http://schemas.microsoft.com/office/powerpoint/2010/main" val="330450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3">
            <a:extLst>
              <a:ext uri="{FF2B5EF4-FFF2-40B4-BE49-F238E27FC236}">
                <a16:creationId xmlns:a16="http://schemas.microsoft.com/office/drawing/2014/main" id="{F0FC5D38-5B8A-9B42-1D45-4688CD7B000C}"/>
              </a:ext>
            </a:extLst>
          </p:cNvPr>
          <p:cNvSpPr>
            <a:spLocks noGrp="1"/>
          </p:cNvSpPr>
          <p:nvPr>
            <p:ph type="dt" sz="half" idx="10"/>
          </p:nvPr>
        </p:nvSpPr>
        <p:spPr/>
        <p:txBody>
          <a:bodyPr/>
          <a:lstStyle>
            <a:lvl1pPr>
              <a:defRPr/>
            </a:lvl1pPr>
          </a:lstStyle>
          <a:p>
            <a:pPr>
              <a:defRPr/>
            </a:pPr>
            <a:fld id="{85B9787F-4A2D-4D51-8039-9CA951FF6B11}" type="datetimeFigureOut">
              <a:rPr lang="en-US"/>
              <a:pPr>
                <a:defRPr/>
              </a:pPr>
              <a:t>11/27/2025</a:t>
            </a:fld>
            <a:endParaRPr lang="en-US"/>
          </a:p>
        </p:txBody>
      </p:sp>
      <p:sp>
        <p:nvSpPr>
          <p:cNvPr id="6" name="Footer Placeholder 4">
            <a:extLst>
              <a:ext uri="{FF2B5EF4-FFF2-40B4-BE49-F238E27FC236}">
                <a16:creationId xmlns:a16="http://schemas.microsoft.com/office/drawing/2014/main" id="{4EEF95A3-3EB6-41C1-E03A-FA2A7EA52D83}"/>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BF39011F-0716-1BF4-25EE-9AB202317C36}"/>
              </a:ext>
            </a:extLst>
          </p:cNvPr>
          <p:cNvSpPr>
            <a:spLocks noGrp="1"/>
          </p:cNvSpPr>
          <p:nvPr>
            <p:ph type="sldNum" sz="quarter" idx="12"/>
          </p:nvPr>
        </p:nvSpPr>
        <p:spPr/>
        <p:txBody>
          <a:bodyPr/>
          <a:lstStyle>
            <a:lvl1pPr>
              <a:defRPr/>
            </a:lvl1pPr>
          </a:lstStyle>
          <a:p>
            <a:fld id="{E374FDC3-A0FB-4E3C-A6F6-ACA2F9BD0DBA}" type="slidenum">
              <a:rPr lang="el-GR" altLang="en-US"/>
              <a:pPr/>
              <a:t>‹#›</a:t>
            </a:fld>
            <a:endParaRPr lang="el-GR" altLang="en-US"/>
          </a:p>
        </p:txBody>
      </p:sp>
    </p:spTree>
    <p:extLst>
      <p:ext uri="{BB962C8B-B14F-4D97-AF65-F5344CB8AC3E}">
        <p14:creationId xmlns:p14="http://schemas.microsoft.com/office/powerpoint/2010/main" val="23601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x-none"/>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εικόνα</a:t>
            </a:r>
            <a:endParaRPr lang="x-none"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3">
            <a:extLst>
              <a:ext uri="{FF2B5EF4-FFF2-40B4-BE49-F238E27FC236}">
                <a16:creationId xmlns:a16="http://schemas.microsoft.com/office/drawing/2014/main" id="{727E5E9F-6937-1DA0-5006-2FCDF5CC669B}"/>
              </a:ext>
            </a:extLst>
          </p:cNvPr>
          <p:cNvSpPr>
            <a:spLocks noGrp="1"/>
          </p:cNvSpPr>
          <p:nvPr>
            <p:ph type="dt" sz="half" idx="10"/>
          </p:nvPr>
        </p:nvSpPr>
        <p:spPr/>
        <p:txBody>
          <a:bodyPr/>
          <a:lstStyle>
            <a:lvl1pPr>
              <a:defRPr/>
            </a:lvl1pPr>
          </a:lstStyle>
          <a:p>
            <a:pPr>
              <a:defRPr/>
            </a:pPr>
            <a:fld id="{98D4F2A1-0EAF-4F5B-9B38-DAAB456B1560}" type="datetimeFigureOut">
              <a:rPr lang="en-US"/>
              <a:pPr>
                <a:defRPr/>
              </a:pPr>
              <a:t>11/27/2025</a:t>
            </a:fld>
            <a:endParaRPr lang="en-US"/>
          </a:p>
        </p:txBody>
      </p:sp>
      <p:sp>
        <p:nvSpPr>
          <p:cNvPr id="6" name="Footer Placeholder 4">
            <a:extLst>
              <a:ext uri="{FF2B5EF4-FFF2-40B4-BE49-F238E27FC236}">
                <a16:creationId xmlns:a16="http://schemas.microsoft.com/office/drawing/2014/main" id="{E3386D3A-0D5E-2975-6A26-748CC3C58224}"/>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F1070F9A-00CB-91A0-BEF8-4D04F3D010C5}"/>
              </a:ext>
            </a:extLst>
          </p:cNvPr>
          <p:cNvSpPr>
            <a:spLocks noGrp="1"/>
          </p:cNvSpPr>
          <p:nvPr>
            <p:ph type="sldNum" sz="quarter" idx="12"/>
          </p:nvPr>
        </p:nvSpPr>
        <p:spPr/>
        <p:txBody>
          <a:bodyPr/>
          <a:lstStyle>
            <a:lvl1pPr>
              <a:defRPr/>
            </a:lvl1pPr>
          </a:lstStyle>
          <a:p>
            <a:fld id="{D641DA4D-B1B5-4B77-B6BA-59E2C8BA76CC}" type="slidenum">
              <a:rPr lang="el-GR" altLang="en-US"/>
              <a:pPr/>
              <a:t>‹#›</a:t>
            </a:fld>
            <a:endParaRPr lang="el-GR" altLang="en-US"/>
          </a:p>
        </p:txBody>
      </p:sp>
    </p:spTree>
    <p:extLst>
      <p:ext uri="{BB962C8B-B14F-4D97-AF65-F5344CB8AC3E}">
        <p14:creationId xmlns:p14="http://schemas.microsoft.com/office/powerpoint/2010/main" val="180535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871CAD-10CF-696C-648F-237EDBD2BE94}"/>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Κάντε κλικ για να επεξεργαστείτε τον τίτλο υποδείγματος</a:t>
            </a:r>
            <a:endParaRPr lang="en-US" altLang="en-US"/>
          </a:p>
        </p:txBody>
      </p:sp>
      <p:sp>
        <p:nvSpPr>
          <p:cNvPr id="1027" name="Text Placeholder 2">
            <a:extLst>
              <a:ext uri="{FF2B5EF4-FFF2-40B4-BE49-F238E27FC236}">
                <a16:creationId xmlns:a16="http://schemas.microsoft.com/office/drawing/2014/main" id="{0BB40E6A-F79D-C7B7-0E69-9E20301E40B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Επεξεργασία στυλ υποδείγματος κειμένου</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endParaRPr lang="en-US" altLang="en-US"/>
          </a:p>
        </p:txBody>
      </p:sp>
      <p:sp>
        <p:nvSpPr>
          <p:cNvPr id="4" name="Date Placeholder 3">
            <a:extLst>
              <a:ext uri="{FF2B5EF4-FFF2-40B4-BE49-F238E27FC236}">
                <a16:creationId xmlns:a16="http://schemas.microsoft.com/office/drawing/2014/main" id="{7A7C4AC1-205B-2C83-4479-B3F97609C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66CD7E7-E011-41A1-9F69-3BBEB58924D8}" type="datetimeFigureOut">
              <a:rPr lang="en-US"/>
              <a:pPr>
                <a:defRPr/>
              </a:pPr>
              <a:t>11/27/2025</a:t>
            </a:fld>
            <a:endParaRPr lang="en-US"/>
          </a:p>
        </p:txBody>
      </p:sp>
      <p:sp>
        <p:nvSpPr>
          <p:cNvPr id="5" name="Footer Placeholder 4">
            <a:extLst>
              <a:ext uri="{FF2B5EF4-FFF2-40B4-BE49-F238E27FC236}">
                <a16:creationId xmlns:a16="http://schemas.microsoft.com/office/drawing/2014/main" id="{08658A94-08BE-B7FF-8CB5-A95A68688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Slide Number Placeholder 5">
            <a:extLst>
              <a:ext uri="{FF2B5EF4-FFF2-40B4-BE49-F238E27FC236}">
                <a16:creationId xmlns:a16="http://schemas.microsoft.com/office/drawing/2014/main" id="{4F1E6DCF-4D58-478E-33B6-52071C34080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A8E9E"/>
                </a:solidFill>
              </a:defRPr>
            </a:lvl1pPr>
          </a:lstStyle>
          <a:p>
            <a:fld id="{4007804C-7772-4A2E-A8F9-F36C7FB4A4B6}" type="slidenum">
              <a:rPr lang="el-GR" altLang="en-US"/>
              <a:pPr/>
              <a:t>‹#›</a:t>
            </a:fld>
            <a:endParaRPr lang="el-GR" alt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88" r:id="rId6"/>
    <p:sldLayoutId id="2147483689" r:id="rId7"/>
    <p:sldLayoutId id="2147483690" r:id="rId8"/>
    <p:sldLayoutId id="2147483691" r:id="rId9"/>
    <p:sldLayoutId id="2147483692" r:id="rId10"/>
    <p:sldLayoutId id="214748369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B19698-E814-B8AA-DC38-4D017EC9FF50}"/>
              </a:ext>
            </a:extLst>
          </p:cNvPr>
          <p:cNvSpPr txBox="1"/>
          <p:nvPr/>
        </p:nvSpPr>
        <p:spPr>
          <a:xfrm>
            <a:off x="5181600" y="3154363"/>
            <a:ext cx="6781800" cy="2800350"/>
          </a:xfrm>
          <a:prstGeom prst="rect">
            <a:avLst/>
          </a:prstGeom>
          <a:noFill/>
        </p:spPr>
        <p:txBody>
          <a:bodyPr>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l-GR" altLang="en-US" sz="2400" dirty="0">
                <a:solidFill>
                  <a:srgbClr val="FFFFFF"/>
                </a:solidFill>
                <a:latin typeface="Arial MT"/>
                <a:ea typeface="Arial MT"/>
                <a:cs typeface="Arial MT"/>
              </a:rPr>
              <a:t>Επιχειρηματικός οδηγός της </a:t>
            </a:r>
            <a:r>
              <a:rPr lang="en-US" altLang="en-US" sz="2400" dirty="0">
                <a:solidFill>
                  <a:srgbClr val="FFFFFF"/>
                </a:solidFill>
                <a:latin typeface="Arial MT"/>
                <a:ea typeface="Arial MT"/>
                <a:cs typeface="Arial MT"/>
              </a:rPr>
              <a:t>AES</a:t>
            </a:r>
          </a:p>
          <a:p>
            <a:r>
              <a:rPr lang="en-US" altLang="en-US" sz="3200" dirty="0">
                <a:solidFill>
                  <a:srgbClr val="0070C0"/>
                </a:solidFill>
              </a:rPr>
              <a:t>Automated Export System – AES</a:t>
            </a:r>
          </a:p>
          <a:p>
            <a:pPr algn="ctr"/>
            <a:r>
              <a:rPr lang="el-GR" altLang="en-US" sz="3200" dirty="0">
                <a:solidFill>
                  <a:srgbClr val="0070C0"/>
                </a:solidFill>
              </a:rPr>
              <a:t>Εξαγωγή-Έξοδος </a:t>
            </a:r>
            <a:endParaRPr lang="en-US" altLang="en-US" sz="3200" dirty="0">
              <a:solidFill>
                <a:srgbClr val="0070C0"/>
              </a:solidFill>
              <a:latin typeface="Arial MT"/>
              <a:ea typeface="Arial MT"/>
              <a:cs typeface="Arial MT"/>
            </a:endParaRPr>
          </a:p>
          <a:p>
            <a:endParaRPr lang="el-GR" altLang="en-US" sz="3200" dirty="0">
              <a:solidFill>
                <a:srgbClr val="4472C4"/>
              </a:solidFill>
              <a:latin typeface="Franklin Gothic Medium" panose="020B0603020102020204" pitchFamily="34" charset="0"/>
              <a:cs typeface="Times New Roman" panose="02020603050405020304" pitchFamily="18" charset="0"/>
            </a:endParaRPr>
          </a:p>
          <a:p>
            <a:endParaRPr lang="el-GR" altLang="en-US" sz="3200" dirty="0">
              <a:solidFill>
                <a:srgbClr val="4472C4"/>
              </a:solidFill>
              <a:latin typeface="Franklin Gothic Medium" panose="020B0603020102020204" pitchFamily="34" charset="0"/>
              <a:cs typeface="Times New Roman" panose="02020603050405020304" pitchFamily="18" charset="0"/>
            </a:endParaRPr>
          </a:p>
          <a:p>
            <a:pPr algn="r"/>
            <a:r>
              <a:rPr lang="el-GR" altLang="en-US" sz="2400" i="1" dirty="0">
                <a:solidFill>
                  <a:srgbClr val="0070C0"/>
                </a:solidFill>
                <a:latin typeface="Franklin Gothic Medium" panose="020B0603020102020204" pitchFamily="34" charset="0"/>
                <a:cs typeface="Times New Roman" panose="02020603050405020304" pitchFamily="18" charset="0"/>
              </a:rPr>
              <a:t>24-25.11.2025 </a:t>
            </a:r>
          </a:p>
        </p:txBody>
      </p:sp>
      <p:pic>
        <p:nvPicPr>
          <p:cNvPr id="9219" name="Picture 8">
            <a:extLst>
              <a:ext uri="{FF2B5EF4-FFF2-40B4-BE49-F238E27FC236}">
                <a16:creationId xmlns:a16="http://schemas.microsoft.com/office/drawing/2014/main" id="{089A1AAC-528B-86CC-6E5C-2D2542D07F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6325" y="0"/>
            <a:ext cx="349567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10877479-7EE0-CA3E-387C-9527BF79ACFC}"/>
              </a:ext>
            </a:extLst>
          </p:cNvPr>
          <p:cNvSpPr/>
          <p:nvPr/>
        </p:nvSpPr>
        <p:spPr>
          <a:xfrm>
            <a:off x="2692400" y="6022975"/>
            <a:ext cx="3203575" cy="363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9221" name="Picture 20">
            <a:extLst>
              <a:ext uri="{FF2B5EF4-FFF2-40B4-BE49-F238E27FC236}">
                <a16:creationId xmlns:a16="http://schemas.microsoft.com/office/drawing/2014/main" id="{02ACD268-F305-51D0-04B6-1215356BF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3738563"/>
            <a:ext cx="2284413"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Εικόνα 1">
            <a:extLst>
              <a:ext uri="{FF2B5EF4-FFF2-40B4-BE49-F238E27FC236}">
                <a16:creationId xmlns:a16="http://schemas.microsoft.com/office/drawing/2014/main" id="{DA36A904-F06F-1493-4088-17FA21CC87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5895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Εικόνα 2">
            <a:extLst>
              <a:ext uri="{FF2B5EF4-FFF2-40B4-BE49-F238E27FC236}">
                <a16:creationId xmlns:a16="http://schemas.microsoft.com/office/drawing/2014/main" id="{591330AE-84D9-D063-0D50-3ADF1792CE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3513" y="3744913"/>
            <a:ext cx="227965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780C0DC7-F915-4021-9554-8D64021FF3CD}"/>
              </a:ext>
            </a:extLst>
          </p:cNvPr>
          <p:cNvSpPr/>
          <p:nvPr/>
        </p:nvSpPr>
        <p:spPr>
          <a:xfrm>
            <a:off x="595460" y="362954"/>
            <a:ext cx="11001079" cy="5183150"/>
          </a:xfrm>
          <a:prstGeom prst="rect">
            <a:avLst/>
          </a:prstGeom>
        </p:spPr>
        <p:txBody>
          <a:bodyPr wrap="square">
            <a:spAutoFit/>
          </a:bodyPr>
          <a:lstStyle/>
          <a:p>
            <a:pPr marL="323850" algn="ctr">
              <a:lnSpc>
                <a:spcPct val="115000"/>
              </a:lnSpc>
              <a:spcBef>
                <a:spcPts val="1200"/>
              </a:spcBef>
              <a:spcAft>
                <a:spcPts val="1200"/>
              </a:spcAft>
            </a:pPr>
            <a:r>
              <a:rPr lang="el-GR" b="1" dirty="0">
                <a:latin typeface="Franklin Gothic Medium" panose="020B0603020102020204" pitchFamily="34" charset="0"/>
                <a:ea typeface="Times New Roman" panose="02020603050405020304" pitchFamily="18" charset="0"/>
              </a:rPr>
              <a:t>Σύνοψη αλλαγών στο </a:t>
            </a:r>
            <a:r>
              <a:rPr lang="en-US" b="1" dirty="0">
                <a:latin typeface="Franklin Gothic Medium" panose="020B0603020102020204" pitchFamily="34" charset="0"/>
                <a:ea typeface="Times New Roman" panose="02020603050405020304" pitchFamily="18" charset="0"/>
              </a:rPr>
              <a:t>AES</a:t>
            </a:r>
            <a:r>
              <a:rPr lang="el-GR" b="1" dirty="0">
                <a:latin typeface="Franklin Gothic Medium" panose="020B0603020102020204" pitchFamily="34" charset="0"/>
                <a:ea typeface="Times New Roman" panose="02020603050405020304" pitchFamily="18" charset="0"/>
              </a:rPr>
              <a:t> (2/3)</a:t>
            </a:r>
            <a:endParaRPr lang="el-GR" sz="2000" b="1" i="1" dirty="0">
              <a:latin typeface="Cambria" panose="02040503050406030204" pitchFamily="18" charset="0"/>
              <a:ea typeface="Times New Roman" panose="02020603050405020304" pitchFamily="18" charset="0"/>
            </a:endParaRPr>
          </a:p>
          <a:p>
            <a:pPr algn="just">
              <a:lnSpc>
                <a:spcPct val="115000"/>
              </a:lnSpc>
              <a:spcBef>
                <a:spcPts val="600"/>
              </a:spcBef>
              <a:spcAft>
                <a:spcPts val="600"/>
              </a:spcAft>
            </a:pPr>
            <a:r>
              <a:rPr lang="el-GR" sz="1500" b="1" dirty="0">
                <a:latin typeface="Franklin Gothic Medium" panose="020B0603020102020204" pitchFamily="34" charset="0"/>
                <a:ea typeface="Calibri" panose="020F0502020204030204" pitchFamily="34" charset="0"/>
              </a:rPr>
              <a:t>Νέα </a:t>
            </a:r>
            <a:r>
              <a:rPr lang="el-GR" sz="1500" b="1" dirty="0" err="1">
                <a:latin typeface="Franklin Gothic Medium" panose="020B0603020102020204" pitchFamily="34" charset="0"/>
                <a:ea typeface="Calibri" panose="020F0502020204030204" pitchFamily="34" charset="0"/>
              </a:rPr>
              <a:t>διεπαφή</a:t>
            </a:r>
            <a:r>
              <a:rPr lang="el-GR" sz="1500" b="1" dirty="0">
                <a:latin typeface="Franklin Gothic Medium" panose="020B0603020102020204" pitchFamily="34" charset="0"/>
                <a:ea typeface="Calibri" panose="020F0502020204030204" pitchFamily="34" charset="0"/>
              </a:rPr>
              <a:t> με το NCTS</a:t>
            </a:r>
            <a:endParaRPr lang="el-GR" sz="1500" dirty="0">
              <a:latin typeface="Franklin Gothic Medium" panose="020B06030201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l-GR" sz="1500" dirty="0">
                <a:latin typeface="Franklin Gothic Medium" panose="020B0603020102020204" pitchFamily="34" charset="0"/>
                <a:ea typeface="Calibri" panose="020F0502020204030204" pitchFamily="34" charset="0"/>
              </a:rPr>
              <a:t>Η </a:t>
            </a:r>
            <a:r>
              <a:rPr lang="el-GR" sz="1500" dirty="0" err="1">
                <a:latin typeface="Franklin Gothic Medium" panose="020B0603020102020204" pitchFamily="34" charset="0"/>
                <a:ea typeface="Calibri" panose="020F0502020204030204" pitchFamily="34" charset="0"/>
              </a:rPr>
              <a:t>διαλειτουργικότητα</a:t>
            </a:r>
            <a:r>
              <a:rPr lang="el-GR" sz="1500" dirty="0">
                <a:latin typeface="Franklin Gothic Medium" panose="020B0603020102020204" pitchFamily="34" charset="0"/>
                <a:ea typeface="Calibri" panose="020F0502020204030204" pitchFamily="34" charset="0"/>
              </a:rPr>
              <a:t> του </a:t>
            </a:r>
            <a:r>
              <a:rPr lang="en-US" sz="1500" dirty="0">
                <a:latin typeface="Franklin Gothic Medium" panose="020B0603020102020204" pitchFamily="34" charset="0"/>
                <a:ea typeface="Calibri" panose="020F0502020204030204" pitchFamily="34" charset="0"/>
              </a:rPr>
              <a:t>AES </a:t>
            </a:r>
            <a:r>
              <a:rPr lang="el-GR" sz="1500" dirty="0">
                <a:latin typeface="Franklin Gothic Medium" panose="020B0603020102020204" pitchFamily="34" charset="0"/>
                <a:ea typeface="Calibri" panose="020F0502020204030204" pitchFamily="34" charset="0"/>
              </a:rPr>
              <a:t>με το NCTS διευκολύνει την ολοκλήρωση των εξαγωγικών κινήσεων όταν τα εμπορεύματα υπάγονται σε καθεστώς διαμετακόμισης μετά την παράδοσή τους προς εξαγωγή.</a:t>
            </a:r>
            <a:endParaRPr lang="el-GR" sz="1500" dirty="0">
              <a:latin typeface="Franklin Gothic Medium" panose="020B06030201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l-GR" sz="1500" b="1" dirty="0">
                <a:latin typeface="Franklin Gothic Medium" panose="020B0603020102020204" pitchFamily="34" charset="0"/>
                <a:ea typeface="Calibri" panose="020F0502020204030204" pitchFamily="34" charset="0"/>
              </a:rPr>
              <a:t>Νέα </a:t>
            </a:r>
            <a:r>
              <a:rPr lang="el-GR" sz="1500" b="1" dirty="0" err="1">
                <a:latin typeface="Franklin Gothic Medium" panose="020B0603020102020204" pitchFamily="34" charset="0"/>
                <a:ea typeface="Calibri" panose="020F0502020204030204" pitchFamily="34" charset="0"/>
              </a:rPr>
              <a:t>διεπαφή</a:t>
            </a:r>
            <a:r>
              <a:rPr lang="el-GR" sz="1500" b="1" dirty="0">
                <a:latin typeface="Franklin Gothic Medium" panose="020B0603020102020204" pitchFamily="34" charset="0"/>
                <a:ea typeface="Calibri" panose="020F0502020204030204" pitchFamily="34" charset="0"/>
              </a:rPr>
              <a:t> με το EMCS</a:t>
            </a:r>
            <a:endParaRPr lang="el-GR" sz="1500" dirty="0">
              <a:latin typeface="Franklin Gothic Medium" panose="020B060302010202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l-GR" sz="1500" dirty="0">
                <a:latin typeface="Franklin Gothic Medium" panose="020B0603020102020204" pitchFamily="34" charset="0"/>
                <a:ea typeface="Calibri" panose="020F0502020204030204" pitchFamily="34" charset="0"/>
              </a:rPr>
              <a:t>Αντίστοιχα, η </a:t>
            </a:r>
            <a:r>
              <a:rPr lang="el-GR" sz="1500" dirty="0" err="1">
                <a:latin typeface="Franklin Gothic Medium" panose="020B0603020102020204" pitchFamily="34" charset="0"/>
                <a:ea typeface="Calibri" panose="020F0502020204030204" pitchFamily="34" charset="0"/>
              </a:rPr>
              <a:t>διαλειτουργικότητα</a:t>
            </a:r>
            <a:r>
              <a:rPr lang="el-GR" sz="1500" dirty="0">
                <a:latin typeface="Franklin Gothic Medium" panose="020B0603020102020204" pitchFamily="34" charset="0"/>
                <a:ea typeface="Calibri" panose="020F0502020204030204" pitchFamily="34" charset="0"/>
              </a:rPr>
              <a:t> του </a:t>
            </a:r>
            <a:r>
              <a:rPr lang="en-US" sz="1500" dirty="0">
                <a:latin typeface="Franklin Gothic Medium" panose="020B0603020102020204" pitchFamily="34" charset="0"/>
                <a:ea typeface="Calibri" panose="020F0502020204030204" pitchFamily="34" charset="0"/>
              </a:rPr>
              <a:t>AES </a:t>
            </a:r>
            <a:r>
              <a:rPr lang="el-GR" sz="1500" dirty="0">
                <a:latin typeface="Franklin Gothic Medium" panose="020B0603020102020204" pitchFamily="34" charset="0"/>
                <a:ea typeface="Calibri" panose="020F0502020204030204" pitchFamily="34" charset="0"/>
              </a:rPr>
              <a:t>με το EMCS εξασφαλίζει καλύτερη παρακολούθηση και έλεγχο της διακίνησης των προϊόντων που υπόκεινται σε ΕΦΚ και εξάγονται εκτός του τελωνειακού εδάφους της Ένωσης υπό καθεστώς αναστολής του φόρου.</a:t>
            </a:r>
            <a:endParaRPr lang="el-GR" sz="1500" dirty="0">
              <a:latin typeface="Franklin Gothic Medium" panose="020B06030201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l-GR" sz="1500" b="1" dirty="0">
                <a:latin typeface="Franklin Gothic Medium" panose="020B0603020102020204" pitchFamily="34" charset="0"/>
                <a:ea typeface="Calibri" panose="020F0502020204030204" pitchFamily="34" charset="0"/>
              </a:rPr>
              <a:t>Ακύρωση </a:t>
            </a:r>
            <a:r>
              <a:rPr lang="en-US" sz="1500" b="1" dirty="0">
                <a:latin typeface="Franklin Gothic Medium" panose="020B0603020102020204" pitchFamily="34" charset="0"/>
                <a:ea typeface="Calibri" panose="020F0502020204030204" pitchFamily="34" charset="0"/>
              </a:rPr>
              <a:t>EXS</a:t>
            </a:r>
            <a:endParaRPr lang="el-GR" sz="1500" dirty="0">
              <a:latin typeface="Franklin Gothic Medium" panose="020B06030201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l-GR" sz="1500" dirty="0">
                <a:latin typeface="Franklin Gothic Medium" panose="020B0603020102020204" pitchFamily="34" charset="0"/>
                <a:ea typeface="Calibri" panose="020F0502020204030204" pitchFamily="34" charset="0"/>
              </a:rPr>
              <a:t>Η ακύρωση της </a:t>
            </a:r>
            <a:r>
              <a:rPr lang="en-US" sz="1500" dirty="0">
                <a:latin typeface="Franklin Gothic Medium" panose="020B0603020102020204" pitchFamily="34" charset="0"/>
                <a:ea typeface="Calibri" panose="020F0502020204030204" pitchFamily="34" charset="0"/>
              </a:rPr>
              <a:t>EXS </a:t>
            </a:r>
            <a:r>
              <a:rPr lang="el-GR" sz="1500" dirty="0">
                <a:latin typeface="Franklin Gothic Medium" panose="020B0603020102020204" pitchFamily="34" charset="0"/>
                <a:ea typeface="Calibri" panose="020F0502020204030204" pitchFamily="34" charset="0"/>
              </a:rPr>
              <a:t>είναι η μόνη νέα σχετική λειτουργικότητα που εισάγεται στο </a:t>
            </a:r>
            <a:r>
              <a:rPr lang="en-US" sz="1500" dirty="0">
                <a:latin typeface="Franklin Gothic Medium" panose="020B0603020102020204" pitchFamily="34" charset="0"/>
                <a:ea typeface="Calibri" panose="020F0502020204030204" pitchFamily="34" charset="0"/>
              </a:rPr>
              <a:t>AES</a:t>
            </a:r>
            <a:r>
              <a:rPr lang="el-GR" sz="1500" dirty="0">
                <a:latin typeface="Franklin Gothic Medium" panose="020B0603020102020204" pitchFamily="34" charset="0"/>
                <a:ea typeface="Calibri" panose="020F0502020204030204" pitchFamily="34" charset="0"/>
              </a:rPr>
              <a:t>, καθώς οι λοιπές λειτουργικότητες που αφορούν την υποβολή και τροποποίηση της </a:t>
            </a:r>
            <a:r>
              <a:rPr lang="en-US" sz="1500" dirty="0">
                <a:latin typeface="Franklin Gothic Medium" panose="020B0603020102020204" pitchFamily="34" charset="0"/>
                <a:ea typeface="Calibri" panose="020F0502020204030204" pitchFamily="34" charset="0"/>
              </a:rPr>
              <a:t>EXS </a:t>
            </a:r>
            <a:r>
              <a:rPr lang="el-GR" sz="1500" dirty="0">
                <a:latin typeface="Franklin Gothic Medium" panose="020B0603020102020204" pitchFamily="34" charset="0"/>
                <a:ea typeface="Calibri" panose="020F0502020204030204" pitchFamily="34" charset="0"/>
              </a:rPr>
              <a:t>υπήρχαν ήδη στο </a:t>
            </a:r>
            <a:r>
              <a:rPr lang="en-US" sz="1500" dirty="0">
                <a:latin typeface="Franklin Gothic Medium" panose="020B0603020102020204" pitchFamily="34" charset="0"/>
                <a:ea typeface="Calibri" panose="020F0502020204030204" pitchFamily="34" charset="0"/>
              </a:rPr>
              <a:t>ECS</a:t>
            </a:r>
            <a:r>
              <a:rPr lang="el-GR" sz="1500" dirty="0">
                <a:latin typeface="Franklin Gothic Medium" panose="020B0603020102020204" pitchFamily="34" charset="0"/>
                <a:ea typeface="Calibri" panose="020F0502020204030204" pitchFamily="34" charset="0"/>
              </a:rPr>
              <a:t>-</a:t>
            </a:r>
            <a:r>
              <a:rPr lang="en-US" sz="1500" dirty="0">
                <a:latin typeface="Franklin Gothic Medium" panose="020B0603020102020204" pitchFamily="34" charset="0"/>
                <a:ea typeface="Calibri" panose="020F0502020204030204" pitchFamily="34" charset="0"/>
              </a:rPr>
              <a:t>P</a:t>
            </a:r>
            <a:r>
              <a:rPr lang="el-GR" sz="1500" dirty="0">
                <a:latin typeface="Franklin Gothic Medium" panose="020B0603020102020204" pitchFamily="34" charset="0"/>
                <a:ea typeface="Calibri" panose="020F0502020204030204" pitchFamily="34" charset="0"/>
              </a:rPr>
              <a:t>2.</a:t>
            </a:r>
            <a:endParaRPr lang="el-GR" sz="1500" dirty="0">
              <a:latin typeface="Franklin Gothic Medium" panose="020B06030201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l-GR" sz="1500" b="1" dirty="0">
                <a:latin typeface="Franklin Gothic Medium" panose="020B0603020102020204" pitchFamily="34" charset="0"/>
                <a:ea typeface="Calibri" panose="020F0502020204030204" pitchFamily="34" charset="0"/>
              </a:rPr>
              <a:t>Γνωστοποίηση </a:t>
            </a:r>
            <a:r>
              <a:rPr lang="el-GR" sz="1500" b="1" dirty="0" err="1">
                <a:latin typeface="Franklin Gothic Medium" panose="020B0603020102020204" pitchFamily="34" charset="0"/>
                <a:ea typeface="Calibri" panose="020F0502020204030204" pitchFamily="34" charset="0"/>
              </a:rPr>
              <a:t>επανεξαγωγής</a:t>
            </a:r>
            <a:r>
              <a:rPr lang="el-GR" sz="1500" b="1" dirty="0">
                <a:latin typeface="Franklin Gothic Medium" panose="020B0603020102020204" pitchFamily="34" charset="0"/>
                <a:ea typeface="Calibri" panose="020F0502020204030204" pitchFamily="34" charset="0"/>
              </a:rPr>
              <a:t> </a:t>
            </a:r>
            <a:endParaRPr lang="el-GR" sz="1500" dirty="0">
              <a:latin typeface="Franklin Gothic Medium" panose="020B060302010202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l-GR" sz="1500" dirty="0">
                <a:latin typeface="Franklin Gothic Medium" panose="020B0603020102020204" pitchFamily="34" charset="0"/>
                <a:ea typeface="Calibri" panose="020F0502020204030204" pitchFamily="34" charset="0"/>
              </a:rPr>
              <a:t>Οι προδιαγραφές του </a:t>
            </a:r>
            <a:r>
              <a:rPr lang="en-US" sz="1500" dirty="0">
                <a:latin typeface="Franklin Gothic Medium" panose="020B0603020102020204" pitchFamily="34" charset="0"/>
                <a:ea typeface="Calibri" panose="020F0502020204030204" pitchFamily="34" charset="0"/>
              </a:rPr>
              <a:t>AES </a:t>
            </a:r>
            <a:r>
              <a:rPr lang="el-GR" sz="1500" dirty="0">
                <a:latin typeface="Franklin Gothic Medium" panose="020B0603020102020204" pitchFamily="34" charset="0"/>
                <a:ea typeface="Calibri" panose="020F0502020204030204" pitchFamily="34" charset="0"/>
              </a:rPr>
              <a:t>περιλαμβάνουν την ηλεκτρονική υποβολή, τροποποίηση και ακύρωση της γνωστοποίησης </a:t>
            </a:r>
            <a:r>
              <a:rPr lang="el-GR" sz="1500" dirty="0" err="1">
                <a:latin typeface="Franklin Gothic Medium" panose="020B0603020102020204" pitchFamily="34" charset="0"/>
                <a:ea typeface="Calibri" panose="020F0502020204030204" pitchFamily="34" charset="0"/>
              </a:rPr>
              <a:t>επανεξαγωγής</a:t>
            </a:r>
            <a:r>
              <a:rPr lang="el-GR" sz="1500" dirty="0">
                <a:latin typeface="Franklin Gothic Medium" panose="020B0603020102020204" pitchFamily="34" charset="0"/>
                <a:ea typeface="Calibri" panose="020F0502020204030204" pitchFamily="34" charset="0"/>
              </a:rPr>
              <a:t> (</a:t>
            </a:r>
            <a:r>
              <a:rPr lang="en-US" sz="1500" dirty="0">
                <a:latin typeface="Franklin Gothic Medium" panose="020B0603020102020204" pitchFamily="34" charset="0"/>
                <a:ea typeface="Calibri" panose="020F0502020204030204" pitchFamily="34" charset="0"/>
              </a:rPr>
              <a:t>REN</a:t>
            </a:r>
            <a:r>
              <a:rPr lang="el-GR" sz="1500" dirty="0">
                <a:latin typeface="Franklin Gothic Medium" panose="020B0603020102020204" pitchFamily="34" charset="0"/>
                <a:ea typeface="Calibri" panose="020F0502020204030204" pitchFamily="34" charset="0"/>
              </a:rPr>
              <a:t>)</a:t>
            </a:r>
            <a:r>
              <a:rPr lang="el-GR" sz="1500" b="1" dirty="0">
                <a:latin typeface="Franklin Gothic Medium" panose="020B0603020102020204" pitchFamily="34" charset="0"/>
                <a:ea typeface="Calibri" panose="020F0502020204030204" pitchFamily="34" charset="0"/>
              </a:rPr>
              <a:t> </a:t>
            </a:r>
            <a:r>
              <a:rPr lang="el-GR" sz="1500" dirty="0">
                <a:latin typeface="Franklin Gothic Medium" panose="020B0603020102020204" pitchFamily="34" charset="0"/>
                <a:ea typeface="Calibri" panose="020F0502020204030204" pitchFamily="34" charset="0"/>
              </a:rPr>
              <a:t>όσον αφορά μη </a:t>
            </a:r>
            <a:r>
              <a:rPr lang="el-GR" sz="1500" dirty="0" err="1">
                <a:latin typeface="Franklin Gothic Medium" panose="020B0603020102020204" pitchFamily="34" charset="0"/>
                <a:ea typeface="Calibri" panose="020F0502020204030204" pitchFamily="34" charset="0"/>
              </a:rPr>
              <a:t>ενωσιακά</a:t>
            </a:r>
            <a:r>
              <a:rPr lang="el-GR" sz="1500" dirty="0">
                <a:latin typeface="Franklin Gothic Medium" panose="020B0603020102020204" pitchFamily="34" charset="0"/>
                <a:ea typeface="Calibri" panose="020F0502020204030204" pitchFamily="34" charset="0"/>
              </a:rPr>
              <a:t> εμπορεύματα που επανεξάγονται απευθείας από ελεύθερη ζώνη ή από προσωρινή εναπόθεση και απαλλάσσονται από την υποχρέωση υποβολής </a:t>
            </a:r>
            <a:r>
              <a:rPr lang="en-US" sz="1500" dirty="0">
                <a:latin typeface="Franklin Gothic Medium" panose="020B0603020102020204" pitchFamily="34" charset="0"/>
                <a:ea typeface="Calibri" panose="020F0502020204030204" pitchFamily="34" charset="0"/>
              </a:rPr>
              <a:t>EXS</a:t>
            </a:r>
            <a:r>
              <a:rPr lang="el-GR" sz="1500" dirty="0">
                <a:latin typeface="Franklin Gothic Medium" panose="020B0603020102020204" pitchFamily="34" charset="0"/>
                <a:ea typeface="Calibri" panose="020F0502020204030204" pitchFamily="34" charset="0"/>
              </a:rPr>
              <a:t>.</a:t>
            </a:r>
            <a:endParaRPr lang="el-GR" sz="1500" dirty="0">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64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5F1CE013-FB26-4B8D-8EFF-F140E0BAE531}"/>
              </a:ext>
            </a:extLst>
          </p:cNvPr>
          <p:cNvSpPr/>
          <p:nvPr/>
        </p:nvSpPr>
        <p:spPr>
          <a:xfrm>
            <a:off x="405353" y="536862"/>
            <a:ext cx="11359299" cy="4056110"/>
          </a:xfrm>
          <a:prstGeom prst="rect">
            <a:avLst/>
          </a:prstGeom>
        </p:spPr>
        <p:txBody>
          <a:bodyPr wrap="square">
            <a:spAutoFit/>
          </a:bodyPr>
          <a:lstStyle/>
          <a:p>
            <a:pPr algn="ctr">
              <a:lnSpc>
                <a:spcPct val="115000"/>
              </a:lnSpc>
              <a:spcAft>
                <a:spcPts val="600"/>
              </a:spcAft>
            </a:pPr>
            <a:r>
              <a:rPr lang="el-GR" b="1" dirty="0">
                <a:latin typeface="Franklin Gothic Medium" panose="020B0603020102020204" pitchFamily="34" charset="0"/>
              </a:rPr>
              <a:t>Σύνοψη αλλαγών στο </a:t>
            </a:r>
            <a:r>
              <a:rPr lang="en-US" b="1" dirty="0">
                <a:latin typeface="Franklin Gothic Medium" panose="020B0603020102020204" pitchFamily="34" charset="0"/>
              </a:rPr>
              <a:t>AES</a:t>
            </a:r>
            <a:r>
              <a:rPr lang="el-GR" b="1" dirty="0">
                <a:latin typeface="Franklin Gothic Medium" panose="020B0603020102020204" pitchFamily="34" charset="0"/>
              </a:rPr>
              <a:t> (3/3)</a:t>
            </a:r>
          </a:p>
          <a:p>
            <a:pPr algn="ctr">
              <a:lnSpc>
                <a:spcPct val="115000"/>
              </a:lnSpc>
              <a:spcAft>
                <a:spcPts val="600"/>
              </a:spcAft>
            </a:pPr>
            <a:endParaRPr lang="el-GR" b="1" dirty="0">
              <a:latin typeface="Franklin Gothic Medium" panose="020B0603020102020204" pitchFamily="34" charset="0"/>
            </a:endParaRPr>
          </a:p>
          <a:p>
            <a:pPr>
              <a:lnSpc>
                <a:spcPct val="115000"/>
              </a:lnSpc>
              <a:spcAft>
                <a:spcPts val="600"/>
              </a:spcAft>
            </a:pPr>
            <a:r>
              <a:rPr lang="el-GR" sz="1600" dirty="0">
                <a:latin typeface="Franklin Gothic Medium" panose="020B0603020102020204" pitchFamily="34" charset="0"/>
                <a:ea typeface="Calibri" panose="020F0502020204030204" pitchFamily="34" charset="0"/>
              </a:rPr>
              <a:t>Οι </a:t>
            </a:r>
            <a:r>
              <a:rPr lang="el-GR" sz="1600" b="1" dirty="0" err="1">
                <a:latin typeface="Franklin Gothic Medium" panose="020B0603020102020204" pitchFamily="34" charset="0"/>
                <a:ea typeface="Calibri" panose="020F0502020204030204" pitchFamily="34" charset="0"/>
              </a:rPr>
              <a:t>επικαιροποιημένες</a:t>
            </a:r>
            <a:r>
              <a:rPr lang="el-GR" sz="1600" dirty="0">
                <a:latin typeface="Franklin Gothic Medium" panose="020B0603020102020204" pitchFamily="34" charset="0"/>
                <a:ea typeface="Calibri" panose="020F0502020204030204" pitchFamily="34" charset="0"/>
              </a:rPr>
              <a:t> λειτουργικότητες που εφαρμόζονται στο πλαίσιο του </a:t>
            </a:r>
            <a:r>
              <a:rPr lang="en-US" sz="1600" dirty="0">
                <a:latin typeface="Franklin Gothic Medium" panose="020B0603020102020204" pitchFamily="34" charset="0"/>
                <a:ea typeface="Calibri" panose="020F0502020204030204" pitchFamily="34" charset="0"/>
              </a:rPr>
              <a:t>AES </a:t>
            </a:r>
            <a:r>
              <a:rPr lang="el-GR" sz="1600" dirty="0">
                <a:latin typeface="Franklin Gothic Medium" panose="020B0603020102020204" pitchFamily="34" charset="0"/>
                <a:ea typeface="Calibri" panose="020F0502020204030204" pitchFamily="34" charset="0"/>
              </a:rPr>
              <a:t>αφορούν:</a:t>
            </a:r>
            <a:endParaRPr lang="el-GR" sz="1600" dirty="0">
              <a:latin typeface="Franklin Gothic Medium" panose="020B0603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Wingdings" panose="05000000000000000000" pitchFamily="2" charset="2"/>
              <a:buChar char="§"/>
            </a:pPr>
            <a:r>
              <a:rPr lang="el-GR" sz="1600" dirty="0">
                <a:latin typeface="Franklin Gothic Medium" panose="020B0603020102020204" pitchFamily="34" charset="0"/>
                <a:ea typeface="Calibri" panose="020F0502020204030204" pitchFamily="34" charset="0"/>
                <a:cs typeface="Times New Roman" panose="02020603050405020304" pitchFamily="18" charset="0"/>
              </a:rPr>
              <a:t>την τροποποίηση και ακύρωση της διασάφησης εξαγωγής,</a:t>
            </a:r>
          </a:p>
          <a:p>
            <a:pPr marL="342900" lvl="0" indent="-342900" algn="just">
              <a:lnSpc>
                <a:spcPct val="115000"/>
              </a:lnSpc>
              <a:spcAft>
                <a:spcPts val="600"/>
              </a:spcAft>
              <a:buFont typeface="Wingdings" panose="05000000000000000000" pitchFamily="2" charset="2"/>
              <a:buChar char="§"/>
            </a:pPr>
            <a:r>
              <a:rPr lang="el-GR" sz="1600" dirty="0">
                <a:latin typeface="Franklin Gothic Medium" panose="020B0603020102020204" pitchFamily="34" charset="0"/>
                <a:ea typeface="Calibri" panose="020F0502020204030204" pitchFamily="34" charset="0"/>
                <a:cs typeface="Times New Roman" panose="02020603050405020304" pitchFamily="18" charset="0"/>
              </a:rPr>
              <a:t>την υποβολή των στοιχείων ασφάλειας και προστασίας,</a:t>
            </a:r>
          </a:p>
          <a:p>
            <a:pPr marL="342900" lvl="0" indent="-342900" algn="just">
              <a:lnSpc>
                <a:spcPct val="115000"/>
              </a:lnSpc>
              <a:spcAft>
                <a:spcPts val="600"/>
              </a:spcAft>
              <a:buFont typeface="Wingdings" panose="05000000000000000000" pitchFamily="2" charset="2"/>
              <a:buChar char="§"/>
            </a:pPr>
            <a:r>
              <a:rPr lang="el-GR" sz="1600" dirty="0">
                <a:latin typeface="Franklin Gothic Medium" panose="020B0603020102020204" pitchFamily="34" charset="0"/>
                <a:ea typeface="Calibri" panose="020F0502020204030204" pitchFamily="34" charset="0"/>
                <a:cs typeface="Times New Roman" panose="02020603050405020304" pitchFamily="18" charset="0"/>
              </a:rPr>
              <a:t>τη γνωστοποίηση της απόφασης ελέγχου κατά την εξαγωγή/έξοδο</a:t>
            </a:r>
          </a:p>
          <a:p>
            <a:pPr marL="342900" lvl="0" indent="-342900" algn="just">
              <a:lnSpc>
                <a:spcPct val="115000"/>
              </a:lnSpc>
              <a:spcAft>
                <a:spcPts val="600"/>
              </a:spcAft>
              <a:buFont typeface="Wingdings" panose="05000000000000000000" pitchFamily="2" charset="2"/>
              <a:buChar char="§"/>
            </a:pPr>
            <a:r>
              <a:rPr lang="el-GR" sz="1600" dirty="0">
                <a:latin typeface="Franklin Gothic Medium" panose="020B0603020102020204" pitchFamily="34" charset="0"/>
                <a:ea typeface="Calibri" panose="020F0502020204030204" pitchFamily="34" charset="0"/>
                <a:cs typeface="Times New Roman" panose="02020603050405020304" pitchFamily="18" charset="0"/>
              </a:rPr>
              <a:t>τη γνωστοποίηση άφιξης στην έξοδο, την προσκόμιση καταλόγου ειδών και τη γνωστοποίηση εξόδου,</a:t>
            </a:r>
          </a:p>
          <a:p>
            <a:pPr marL="342900" lvl="0" indent="-342900" algn="just">
              <a:lnSpc>
                <a:spcPct val="115000"/>
              </a:lnSpc>
              <a:spcAft>
                <a:spcPts val="600"/>
              </a:spcAft>
              <a:buFont typeface="Wingdings" panose="05000000000000000000" pitchFamily="2" charset="2"/>
              <a:buChar char="§"/>
            </a:pPr>
            <a:r>
              <a:rPr lang="el-GR" sz="1600" dirty="0">
                <a:latin typeface="Franklin Gothic Medium" panose="020B0603020102020204" pitchFamily="34" charset="0"/>
                <a:ea typeface="Calibri" panose="020F0502020204030204" pitchFamily="34" charset="0"/>
                <a:cs typeface="Times New Roman" panose="02020603050405020304" pitchFamily="18" charset="0"/>
              </a:rPr>
              <a:t>τα μηνύματα απόρριψης που αποστέλλονται από τα τελωνεία εξαγωγής/εξόδου,</a:t>
            </a:r>
          </a:p>
          <a:p>
            <a:pPr marL="342900" lvl="0" indent="-342900" algn="just">
              <a:lnSpc>
                <a:spcPct val="115000"/>
              </a:lnSpc>
              <a:spcAft>
                <a:spcPts val="600"/>
              </a:spcAft>
              <a:buFont typeface="Wingdings" panose="05000000000000000000" pitchFamily="2" charset="2"/>
              <a:buChar char="§"/>
            </a:pPr>
            <a:r>
              <a:rPr lang="el-GR" sz="1600" dirty="0">
                <a:latin typeface="Franklin Gothic Medium" panose="020B0603020102020204" pitchFamily="34" charset="0"/>
                <a:ea typeface="Calibri" panose="020F0502020204030204" pitchFamily="34" charset="0"/>
                <a:cs typeface="Times New Roman" panose="02020603050405020304" pitchFamily="18" charset="0"/>
              </a:rPr>
              <a:t>τη δυνατότητα πολλαπλής εκτροπής,</a:t>
            </a:r>
          </a:p>
          <a:p>
            <a:pPr marL="342900" lvl="0" indent="-342900" algn="just">
              <a:lnSpc>
                <a:spcPct val="115000"/>
              </a:lnSpc>
              <a:spcAft>
                <a:spcPts val="600"/>
              </a:spcAft>
              <a:buFont typeface="Wingdings" panose="05000000000000000000" pitchFamily="2" charset="2"/>
              <a:buChar char="§"/>
            </a:pPr>
            <a:r>
              <a:rPr lang="el-GR" sz="1600" dirty="0">
                <a:latin typeface="Franklin Gothic Medium" panose="020B0603020102020204" pitchFamily="34" charset="0"/>
                <a:ea typeface="Calibri" panose="020F0502020204030204" pitchFamily="34" charset="0"/>
                <a:cs typeface="Times New Roman" panose="02020603050405020304" pitchFamily="18" charset="0"/>
              </a:rPr>
              <a:t>τη διαδικασία έρευνας και τη χρήση εναλλακτικών στοιχείων απόδειξης της εξόδου,</a:t>
            </a:r>
          </a:p>
          <a:p>
            <a:pPr marL="342900" lvl="0" indent="-342900" algn="just">
              <a:lnSpc>
                <a:spcPct val="115000"/>
              </a:lnSpc>
              <a:spcAft>
                <a:spcPts val="600"/>
              </a:spcAft>
              <a:buFont typeface="Wingdings" panose="05000000000000000000" pitchFamily="2" charset="2"/>
              <a:buChar char="§"/>
            </a:pPr>
            <a:r>
              <a:rPr lang="el-GR" sz="1600" dirty="0">
                <a:latin typeface="Franklin Gothic Medium" panose="020B0603020102020204" pitchFamily="34" charset="0"/>
                <a:ea typeface="Calibri" panose="020F0502020204030204" pitchFamily="34" charset="0"/>
                <a:cs typeface="Times New Roman" panose="02020603050405020304" pitchFamily="18" charset="0"/>
              </a:rPr>
              <a:t>το σχέδιο για τη συνέχεια των δραστηριοτήτων σε περίπτωση προσωρινής βλάβης του </a:t>
            </a:r>
            <a:r>
              <a:rPr lang="en-US" sz="1600" dirty="0">
                <a:latin typeface="Franklin Gothic Medium" panose="020B0603020102020204" pitchFamily="34" charset="0"/>
                <a:ea typeface="Calibri" panose="020F0502020204030204" pitchFamily="34" charset="0"/>
                <a:cs typeface="Times New Roman" panose="02020603050405020304" pitchFamily="18" charset="0"/>
              </a:rPr>
              <a:t>AES</a:t>
            </a:r>
            <a:r>
              <a:rPr lang="el-GR" dirty="0">
                <a:latin typeface="Franklin Gothic Medium" panose="020B0603020102020204" pitchFamily="34" charset="0"/>
                <a:ea typeface="Calibri" panose="020F0502020204030204" pitchFamily="34" charset="0"/>
                <a:cs typeface="Times New Roman" panose="02020603050405020304" pitchFamily="18" charset="0"/>
              </a:rPr>
              <a:t>.</a:t>
            </a:r>
            <a:endParaRPr lang="el-GR" sz="1800" dirty="0">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62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object 2">
            <a:extLst>
              <a:ext uri="{FF2B5EF4-FFF2-40B4-BE49-F238E27FC236}">
                <a16:creationId xmlns:a16="http://schemas.microsoft.com/office/drawing/2014/main" id="{575450AE-7761-A9E7-5E9A-212F753486C9}"/>
              </a:ext>
            </a:extLst>
          </p:cNvPr>
          <p:cNvGrpSpPr>
            <a:grpSpLocks/>
          </p:cNvGrpSpPr>
          <p:nvPr/>
        </p:nvGrpSpPr>
        <p:grpSpPr bwMode="auto">
          <a:xfrm>
            <a:off x="927100" y="1795463"/>
            <a:ext cx="10858500" cy="1392237"/>
            <a:chOff x="926588" y="1795232"/>
            <a:chExt cx="10859135" cy="1393190"/>
          </a:xfrm>
        </p:grpSpPr>
        <p:pic>
          <p:nvPicPr>
            <p:cNvPr id="14430" name="object 3">
              <a:extLst>
                <a:ext uri="{FF2B5EF4-FFF2-40B4-BE49-F238E27FC236}">
                  <a16:creationId xmlns:a16="http://schemas.microsoft.com/office/drawing/2014/main" id="{3C0C44BA-BC9F-F777-9794-0CA83EF2D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88" y="1795232"/>
              <a:ext cx="10858507" cy="139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object 4">
              <a:extLst>
                <a:ext uri="{FF2B5EF4-FFF2-40B4-BE49-F238E27FC236}">
                  <a16:creationId xmlns:a16="http://schemas.microsoft.com/office/drawing/2014/main" id="{7BD09F60-584D-E7F6-15E3-69851AC02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280" y="1962912"/>
              <a:ext cx="4421124" cy="113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object 5">
              <a:extLst>
                <a:ext uri="{FF2B5EF4-FFF2-40B4-BE49-F238E27FC236}">
                  <a16:creationId xmlns:a16="http://schemas.microsoft.com/office/drawing/2014/main" id="{87C3F886-984B-C078-13B4-5EFD879BD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883" y="1825752"/>
              <a:ext cx="10762488" cy="128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object 6">
            <a:extLst>
              <a:ext uri="{FF2B5EF4-FFF2-40B4-BE49-F238E27FC236}">
                <a16:creationId xmlns:a16="http://schemas.microsoft.com/office/drawing/2014/main" id="{D63851DD-4BD3-E3AC-FF8A-4385A29FE394}"/>
              </a:ext>
            </a:extLst>
          </p:cNvPr>
          <p:cNvSpPr txBox="1">
            <a:spLocks noChangeArrowheads="1"/>
          </p:cNvSpPr>
          <p:nvPr/>
        </p:nvSpPr>
        <p:spPr bwMode="auto">
          <a:xfrm>
            <a:off x="4003675" y="2154238"/>
            <a:ext cx="6353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4000" b="1" dirty="0" err="1">
                <a:solidFill>
                  <a:srgbClr val="FFC000"/>
                </a:solidFill>
              </a:rPr>
              <a:t>Δι</a:t>
            </a:r>
            <a:r>
              <a:rPr lang="en-US" altLang="en-US" sz="4000" b="1" dirty="0">
                <a:solidFill>
                  <a:srgbClr val="FFC000"/>
                </a:solidFill>
              </a:rPr>
              <a:t>αδικασία εξαγωγής</a:t>
            </a:r>
          </a:p>
        </p:txBody>
      </p:sp>
      <p:grpSp>
        <p:nvGrpSpPr>
          <p:cNvPr id="14340" name="object 7">
            <a:extLst>
              <a:ext uri="{FF2B5EF4-FFF2-40B4-BE49-F238E27FC236}">
                <a16:creationId xmlns:a16="http://schemas.microsoft.com/office/drawing/2014/main" id="{B12B2320-BBA2-4F8D-258A-D572D5388914}"/>
              </a:ext>
            </a:extLst>
          </p:cNvPr>
          <p:cNvGrpSpPr>
            <a:grpSpLocks/>
          </p:cNvGrpSpPr>
          <p:nvPr/>
        </p:nvGrpSpPr>
        <p:grpSpPr bwMode="auto">
          <a:xfrm>
            <a:off x="927100" y="3357563"/>
            <a:ext cx="1003300" cy="1392237"/>
            <a:chOff x="926578" y="3357332"/>
            <a:chExt cx="1004569" cy="1393190"/>
          </a:xfrm>
        </p:grpSpPr>
        <p:pic>
          <p:nvPicPr>
            <p:cNvPr id="14427" name="object 8">
              <a:extLst>
                <a:ext uri="{FF2B5EF4-FFF2-40B4-BE49-F238E27FC236}">
                  <a16:creationId xmlns:a16="http://schemas.microsoft.com/office/drawing/2014/main" id="{06370D27-582F-2E5E-56DC-A2EDF74A4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578" y="3357332"/>
              <a:ext cx="1004330" cy="139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object 9">
              <a:extLst>
                <a:ext uri="{FF2B5EF4-FFF2-40B4-BE49-F238E27FC236}">
                  <a16:creationId xmlns:a16="http://schemas.microsoft.com/office/drawing/2014/main" id="{C1CA1D59-6BEE-70F9-1A81-2467B908A4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604" y="3703345"/>
              <a:ext cx="867143" cy="72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object 10">
              <a:extLst>
                <a:ext uri="{FF2B5EF4-FFF2-40B4-BE49-F238E27FC236}">
                  <a16:creationId xmlns:a16="http://schemas.microsoft.com/office/drawing/2014/main" id="{38A8B89D-84E6-147C-AA19-24CA4E367A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884" y="3387851"/>
              <a:ext cx="908304"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object 11">
            <a:extLst>
              <a:ext uri="{FF2B5EF4-FFF2-40B4-BE49-F238E27FC236}">
                <a16:creationId xmlns:a16="http://schemas.microsoft.com/office/drawing/2014/main" id="{E348EA2D-39AA-4ACC-0395-5638FFD9BBF9}"/>
              </a:ext>
            </a:extLst>
          </p:cNvPr>
          <p:cNvSpPr txBox="1">
            <a:spLocks noChangeArrowheads="1"/>
          </p:cNvSpPr>
          <p:nvPr/>
        </p:nvSpPr>
        <p:spPr bwMode="auto">
          <a:xfrm>
            <a:off x="1020763" y="3775075"/>
            <a:ext cx="81756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35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ts val="1663"/>
              </a:lnSpc>
              <a:spcBef>
                <a:spcPts val="363"/>
              </a:spcBef>
            </a:pPr>
            <a:r>
              <a:rPr lang="el-GR" altLang="en-US" sz="1600" b="1">
                <a:solidFill>
                  <a:srgbClr val="FFC000"/>
                </a:solidFill>
              </a:rPr>
              <a:t>Βασική </a:t>
            </a:r>
            <a:r>
              <a:rPr lang="en-US" altLang="en-US" sz="1600" b="1">
                <a:solidFill>
                  <a:srgbClr val="FFC000"/>
                </a:solidFill>
              </a:rPr>
              <a:t>Ροή </a:t>
            </a:r>
          </a:p>
        </p:txBody>
      </p:sp>
      <p:grpSp>
        <p:nvGrpSpPr>
          <p:cNvPr id="14342" name="object 12">
            <a:extLst>
              <a:ext uri="{FF2B5EF4-FFF2-40B4-BE49-F238E27FC236}">
                <a16:creationId xmlns:a16="http://schemas.microsoft.com/office/drawing/2014/main" id="{B27B4D1C-50E4-B8DC-0FDA-5AF42904DBBA}"/>
              </a:ext>
            </a:extLst>
          </p:cNvPr>
          <p:cNvGrpSpPr>
            <a:grpSpLocks/>
          </p:cNvGrpSpPr>
          <p:nvPr/>
        </p:nvGrpSpPr>
        <p:grpSpPr bwMode="auto">
          <a:xfrm>
            <a:off x="1895475" y="3348038"/>
            <a:ext cx="1074738" cy="1401762"/>
            <a:chOff x="1895855" y="3348228"/>
            <a:chExt cx="1074420" cy="1402080"/>
          </a:xfrm>
        </p:grpSpPr>
        <p:pic>
          <p:nvPicPr>
            <p:cNvPr id="14424" name="object 13">
              <a:extLst>
                <a:ext uri="{FF2B5EF4-FFF2-40B4-BE49-F238E27FC236}">
                  <a16:creationId xmlns:a16="http://schemas.microsoft.com/office/drawing/2014/main" id="{EEBA01D4-32DE-8C23-8A23-BA247E1488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3475" y="3348228"/>
              <a:ext cx="1022591"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object 14">
              <a:extLst>
                <a:ext uri="{FF2B5EF4-FFF2-40B4-BE49-F238E27FC236}">
                  <a16:creationId xmlns:a16="http://schemas.microsoft.com/office/drawing/2014/main" id="{18D754B6-2763-7600-6CEF-0393AB08E2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5855" y="3791737"/>
              <a:ext cx="1074420" cy="5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object 15">
              <a:extLst>
                <a:ext uri="{FF2B5EF4-FFF2-40B4-BE49-F238E27FC236}">
                  <a16:creationId xmlns:a16="http://schemas.microsoft.com/office/drawing/2014/main" id="{70F8B587-D7F8-467B-2BF1-EEAADA5E15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911" y="3387852"/>
              <a:ext cx="908304"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3" name="object 16">
            <a:extLst>
              <a:ext uri="{FF2B5EF4-FFF2-40B4-BE49-F238E27FC236}">
                <a16:creationId xmlns:a16="http://schemas.microsoft.com/office/drawing/2014/main" id="{BA620641-7081-BB20-B7FE-BC7249477A53}"/>
              </a:ext>
            </a:extLst>
          </p:cNvPr>
          <p:cNvSpPr txBox="1">
            <a:spLocks noChangeArrowheads="1"/>
          </p:cNvSpPr>
          <p:nvPr/>
        </p:nvSpPr>
        <p:spPr bwMode="auto">
          <a:xfrm>
            <a:off x="1944688" y="3851275"/>
            <a:ext cx="9715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830" rIns="0" bIns="0">
            <a:spAutoFit/>
          </a:bodyPr>
          <a:lstStyle>
            <a:lvl1pPr marL="58738" indent="-476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ts val="1138"/>
              </a:lnSpc>
              <a:spcBef>
                <a:spcPts val="288"/>
              </a:spcBef>
            </a:pPr>
            <a:r>
              <a:rPr lang="en-US" altLang="en-US" sz="1000" b="1">
                <a:solidFill>
                  <a:srgbClr val="FFC000"/>
                </a:solidFill>
              </a:rPr>
              <a:t>Κεντρικός</a:t>
            </a:r>
            <a:r>
              <a:rPr lang="el-GR" altLang="en-US" sz="1000" b="1">
                <a:solidFill>
                  <a:srgbClr val="FFC000"/>
                </a:solidFill>
              </a:rPr>
              <a:t> Τ</a:t>
            </a:r>
            <a:r>
              <a:rPr lang="en-US" altLang="en-US" sz="1000" b="1">
                <a:solidFill>
                  <a:srgbClr val="FFC000"/>
                </a:solidFill>
              </a:rPr>
              <a:t>ελωνισμός</a:t>
            </a:r>
          </a:p>
        </p:txBody>
      </p:sp>
      <p:grpSp>
        <p:nvGrpSpPr>
          <p:cNvPr id="14344" name="object 17">
            <a:extLst>
              <a:ext uri="{FF2B5EF4-FFF2-40B4-BE49-F238E27FC236}">
                <a16:creationId xmlns:a16="http://schemas.microsoft.com/office/drawing/2014/main" id="{0B075719-05F4-CA69-0A55-94901D4F8A75}"/>
              </a:ext>
            </a:extLst>
          </p:cNvPr>
          <p:cNvGrpSpPr>
            <a:grpSpLocks/>
          </p:cNvGrpSpPr>
          <p:nvPr/>
        </p:nvGrpSpPr>
        <p:grpSpPr bwMode="auto">
          <a:xfrm>
            <a:off x="2884488" y="3348038"/>
            <a:ext cx="1065212" cy="1401762"/>
            <a:chOff x="2884932" y="3348228"/>
            <a:chExt cx="1064260" cy="1402080"/>
          </a:xfrm>
        </p:grpSpPr>
        <p:pic>
          <p:nvPicPr>
            <p:cNvPr id="14421" name="object 18">
              <a:extLst>
                <a:ext uri="{FF2B5EF4-FFF2-40B4-BE49-F238E27FC236}">
                  <a16:creationId xmlns:a16="http://schemas.microsoft.com/office/drawing/2014/main" id="{F1B2E28D-7E31-C55A-93D0-86D2ABC62A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7980" y="3348228"/>
              <a:ext cx="1024153"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object 19">
              <a:extLst>
                <a:ext uri="{FF2B5EF4-FFF2-40B4-BE49-F238E27FC236}">
                  <a16:creationId xmlns:a16="http://schemas.microsoft.com/office/drawing/2014/main" id="{39F64448-7347-F747-5609-0430D3A44E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4932" y="3521976"/>
              <a:ext cx="1063752" cy="107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object 20">
              <a:extLst>
                <a:ext uri="{FF2B5EF4-FFF2-40B4-BE49-F238E27FC236}">
                  <a16:creationId xmlns:a16="http://schemas.microsoft.com/office/drawing/2014/main" id="{9B8584B9-6DC9-BF3B-56B8-56F72793A7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7416" y="3387852"/>
              <a:ext cx="909828"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object 21">
            <a:extLst>
              <a:ext uri="{FF2B5EF4-FFF2-40B4-BE49-F238E27FC236}">
                <a16:creationId xmlns:a16="http://schemas.microsoft.com/office/drawing/2014/main" id="{0B917AC1-6C56-CAED-5EBC-948CDF59F5A6}"/>
              </a:ext>
            </a:extLst>
          </p:cNvPr>
          <p:cNvSpPr txBox="1"/>
          <p:nvPr/>
        </p:nvSpPr>
        <p:spPr>
          <a:xfrm>
            <a:off x="2954338" y="3552825"/>
            <a:ext cx="904875" cy="829330"/>
          </a:xfrm>
          <a:prstGeom prst="rect">
            <a:avLst/>
          </a:prstGeom>
        </p:spPr>
        <p:txBody>
          <a:bodyPr lIns="0" tIns="3492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6000"/>
              </a:lnSpc>
              <a:spcBef>
                <a:spcPts val="275"/>
              </a:spcBef>
            </a:pPr>
            <a:r>
              <a:rPr lang="en-US" altLang="en-US" sz="1000" b="1" dirty="0" err="1">
                <a:solidFill>
                  <a:srgbClr val="FFC000"/>
                </a:solidFill>
              </a:rPr>
              <a:t>Εμ</a:t>
            </a:r>
            <a:r>
              <a:rPr lang="en-US" altLang="en-US" sz="1000" b="1" dirty="0">
                <a:solidFill>
                  <a:srgbClr val="FFC000"/>
                </a:solidFill>
              </a:rPr>
              <a:t>πορεύματα υπό καθεστώς αναστολής τ</a:t>
            </a:r>
            <a:r>
              <a:rPr lang="el-GR" altLang="en-US" sz="1000" b="1" dirty="0">
                <a:solidFill>
                  <a:srgbClr val="FFC000"/>
                </a:solidFill>
              </a:rPr>
              <a:t>ου</a:t>
            </a:r>
            <a:r>
              <a:rPr lang="en-US" altLang="en-US" sz="1000" b="1" dirty="0">
                <a:solidFill>
                  <a:srgbClr val="FFC000"/>
                </a:solidFill>
              </a:rPr>
              <a:t> </a:t>
            </a:r>
            <a:r>
              <a:rPr lang="en-US" altLang="en-US" sz="1000" b="1" dirty="0" err="1">
                <a:solidFill>
                  <a:srgbClr val="FFC000"/>
                </a:solidFill>
              </a:rPr>
              <a:t>ειδικ</a:t>
            </a:r>
            <a:r>
              <a:rPr lang="el-GR" altLang="en-US" sz="1000" b="1" dirty="0" err="1">
                <a:solidFill>
                  <a:srgbClr val="FFC000"/>
                </a:solidFill>
              </a:rPr>
              <a:t>ού</a:t>
            </a:r>
            <a:r>
              <a:rPr lang="en-US" altLang="en-US" sz="1000" b="1" dirty="0">
                <a:solidFill>
                  <a:srgbClr val="FFC000"/>
                </a:solidFill>
              </a:rPr>
              <a:t> </a:t>
            </a:r>
            <a:r>
              <a:rPr lang="en-US" altLang="en-US" sz="1000" b="1" dirty="0" err="1">
                <a:solidFill>
                  <a:srgbClr val="FFC000"/>
                </a:solidFill>
              </a:rPr>
              <a:t>φόρ</a:t>
            </a:r>
            <a:r>
              <a:rPr lang="el-GR" altLang="en-US" sz="1000" b="1" dirty="0">
                <a:solidFill>
                  <a:srgbClr val="FFC000"/>
                </a:solidFill>
              </a:rPr>
              <a:t>ου </a:t>
            </a:r>
            <a:r>
              <a:rPr lang="en-US" altLang="en-US" sz="1000" b="1" dirty="0">
                <a:solidFill>
                  <a:srgbClr val="FFC000"/>
                </a:solidFill>
              </a:rPr>
              <a:t>κατα</a:t>
            </a:r>
            <a:r>
              <a:rPr lang="en-US" altLang="en-US" sz="1000" b="1" dirty="0" err="1">
                <a:solidFill>
                  <a:srgbClr val="FFC000"/>
                </a:solidFill>
              </a:rPr>
              <a:t>νάλωσης</a:t>
            </a:r>
            <a:endParaRPr lang="en-US" altLang="en-US" sz="1000" b="1" dirty="0">
              <a:solidFill>
                <a:srgbClr val="FFC000"/>
              </a:solidFill>
            </a:endParaRPr>
          </a:p>
        </p:txBody>
      </p:sp>
      <p:grpSp>
        <p:nvGrpSpPr>
          <p:cNvPr id="14346" name="object 22">
            <a:extLst>
              <a:ext uri="{FF2B5EF4-FFF2-40B4-BE49-F238E27FC236}">
                <a16:creationId xmlns:a16="http://schemas.microsoft.com/office/drawing/2014/main" id="{96E4DCD3-62EE-D707-0B69-0BD9B3D3652A}"/>
              </a:ext>
            </a:extLst>
          </p:cNvPr>
          <p:cNvGrpSpPr>
            <a:grpSpLocks/>
          </p:cNvGrpSpPr>
          <p:nvPr/>
        </p:nvGrpSpPr>
        <p:grpSpPr bwMode="auto">
          <a:xfrm>
            <a:off x="3873500" y="3348038"/>
            <a:ext cx="1028700" cy="1401762"/>
            <a:chOff x="3874008" y="3348228"/>
            <a:chExt cx="1027430" cy="1402080"/>
          </a:xfrm>
        </p:grpSpPr>
        <p:pic>
          <p:nvPicPr>
            <p:cNvPr id="14418" name="object 23">
              <a:extLst>
                <a:ext uri="{FF2B5EF4-FFF2-40B4-BE49-F238E27FC236}">
                  <a16:creationId xmlns:a16="http://schemas.microsoft.com/office/drawing/2014/main" id="{56063A7E-4017-3285-D9BD-62A990DBE0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4008" y="3348228"/>
              <a:ext cx="1022591"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object 24">
              <a:extLst>
                <a:ext uri="{FF2B5EF4-FFF2-40B4-BE49-F238E27FC236}">
                  <a16:creationId xmlns:a16="http://schemas.microsoft.com/office/drawing/2014/main" id="{2F555415-6306-29AA-920D-136E9129B3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0104" y="3694176"/>
              <a:ext cx="1021067" cy="73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object 25">
              <a:extLst>
                <a:ext uri="{FF2B5EF4-FFF2-40B4-BE49-F238E27FC236}">
                  <a16:creationId xmlns:a16="http://schemas.microsoft.com/office/drawing/2014/main" id="{71C472DA-A4BF-0E7C-940D-A575C69C10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3444" y="3387852"/>
              <a:ext cx="908303"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7" name="object 26">
            <a:extLst>
              <a:ext uri="{FF2B5EF4-FFF2-40B4-BE49-F238E27FC236}">
                <a16:creationId xmlns:a16="http://schemas.microsoft.com/office/drawing/2014/main" id="{9B4CD219-69A7-AD55-35F1-99F6B9827E37}"/>
              </a:ext>
            </a:extLst>
          </p:cNvPr>
          <p:cNvSpPr txBox="1">
            <a:spLocks noChangeArrowheads="1"/>
          </p:cNvSpPr>
          <p:nvPr/>
        </p:nvSpPr>
        <p:spPr bwMode="auto">
          <a:xfrm>
            <a:off x="4003675" y="3590925"/>
            <a:ext cx="7572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74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6000"/>
              </a:lnSpc>
              <a:spcBef>
                <a:spcPts val="300"/>
              </a:spcBef>
            </a:pPr>
            <a:r>
              <a:rPr lang="en-US" altLang="en-US" sz="1200" b="1" dirty="0" err="1">
                <a:solidFill>
                  <a:srgbClr val="FFC000"/>
                </a:solidFill>
              </a:rPr>
              <a:t>Εξ</a:t>
            </a:r>
            <a:r>
              <a:rPr lang="en-US" altLang="en-US" sz="1200" b="1" dirty="0">
                <a:solidFill>
                  <a:srgbClr val="FFC000"/>
                </a:solidFill>
              </a:rPr>
              <a:t>αγωγή </a:t>
            </a:r>
            <a:r>
              <a:rPr lang="el-GR" altLang="en-US" sz="1200" b="1" dirty="0">
                <a:solidFill>
                  <a:srgbClr val="FFC000"/>
                </a:solidFill>
              </a:rPr>
              <a:t>α</a:t>
            </a:r>
            <a:r>
              <a:rPr lang="en-US" altLang="en-US" sz="1200" b="1" dirty="0" err="1">
                <a:solidFill>
                  <a:srgbClr val="FFC000"/>
                </a:solidFill>
              </a:rPr>
              <a:t>κολουθούμενη</a:t>
            </a:r>
            <a:r>
              <a:rPr lang="en-US" altLang="en-US" sz="1200" b="1" dirty="0">
                <a:solidFill>
                  <a:srgbClr val="FFC000"/>
                </a:solidFill>
              </a:rPr>
              <a:t> από </a:t>
            </a:r>
            <a:r>
              <a:rPr lang="en-US" altLang="en-US" sz="1200" b="1" dirty="0" err="1">
                <a:solidFill>
                  <a:srgbClr val="FFC000"/>
                </a:solidFill>
              </a:rPr>
              <a:t>δι</a:t>
            </a:r>
            <a:r>
              <a:rPr lang="en-US" altLang="en-US" sz="1200" b="1" dirty="0">
                <a:solidFill>
                  <a:srgbClr val="FFC000"/>
                </a:solidFill>
              </a:rPr>
              <a:t>αμετακόμιση</a:t>
            </a:r>
          </a:p>
        </p:txBody>
      </p:sp>
      <p:grpSp>
        <p:nvGrpSpPr>
          <p:cNvPr id="14348" name="object 27">
            <a:extLst>
              <a:ext uri="{FF2B5EF4-FFF2-40B4-BE49-F238E27FC236}">
                <a16:creationId xmlns:a16="http://schemas.microsoft.com/office/drawing/2014/main" id="{3FA5E6BB-D257-FA04-AC95-2D5937C804BF}"/>
              </a:ext>
            </a:extLst>
          </p:cNvPr>
          <p:cNvGrpSpPr>
            <a:grpSpLocks/>
          </p:cNvGrpSpPr>
          <p:nvPr/>
        </p:nvGrpSpPr>
        <p:grpSpPr bwMode="auto">
          <a:xfrm>
            <a:off x="4852988" y="3348038"/>
            <a:ext cx="1057275" cy="1401762"/>
            <a:chOff x="4852415" y="3348228"/>
            <a:chExt cx="1057910" cy="1402080"/>
          </a:xfrm>
        </p:grpSpPr>
        <p:pic>
          <p:nvPicPr>
            <p:cNvPr id="14415" name="object 28">
              <a:extLst>
                <a:ext uri="{FF2B5EF4-FFF2-40B4-BE49-F238E27FC236}">
                  <a16:creationId xmlns:a16="http://schemas.microsoft.com/office/drawing/2014/main" id="{9438B7D0-282B-D422-EEDB-560629CB8D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8511" y="3348228"/>
              <a:ext cx="1024153"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object 29">
              <a:extLst>
                <a:ext uri="{FF2B5EF4-FFF2-40B4-BE49-F238E27FC236}">
                  <a16:creationId xmlns:a16="http://schemas.microsoft.com/office/drawing/2014/main" id="{2C24073A-53E4-F527-1D70-12B1F7249B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2415" y="3791737"/>
              <a:ext cx="1057643" cy="5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object 30">
              <a:extLst>
                <a:ext uri="{FF2B5EF4-FFF2-40B4-BE49-F238E27FC236}">
                  <a16:creationId xmlns:a16="http://schemas.microsoft.com/office/drawing/2014/main" id="{5580808C-9249-B04D-7EA8-51D47AD5397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17947" y="3387852"/>
              <a:ext cx="909827"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9" name="object 31">
            <a:extLst>
              <a:ext uri="{FF2B5EF4-FFF2-40B4-BE49-F238E27FC236}">
                <a16:creationId xmlns:a16="http://schemas.microsoft.com/office/drawing/2014/main" id="{1100774B-0FC6-F00F-18F7-B57EEEA55C8A}"/>
              </a:ext>
            </a:extLst>
          </p:cNvPr>
          <p:cNvSpPr txBox="1">
            <a:spLocks noChangeArrowheads="1"/>
          </p:cNvSpPr>
          <p:nvPr/>
        </p:nvSpPr>
        <p:spPr bwMode="auto">
          <a:xfrm>
            <a:off x="4908550" y="3619500"/>
            <a:ext cx="914400" cy="78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830" rIns="0" bIns="0">
            <a:spAutoFit/>
          </a:bodyPr>
          <a:lstStyle>
            <a:lvl1pPr marL="12700" indent="142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ts val="1138"/>
              </a:lnSpc>
              <a:spcBef>
                <a:spcPts val="288"/>
              </a:spcBef>
            </a:pPr>
            <a:r>
              <a:rPr lang="en-US" altLang="en-US" sz="1100" b="1" dirty="0">
                <a:solidFill>
                  <a:srgbClr val="FFC000"/>
                </a:solidFill>
              </a:rPr>
              <a:t>Δ</a:t>
            </a:r>
            <a:r>
              <a:rPr lang="el-GR" altLang="en-US" sz="1100" b="1" dirty="0" err="1">
                <a:solidFill>
                  <a:srgbClr val="FFC000"/>
                </a:solidFill>
              </a:rPr>
              <a:t>ιασάφη</a:t>
            </a:r>
            <a:r>
              <a:rPr lang="en-US" altLang="en-US" sz="1100" b="1" dirty="0" err="1">
                <a:solidFill>
                  <a:srgbClr val="FFC000"/>
                </a:solidFill>
              </a:rPr>
              <a:t>ση</a:t>
            </a:r>
            <a:r>
              <a:rPr lang="en-US" altLang="en-US" sz="1100" b="1" dirty="0">
                <a:solidFill>
                  <a:srgbClr val="FFC000"/>
                </a:solidFill>
              </a:rPr>
              <a:t> π</a:t>
            </a:r>
            <a:r>
              <a:rPr lang="en-US" altLang="en-US" sz="1100" b="1" dirty="0" err="1">
                <a:solidFill>
                  <a:srgbClr val="FFC000"/>
                </a:solidFill>
              </a:rPr>
              <a:t>ου</a:t>
            </a:r>
            <a:r>
              <a:rPr lang="en-US" altLang="en-US" sz="1100" b="1" dirty="0">
                <a:solidFill>
                  <a:srgbClr val="FFC000"/>
                </a:solidFill>
              </a:rPr>
              <a:t> </a:t>
            </a:r>
            <a:r>
              <a:rPr lang="en-US" altLang="en-US" sz="1100" b="1" dirty="0" err="1">
                <a:solidFill>
                  <a:srgbClr val="FFC000"/>
                </a:solidFill>
              </a:rPr>
              <a:t>έχει</a:t>
            </a:r>
            <a:r>
              <a:rPr lang="en-US" altLang="en-US" sz="1100" b="1" dirty="0">
                <a:solidFill>
                  <a:srgbClr val="FFC000"/>
                </a:solidFill>
              </a:rPr>
              <a:t> </a:t>
            </a:r>
            <a:r>
              <a:rPr lang="el-GR" altLang="en-US" sz="1100" b="1" dirty="0">
                <a:solidFill>
                  <a:srgbClr val="FFC000"/>
                </a:solidFill>
              </a:rPr>
              <a:t>υποβληθεί</a:t>
            </a:r>
            <a:r>
              <a:rPr lang="en-US" altLang="en-US" sz="1100" b="1" dirty="0">
                <a:solidFill>
                  <a:srgbClr val="FFC000"/>
                </a:solidFill>
              </a:rPr>
              <a:t> </a:t>
            </a:r>
            <a:endParaRPr lang="el-GR" altLang="en-US" sz="1100" b="1" dirty="0">
              <a:solidFill>
                <a:srgbClr val="FFC000"/>
              </a:solidFill>
            </a:endParaRPr>
          </a:p>
          <a:p>
            <a:pPr algn="ctr">
              <a:lnSpc>
                <a:spcPts val="1138"/>
              </a:lnSpc>
              <a:spcBef>
                <a:spcPts val="288"/>
              </a:spcBef>
            </a:pPr>
            <a:r>
              <a:rPr lang="en-US" altLang="en-US" sz="1100" b="1" dirty="0" err="1">
                <a:solidFill>
                  <a:srgbClr val="FFC000"/>
                </a:solidFill>
              </a:rPr>
              <a:t>εκ</a:t>
            </a:r>
            <a:r>
              <a:rPr lang="en-US" altLang="en-US" sz="1100" b="1" dirty="0">
                <a:solidFill>
                  <a:srgbClr val="FFC000"/>
                </a:solidFill>
              </a:rPr>
              <a:t> </a:t>
            </a:r>
            <a:r>
              <a:rPr lang="en-US" altLang="en-US" sz="1100" b="1" dirty="0" err="1">
                <a:solidFill>
                  <a:srgbClr val="FFC000"/>
                </a:solidFill>
              </a:rPr>
              <a:t>των</a:t>
            </a:r>
            <a:r>
              <a:rPr lang="en-US" altLang="en-US" sz="1100" b="1" dirty="0">
                <a:solidFill>
                  <a:srgbClr val="FFC000"/>
                </a:solidFill>
              </a:rPr>
              <a:t> π</a:t>
            </a:r>
            <a:r>
              <a:rPr lang="en-US" altLang="en-US" sz="1100" b="1" dirty="0" err="1">
                <a:solidFill>
                  <a:srgbClr val="FFC000"/>
                </a:solidFill>
              </a:rPr>
              <a:t>ροτέρων</a:t>
            </a:r>
            <a:endParaRPr lang="en-US" altLang="en-US" sz="1100" b="1" dirty="0">
              <a:solidFill>
                <a:srgbClr val="FFC000"/>
              </a:solidFill>
            </a:endParaRPr>
          </a:p>
        </p:txBody>
      </p:sp>
      <p:grpSp>
        <p:nvGrpSpPr>
          <p:cNvPr id="14350" name="object 32">
            <a:extLst>
              <a:ext uri="{FF2B5EF4-FFF2-40B4-BE49-F238E27FC236}">
                <a16:creationId xmlns:a16="http://schemas.microsoft.com/office/drawing/2014/main" id="{B1FF9169-7DAD-3516-7F2E-F84C0A424F13}"/>
              </a:ext>
            </a:extLst>
          </p:cNvPr>
          <p:cNvGrpSpPr>
            <a:grpSpLocks/>
          </p:cNvGrpSpPr>
          <p:nvPr/>
        </p:nvGrpSpPr>
        <p:grpSpPr bwMode="auto">
          <a:xfrm>
            <a:off x="5845175" y="3348038"/>
            <a:ext cx="1022350" cy="1401762"/>
            <a:chOff x="5844540" y="3348228"/>
            <a:chExt cx="1022985" cy="1402080"/>
          </a:xfrm>
        </p:grpSpPr>
        <p:pic>
          <p:nvPicPr>
            <p:cNvPr id="14412" name="object 33">
              <a:extLst>
                <a:ext uri="{FF2B5EF4-FFF2-40B4-BE49-F238E27FC236}">
                  <a16:creationId xmlns:a16="http://schemas.microsoft.com/office/drawing/2014/main" id="{DDD40FCA-907A-D053-319A-93CF8B845B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4540" y="3348228"/>
              <a:ext cx="1022591"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object 34">
              <a:extLst>
                <a:ext uri="{FF2B5EF4-FFF2-40B4-BE49-F238E27FC236}">
                  <a16:creationId xmlns:a16="http://schemas.microsoft.com/office/drawing/2014/main" id="{4117FB60-D186-D584-8F0A-46843B72E72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2828" y="3678936"/>
              <a:ext cx="986015" cy="76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object 35">
              <a:extLst>
                <a:ext uri="{FF2B5EF4-FFF2-40B4-BE49-F238E27FC236}">
                  <a16:creationId xmlns:a16="http://schemas.microsoft.com/office/drawing/2014/main" id="{43C46A07-6F89-34A8-DE1D-28D486F40D2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3976" y="3387852"/>
              <a:ext cx="908303"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1" name="object 36">
            <a:extLst>
              <a:ext uri="{FF2B5EF4-FFF2-40B4-BE49-F238E27FC236}">
                <a16:creationId xmlns:a16="http://schemas.microsoft.com/office/drawing/2014/main" id="{15E901E2-6096-8875-3B33-3ACECAB5D9D7}"/>
              </a:ext>
            </a:extLst>
          </p:cNvPr>
          <p:cNvSpPr txBox="1">
            <a:spLocks noChangeArrowheads="1"/>
          </p:cNvSpPr>
          <p:nvPr/>
        </p:nvSpPr>
        <p:spPr bwMode="auto">
          <a:xfrm>
            <a:off x="5983288" y="3659188"/>
            <a:ext cx="7508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020" rIns="0" bIns="0">
            <a:spAutoFit/>
          </a:bodyPr>
          <a:lstStyle>
            <a:lvl1pPr marL="11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6000"/>
              </a:lnSpc>
              <a:spcBef>
                <a:spcPts val="263"/>
              </a:spcBef>
            </a:pPr>
            <a:r>
              <a:rPr lang="en-US" altLang="en-US" sz="1000" b="1">
                <a:solidFill>
                  <a:srgbClr val="FFC000"/>
                </a:solidFill>
              </a:rPr>
              <a:t>Απλ</a:t>
            </a:r>
            <a:r>
              <a:rPr lang="el-GR" altLang="en-US" sz="1000" b="1">
                <a:solidFill>
                  <a:srgbClr val="FFC000"/>
                </a:solidFill>
              </a:rPr>
              <a:t>ουστευ</a:t>
            </a:r>
            <a:r>
              <a:rPr lang="en-US" altLang="en-US" sz="1000" b="1">
                <a:solidFill>
                  <a:srgbClr val="FFC000"/>
                </a:solidFill>
              </a:rPr>
              <a:t>μένη- Συμπληρωματική δ</a:t>
            </a:r>
            <a:r>
              <a:rPr lang="el-GR" altLang="en-US" sz="1000" b="1">
                <a:solidFill>
                  <a:srgbClr val="FFC000"/>
                </a:solidFill>
              </a:rPr>
              <a:t>ιασάφη</a:t>
            </a:r>
            <a:r>
              <a:rPr lang="en-US" altLang="en-US" sz="1000" b="1">
                <a:solidFill>
                  <a:srgbClr val="FFC000"/>
                </a:solidFill>
              </a:rPr>
              <a:t>ση</a:t>
            </a:r>
          </a:p>
        </p:txBody>
      </p:sp>
      <p:grpSp>
        <p:nvGrpSpPr>
          <p:cNvPr id="14352" name="object 37">
            <a:extLst>
              <a:ext uri="{FF2B5EF4-FFF2-40B4-BE49-F238E27FC236}">
                <a16:creationId xmlns:a16="http://schemas.microsoft.com/office/drawing/2014/main" id="{E450044D-06DF-D414-7709-EA8A76731B83}"/>
              </a:ext>
            </a:extLst>
          </p:cNvPr>
          <p:cNvGrpSpPr>
            <a:grpSpLocks/>
          </p:cNvGrpSpPr>
          <p:nvPr/>
        </p:nvGrpSpPr>
        <p:grpSpPr bwMode="auto">
          <a:xfrm>
            <a:off x="6819900" y="3348038"/>
            <a:ext cx="1054100" cy="1401762"/>
            <a:chOff x="6819900" y="3348228"/>
            <a:chExt cx="1054735" cy="1402080"/>
          </a:xfrm>
        </p:grpSpPr>
        <p:pic>
          <p:nvPicPr>
            <p:cNvPr id="14409" name="object 38">
              <a:extLst>
                <a:ext uri="{FF2B5EF4-FFF2-40B4-BE49-F238E27FC236}">
                  <a16:creationId xmlns:a16="http://schemas.microsoft.com/office/drawing/2014/main" id="{4BBF3D48-FE01-B8C3-BF96-28A80E1C6D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9044" y="3348228"/>
              <a:ext cx="1024153"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object 39">
              <a:extLst>
                <a:ext uri="{FF2B5EF4-FFF2-40B4-BE49-F238E27FC236}">
                  <a16:creationId xmlns:a16="http://schemas.microsoft.com/office/drawing/2014/main" id="{FBD4199B-990F-E9DB-F3F6-4B04AA4F84C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19900" y="3729228"/>
              <a:ext cx="1054607"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object 40">
              <a:extLst>
                <a:ext uri="{FF2B5EF4-FFF2-40B4-BE49-F238E27FC236}">
                  <a16:creationId xmlns:a16="http://schemas.microsoft.com/office/drawing/2014/main" id="{63F70AA7-AEBA-168D-7412-BE76E6726B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8480" y="3387852"/>
              <a:ext cx="909827"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object 41">
            <a:extLst>
              <a:ext uri="{FF2B5EF4-FFF2-40B4-BE49-F238E27FC236}">
                <a16:creationId xmlns:a16="http://schemas.microsoft.com/office/drawing/2014/main" id="{D2E61DE4-E1D4-4D18-6EFA-F5A3FF118402}"/>
              </a:ext>
            </a:extLst>
          </p:cNvPr>
          <p:cNvSpPr txBox="1"/>
          <p:nvPr/>
        </p:nvSpPr>
        <p:spPr>
          <a:xfrm>
            <a:off x="6898297" y="3789363"/>
            <a:ext cx="900186" cy="432939"/>
          </a:xfrm>
          <a:prstGeom prst="rect">
            <a:avLst/>
          </a:prstGeom>
        </p:spPr>
        <p:txBody>
          <a:bodyPr wrap="square" lIns="0" tIns="3556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6000"/>
              </a:lnSpc>
              <a:spcBef>
                <a:spcPts val="275"/>
              </a:spcBef>
            </a:pPr>
            <a:r>
              <a:rPr lang="en-US" altLang="en-US" sz="1000" b="1" dirty="0" err="1">
                <a:solidFill>
                  <a:srgbClr val="FFC000"/>
                </a:solidFill>
              </a:rPr>
              <a:t>Τρο</a:t>
            </a:r>
            <a:r>
              <a:rPr lang="en-US" altLang="en-US" sz="1000" b="1" dirty="0">
                <a:solidFill>
                  <a:srgbClr val="FFC000"/>
                </a:solidFill>
              </a:rPr>
              <a:t>ποποίηση διασάφησης εξαγωγής</a:t>
            </a:r>
          </a:p>
        </p:txBody>
      </p:sp>
      <p:grpSp>
        <p:nvGrpSpPr>
          <p:cNvPr id="14354" name="object 42">
            <a:extLst>
              <a:ext uri="{FF2B5EF4-FFF2-40B4-BE49-F238E27FC236}">
                <a16:creationId xmlns:a16="http://schemas.microsoft.com/office/drawing/2014/main" id="{0236BB4E-37CC-F219-AF1D-A4831ED6D1AF}"/>
              </a:ext>
            </a:extLst>
          </p:cNvPr>
          <p:cNvGrpSpPr>
            <a:grpSpLocks/>
          </p:cNvGrpSpPr>
          <p:nvPr/>
        </p:nvGrpSpPr>
        <p:grpSpPr bwMode="auto">
          <a:xfrm>
            <a:off x="7815263" y="3348038"/>
            <a:ext cx="1046162" cy="1401762"/>
            <a:chOff x="7815071" y="3348228"/>
            <a:chExt cx="1045844" cy="1402080"/>
          </a:xfrm>
        </p:grpSpPr>
        <p:pic>
          <p:nvPicPr>
            <p:cNvPr id="14406" name="object 43">
              <a:extLst>
                <a:ext uri="{FF2B5EF4-FFF2-40B4-BE49-F238E27FC236}">
                  <a16:creationId xmlns:a16="http://schemas.microsoft.com/office/drawing/2014/main" id="{C593E936-B976-10AC-1D1B-8AAC3F79C8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5071" y="3348228"/>
              <a:ext cx="1022591"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object 44">
              <a:extLst>
                <a:ext uri="{FF2B5EF4-FFF2-40B4-BE49-F238E27FC236}">
                  <a16:creationId xmlns:a16="http://schemas.microsoft.com/office/drawing/2014/main" id="{88C64A89-989C-770E-1D4C-0A2EA51D12B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21167" y="3799319"/>
              <a:ext cx="1039355" cy="52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object 45">
              <a:extLst>
                <a:ext uri="{FF2B5EF4-FFF2-40B4-BE49-F238E27FC236}">
                  <a16:creationId xmlns:a16="http://schemas.microsoft.com/office/drawing/2014/main" id="{5F092759-4ADE-7435-1DFF-4BE2031F23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4507" y="3387852"/>
              <a:ext cx="908303"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object 46">
            <a:extLst>
              <a:ext uri="{FF2B5EF4-FFF2-40B4-BE49-F238E27FC236}">
                <a16:creationId xmlns:a16="http://schemas.microsoft.com/office/drawing/2014/main" id="{F1ECBCE3-051B-5F64-44FF-7FFCD3331AC0}"/>
              </a:ext>
            </a:extLst>
          </p:cNvPr>
          <p:cNvSpPr txBox="1"/>
          <p:nvPr/>
        </p:nvSpPr>
        <p:spPr>
          <a:xfrm>
            <a:off x="7883525" y="3785325"/>
            <a:ext cx="904875" cy="459740"/>
          </a:xfrm>
          <a:prstGeom prst="rect">
            <a:avLst/>
          </a:prstGeom>
        </p:spPr>
        <p:txBody>
          <a:bodyPr lIns="0" tIns="36194" rIns="0" bIns="0">
            <a:spAutoFit/>
          </a:bodyPr>
          <a:lstStyle>
            <a:lvl1pPr marL="12700" indent="47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ts val="1088"/>
              </a:lnSpc>
              <a:spcBef>
                <a:spcPts val="288"/>
              </a:spcBef>
            </a:pPr>
            <a:r>
              <a:rPr lang="en-US" altLang="en-US" sz="1000" b="1" dirty="0" err="1">
                <a:solidFill>
                  <a:srgbClr val="FFC000"/>
                </a:solidFill>
              </a:rPr>
              <a:t>Ακύρωση</a:t>
            </a:r>
            <a:r>
              <a:rPr lang="en-US" altLang="en-US" sz="1000" b="1" dirty="0">
                <a:solidFill>
                  <a:srgbClr val="FFC000"/>
                </a:solidFill>
              </a:rPr>
              <a:t> δ</a:t>
            </a:r>
            <a:r>
              <a:rPr lang="el-GR" altLang="en-US" sz="1000" b="1" dirty="0" err="1">
                <a:solidFill>
                  <a:srgbClr val="FFC000"/>
                </a:solidFill>
              </a:rPr>
              <a:t>ιασάφη</a:t>
            </a:r>
            <a:r>
              <a:rPr lang="en-US" altLang="en-US" sz="1000" b="1" dirty="0" err="1">
                <a:solidFill>
                  <a:srgbClr val="FFC000"/>
                </a:solidFill>
              </a:rPr>
              <a:t>σης</a:t>
            </a:r>
            <a:r>
              <a:rPr lang="el-GR" altLang="en-US" sz="1000" b="1" dirty="0">
                <a:solidFill>
                  <a:srgbClr val="FFC000"/>
                </a:solidFill>
              </a:rPr>
              <a:t> εξαγωγής</a:t>
            </a:r>
            <a:endParaRPr lang="en-US" altLang="en-US" sz="1000" b="1" dirty="0">
              <a:solidFill>
                <a:srgbClr val="FFC000"/>
              </a:solidFill>
            </a:endParaRPr>
          </a:p>
        </p:txBody>
      </p:sp>
      <p:grpSp>
        <p:nvGrpSpPr>
          <p:cNvPr id="14356" name="object 47">
            <a:extLst>
              <a:ext uri="{FF2B5EF4-FFF2-40B4-BE49-F238E27FC236}">
                <a16:creationId xmlns:a16="http://schemas.microsoft.com/office/drawing/2014/main" id="{78C1D1E9-6323-2CD1-8E62-CF3AB6499769}"/>
              </a:ext>
            </a:extLst>
          </p:cNvPr>
          <p:cNvGrpSpPr>
            <a:grpSpLocks/>
          </p:cNvGrpSpPr>
          <p:nvPr/>
        </p:nvGrpSpPr>
        <p:grpSpPr bwMode="auto">
          <a:xfrm>
            <a:off x="8789988" y="3348038"/>
            <a:ext cx="1046162" cy="1401762"/>
            <a:chOff x="8790431" y="3348228"/>
            <a:chExt cx="1045844" cy="1402080"/>
          </a:xfrm>
        </p:grpSpPr>
        <p:pic>
          <p:nvPicPr>
            <p:cNvPr id="14403" name="object 48">
              <a:extLst>
                <a:ext uri="{FF2B5EF4-FFF2-40B4-BE49-F238E27FC236}">
                  <a16:creationId xmlns:a16="http://schemas.microsoft.com/office/drawing/2014/main" id="{719076CD-C5DB-E434-23CE-EA1222C0BB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1099" y="3348228"/>
              <a:ext cx="1022591"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object 49">
              <a:extLst>
                <a:ext uri="{FF2B5EF4-FFF2-40B4-BE49-F238E27FC236}">
                  <a16:creationId xmlns:a16="http://schemas.microsoft.com/office/drawing/2014/main" id="{F4F6A91B-6FE5-7FE1-3729-86B38E84FF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90431" y="3771900"/>
              <a:ext cx="1045464" cy="58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object 50">
              <a:extLst>
                <a:ext uri="{FF2B5EF4-FFF2-40B4-BE49-F238E27FC236}">
                  <a16:creationId xmlns:a16="http://schemas.microsoft.com/office/drawing/2014/main" id="{11BC8D11-1BDF-041D-36E4-1419713660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0535" y="3387852"/>
              <a:ext cx="908304"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7" name="object 51">
            <a:extLst>
              <a:ext uri="{FF2B5EF4-FFF2-40B4-BE49-F238E27FC236}">
                <a16:creationId xmlns:a16="http://schemas.microsoft.com/office/drawing/2014/main" id="{0FFF6954-B106-443F-AD37-F3977FFAFC22}"/>
              </a:ext>
            </a:extLst>
          </p:cNvPr>
          <p:cNvSpPr txBox="1">
            <a:spLocks noChangeArrowheads="1"/>
          </p:cNvSpPr>
          <p:nvPr/>
        </p:nvSpPr>
        <p:spPr bwMode="auto">
          <a:xfrm>
            <a:off x="8797925" y="3835400"/>
            <a:ext cx="9620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8100" rIns="0" bIns="0">
            <a:spAutoFit/>
          </a:bodyPr>
          <a:lstStyle>
            <a:lvl1pPr marL="12700" indent="952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ts val="1250"/>
              </a:lnSpc>
              <a:spcBef>
                <a:spcPts val="300"/>
              </a:spcBef>
            </a:pPr>
            <a:r>
              <a:rPr lang="en-US" altLang="en-US" sz="1200" b="1">
                <a:solidFill>
                  <a:srgbClr val="FFC000"/>
                </a:solidFill>
              </a:rPr>
              <a:t>Διαδικασία έρευνας</a:t>
            </a:r>
          </a:p>
        </p:txBody>
      </p:sp>
      <p:grpSp>
        <p:nvGrpSpPr>
          <p:cNvPr id="14358" name="object 52">
            <a:extLst>
              <a:ext uri="{FF2B5EF4-FFF2-40B4-BE49-F238E27FC236}">
                <a16:creationId xmlns:a16="http://schemas.microsoft.com/office/drawing/2014/main" id="{4AD9B287-C869-6C3A-8AB4-1C1594DFE36E}"/>
              </a:ext>
            </a:extLst>
          </p:cNvPr>
          <p:cNvGrpSpPr>
            <a:grpSpLocks/>
          </p:cNvGrpSpPr>
          <p:nvPr/>
        </p:nvGrpSpPr>
        <p:grpSpPr bwMode="auto">
          <a:xfrm>
            <a:off x="9785350" y="3348038"/>
            <a:ext cx="1038225" cy="1401762"/>
            <a:chOff x="9785604" y="3348228"/>
            <a:chExt cx="1038225" cy="1402080"/>
          </a:xfrm>
        </p:grpSpPr>
        <p:pic>
          <p:nvPicPr>
            <p:cNvPr id="14400" name="object 53">
              <a:extLst>
                <a:ext uri="{FF2B5EF4-FFF2-40B4-BE49-F238E27FC236}">
                  <a16:creationId xmlns:a16="http://schemas.microsoft.com/office/drawing/2014/main" id="{297C9E59-7D2C-1F03-20F3-C6BE141488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85604" y="3348228"/>
              <a:ext cx="1024153"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object 54">
              <a:extLst>
                <a:ext uri="{FF2B5EF4-FFF2-40B4-BE49-F238E27FC236}">
                  <a16:creationId xmlns:a16="http://schemas.microsoft.com/office/drawing/2014/main" id="{84B47776-8E44-B46B-E72A-7A310487361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97796" y="3453371"/>
              <a:ext cx="1025664" cy="121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object 55">
              <a:extLst>
                <a:ext uri="{FF2B5EF4-FFF2-40B4-BE49-F238E27FC236}">
                  <a16:creationId xmlns:a16="http://schemas.microsoft.com/office/drawing/2014/main" id="{A7348A80-7CEF-1C94-5B14-0DF4CBF446F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45040" y="3387852"/>
              <a:ext cx="909827"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object 56">
            <a:extLst>
              <a:ext uri="{FF2B5EF4-FFF2-40B4-BE49-F238E27FC236}">
                <a16:creationId xmlns:a16="http://schemas.microsoft.com/office/drawing/2014/main" id="{A988B2CF-C6B1-ECDD-3F79-E621D2335ED0}"/>
              </a:ext>
            </a:extLst>
          </p:cNvPr>
          <p:cNvSpPr txBox="1"/>
          <p:nvPr/>
        </p:nvSpPr>
        <p:spPr>
          <a:xfrm>
            <a:off x="9826625" y="3513138"/>
            <a:ext cx="944563" cy="1094017"/>
          </a:xfrm>
          <a:prstGeom prst="rect">
            <a:avLst/>
          </a:prstGeom>
        </p:spPr>
        <p:txBody>
          <a:bodyPr lIns="0" tIns="34925" rIns="0" bIns="0">
            <a:spAutoFit/>
          </a:bodyPr>
          <a:lstStyle>
            <a:lvl1pPr marL="11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6000"/>
              </a:lnSpc>
              <a:spcBef>
                <a:spcPts val="275"/>
              </a:spcBef>
            </a:pPr>
            <a:r>
              <a:rPr lang="en-US" altLang="en-US" sz="1000" b="1" dirty="0" err="1">
                <a:solidFill>
                  <a:srgbClr val="FFC000"/>
                </a:solidFill>
              </a:rPr>
              <a:t>Δι</a:t>
            </a:r>
            <a:r>
              <a:rPr lang="en-US" altLang="en-US" sz="1000" b="1" dirty="0">
                <a:solidFill>
                  <a:srgbClr val="FFC000"/>
                </a:solidFill>
              </a:rPr>
              <a:t>ατυπώσεις εξόδου (</a:t>
            </a:r>
            <a:r>
              <a:rPr lang="el-GR" altLang="en-US" sz="1000" b="1" dirty="0">
                <a:solidFill>
                  <a:srgbClr val="FFC000"/>
                </a:solidFill>
              </a:rPr>
              <a:t>Άφιξη στην έξοδο</a:t>
            </a:r>
            <a:r>
              <a:rPr lang="en-US" altLang="en-US" sz="1000" b="1" dirty="0">
                <a:solidFill>
                  <a:srgbClr val="FFC000"/>
                </a:solidFill>
              </a:rPr>
              <a:t>,</a:t>
            </a:r>
            <a:r>
              <a:rPr lang="el-GR" altLang="en-US" sz="1000" b="1" dirty="0">
                <a:solidFill>
                  <a:srgbClr val="FFC000"/>
                </a:solidFill>
              </a:rPr>
              <a:t> Προσκόμιση καταλόγου ειδών, Γνωστοποίηση εξόδου</a:t>
            </a:r>
            <a:r>
              <a:rPr lang="en-US" altLang="en-US" sz="1000" b="1" dirty="0">
                <a:solidFill>
                  <a:srgbClr val="FFC000"/>
                </a:solidFill>
              </a:rPr>
              <a:t>)</a:t>
            </a:r>
          </a:p>
        </p:txBody>
      </p:sp>
      <p:grpSp>
        <p:nvGrpSpPr>
          <p:cNvPr id="14360" name="object 57">
            <a:extLst>
              <a:ext uri="{FF2B5EF4-FFF2-40B4-BE49-F238E27FC236}">
                <a16:creationId xmlns:a16="http://schemas.microsoft.com/office/drawing/2014/main" id="{9760D3CF-BEF3-ADDB-258D-07B995E74200}"/>
              </a:ext>
            </a:extLst>
          </p:cNvPr>
          <p:cNvGrpSpPr>
            <a:grpSpLocks/>
          </p:cNvGrpSpPr>
          <p:nvPr/>
        </p:nvGrpSpPr>
        <p:grpSpPr bwMode="auto">
          <a:xfrm>
            <a:off x="10771188" y="3348038"/>
            <a:ext cx="1023937" cy="1401762"/>
            <a:chOff x="10771631" y="3348228"/>
            <a:chExt cx="1022985" cy="1402080"/>
          </a:xfrm>
        </p:grpSpPr>
        <p:pic>
          <p:nvPicPr>
            <p:cNvPr id="14397" name="object 58">
              <a:extLst>
                <a:ext uri="{FF2B5EF4-FFF2-40B4-BE49-F238E27FC236}">
                  <a16:creationId xmlns:a16="http://schemas.microsoft.com/office/drawing/2014/main" id="{B856F7B8-D613-CDA7-C0CF-D86FB94786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1631" y="3348228"/>
              <a:ext cx="1022591"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object 59">
              <a:extLst>
                <a:ext uri="{FF2B5EF4-FFF2-40B4-BE49-F238E27FC236}">
                  <a16:creationId xmlns:a16="http://schemas.microsoft.com/office/drawing/2014/main" id="{57301D1B-6A4B-784E-FFD3-13F25C0F893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88395" y="3863302"/>
              <a:ext cx="989088" cy="39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object 60">
              <a:extLst>
                <a:ext uri="{FF2B5EF4-FFF2-40B4-BE49-F238E27FC236}">
                  <a16:creationId xmlns:a16="http://schemas.microsoft.com/office/drawing/2014/main" id="{2B761825-2A1A-66D8-8A13-8A92D3EE65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31067" y="3387852"/>
              <a:ext cx="908303" cy="128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61" name="object 61">
            <a:extLst>
              <a:ext uri="{FF2B5EF4-FFF2-40B4-BE49-F238E27FC236}">
                <a16:creationId xmlns:a16="http://schemas.microsoft.com/office/drawing/2014/main" id="{A4DFAF44-AC04-A4DF-AF87-E1D000CEB40D}"/>
              </a:ext>
            </a:extLst>
          </p:cNvPr>
          <p:cNvSpPr txBox="1">
            <a:spLocks noChangeArrowheads="1"/>
          </p:cNvSpPr>
          <p:nvPr/>
        </p:nvSpPr>
        <p:spPr bwMode="auto">
          <a:xfrm>
            <a:off x="10972654" y="3922713"/>
            <a:ext cx="739775"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100" b="1" dirty="0" err="1">
                <a:solidFill>
                  <a:srgbClr val="FFC000"/>
                </a:solidFill>
              </a:rPr>
              <a:t>Εκτρο</a:t>
            </a:r>
            <a:r>
              <a:rPr lang="en-US" altLang="en-US" sz="1100" b="1" dirty="0">
                <a:solidFill>
                  <a:srgbClr val="FFC000"/>
                </a:solidFill>
              </a:rPr>
              <a:t>π</a:t>
            </a:r>
            <a:r>
              <a:rPr lang="el-GR" altLang="en-US" sz="1100" b="1" dirty="0">
                <a:solidFill>
                  <a:srgbClr val="FFC000"/>
                </a:solidFill>
              </a:rPr>
              <a:t>ή</a:t>
            </a:r>
            <a:endParaRPr lang="en-US" altLang="en-US" sz="1100" b="1" dirty="0">
              <a:solidFill>
                <a:srgbClr val="FFC000"/>
              </a:solidFill>
            </a:endParaRPr>
          </a:p>
        </p:txBody>
      </p:sp>
      <p:sp>
        <p:nvSpPr>
          <p:cNvPr id="14362" name="object 62">
            <a:extLst>
              <a:ext uri="{FF2B5EF4-FFF2-40B4-BE49-F238E27FC236}">
                <a16:creationId xmlns:a16="http://schemas.microsoft.com/office/drawing/2014/main" id="{448745CA-FD97-42B4-FF42-6F3A97A61746}"/>
              </a:ext>
            </a:extLst>
          </p:cNvPr>
          <p:cNvSpPr>
            <a:spLocks noGrp="1"/>
          </p:cNvSpPr>
          <p:nvPr>
            <p:ph type="title"/>
          </p:nvPr>
        </p:nvSpPr>
        <p:spPr>
          <a:xfrm>
            <a:off x="461963" y="663575"/>
            <a:ext cx="8345487" cy="566738"/>
          </a:xfrm>
        </p:spPr>
        <p:txBody>
          <a:bodyPr lIns="0" tIns="12065" rIns="0" bIns="0">
            <a:spAutoFit/>
          </a:bodyPr>
          <a:lstStyle/>
          <a:p>
            <a:pPr marL="12700">
              <a:lnSpc>
                <a:spcPct val="100000"/>
              </a:lnSpc>
              <a:spcBef>
                <a:spcPts val="100"/>
              </a:spcBef>
            </a:pPr>
            <a:r>
              <a:rPr lang="el-GR" altLang="en-US" sz="3600"/>
              <a:t>Νέες</a:t>
            </a:r>
            <a:r>
              <a:rPr lang="en-US" altLang="en-US" sz="3600"/>
              <a:t> και επικαιροποιημένες διαδικασίες</a:t>
            </a:r>
          </a:p>
        </p:txBody>
      </p:sp>
      <p:grpSp>
        <p:nvGrpSpPr>
          <p:cNvPr id="14363" name="object 63">
            <a:extLst>
              <a:ext uri="{FF2B5EF4-FFF2-40B4-BE49-F238E27FC236}">
                <a16:creationId xmlns:a16="http://schemas.microsoft.com/office/drawing/2014/main" id="{7575772D-01B2-C780-9F74-D0CF586429D0}"/>
              </a:ext>
            </a:extLst>
          </p:cNvPr>
          <p:cNvGrpSpPr>
            <a:grpSpLocks/>
          </p:cNvGrpSpPr>
          <p:nvPr/>
        </p:nvGrpSpPr>
        <p:grpSpPr bwMode="auto">
          <a:xfrm>
            <a:off x="2228850" y="4805363"/>
            <a:ext cx="431800" cy="463550"/>
            <a:chOff x="2228088" y="4805171"/>
            <a:chExt cx="431800" cy="464184"/>
          </a:xfrm>
        </p:grpSpPr>
        <p:pic>
          <p:nvPicPr>
            <p:cNvPr id="14395" name="object 64">
              <a:extLst>
                <a:ext uri="{FF2B5EF4-FFF2-40B4-BE49-F238E27FC236}">
                  <a16:creationId xmlns:a16="http://schemas.microsoft.com/office/drawing/2014/main" id="{BAF8250C-2452-7889-1872-B09EBFA64FB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01629" y="4824596"/>
              <a:ext cx="343553" cy="44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object 65">
              <a:extLst>
                <a:ext uri="{FF2B5EF4-FFF2-40B4-BE49-F238E27FC236}">
                  <a16:creationId xmlns:a16="http://schemas.microsoft.com/office/drawing/2014/main" id="{D4429070-D5EB-8496-6FCF-C64E6B269C3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28088" y="4805171"/>
              <a:ext cx="431292" cy="4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64" name="object 66">
            <a:extLst>
              <a:ext uri="{FF2B5EF4-FFF2-40B4-BE49-F238E27FC236}">
                <a16:creationId xmlns:a16="http://schemas.microsoft.com/office/drawing/2014/main" id="{E222D0CD-843E-6296-A41E-2DCDEA65D8CB}"/>
              </a:ext>
            </a:extLst>
          </p:cNvPr>
          <p:cNvGrpSpPr>
            <a:grpSpLocks/>
          </p:cNvGrpSpPr>
          <p:nvPr/>
        </p:nvGrpSpPr>
        <p:grpSpPr bwMode="auto">
          <a:xfrm>
            <a:off x="1258888" y="4740275"/>
            <a:ext cx="10366375" cy="534988"/>
            <a:chOff x="1258824" y="4739640"/>
            <a:chExt cx="10366375" cy="535305"/>
          </a:xfrm>
        </p:grpSpPr>
        <p:pic>
          <p:nvPicPr>
            <p:cNvPr id="14375" name="object 67">
              <a:extLst>
                <a:ext uri="{FF2B5EF4-FFF2-40B4-BE49-F238E27FC236}">
                  <a16:creationId xmlns:a16="http://schemas.microsoft.com/office/drawing/2014/main" id="{722A7132-2A5F-4F7B-B4A7-C5B40424C51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6409" y="4798688"/>
              <a:ext cx="343553" cy="44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object 68">
              <a:extLst>
                <a:ext uri="{FF2B5EF4-FFF2-40B4-BE49-F238E27FC236}">
                  <a16:creationId xmlns:a16="http://schemas.microsoft.com/office/drawing/2014/main" id="{E5CE87F5-606E-914B-D9D2-5ADF5932BA6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82868" y="4779264"/>
              <a:ext cx="431291"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object 69">
              <a:extLst>
                <a:ext uri="{FF2B5EF4-FFF2-40B4-BE49-F238E27FC236}">
                  <a16:creationId xmlns:a16="http://schemas.microsoft.com/office/drawing/2014/main" id="{A0E2BE78-8AEC-4E4A-2F55-E55076BAB00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95047" y="4798688"/>
              <a:ext cx="344527" cy="44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object 70">
              <a:extLst>
                <a:ext uri="{FF2B5EF4-FFF2-40B4-BE49-F238E27FC236}">
                  <a16:creationId xmlns:a16="http://schemas.microsoft.com/office/drawing/2014/main" id="{F0C2422E-728D-A806-65EC-C20D53DDF37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21224" y="4779264"/>
              <a:ext cx="432815"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object 71">
              <a:extLst>
                <a:ext uri="{FF2B5EF4-FFF2-40B4-BE49-F238E27FC236}">
                  <a16:creationId xmlns:a16="http://schemas.microsoft.com/office/drawing/2014/main" id="{21EAE910-D9B0-EA01-BB99-0B9934BB377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04421" y="4824596"/>
              <a:ext cx="343553" cy="44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object 72">
              <a:extLst>
                <a:ext uri="{FF2B5EF4-FFF2-40B4-BE49-F238E27FC236}">
                  <a16:creationId xmlns:a16="http://schemas.microsoft.com/office/drawing/2014/main" id="{248AE9C4-985A-B96A-9C16-057BD66F61A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30880" y="4805172"/>
              <a:ext cx="431292" cy="4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object 73">
              <a:extLst>
                <a:ext uri="{FF2B5EF4-FFF2-40B4-BE49-F238E27FC236}">
                  <a16:creationId xmlns:a16="http://schemas.microsoft.com/office/drawing/2014/main" id="{281DE5F5-ECDC-A2FA-20C0-A87D0609378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32365" y="4815530"/>
              <a:ext cx="343553" cy="4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object 74">
              <a:extLst>
                <a:ext uri="{FF2B5EF4-FFF2-40B4-BE49-F238E27FC236}">
                  <a16:creationId xmlns:a16="http://schemas.microsoft.com/office/drawing/2014/main" id="{5A6A87A9-4FCD-DFBA-56BB-657936DFA93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58824" y="4805172"/>
              <a:ext cx="431292" cy="4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object 75">
              <a:extLst>
                <a:ext uri="{FF2B5EF4-FFF2-40B4-BE49-F238E27FC236}">
                  <a16:creationId xmlns:a16="http://schemas.microsoft.com/office/drawing/2014/main" id="{ACDA083B-5E51-896A-11D5-A4CF41C1BEC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32320" y="4739640"/>
              <a:ext cx="533412"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object 76">
              <a:extLst>
                <a:ext uri="{FF2B5EF4-FFF2-40B4-BE49-F238E27FC236}">
                  <a16:creationId xmlns:a16="http://schemas.microsoft.com/office/drawing/2014/main" id="{2AE2EC1F-E16E-47AB-BB18-41C1B17975B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158227" y="4765548"/>
              <a:ext cx="431292" cy="4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object 77">
              <a:extLst>
                <a:ext uri="{FF2B5EF4-FFF2-40B4-BE49-F238E27FC236}">
                  <a16:creationId xmlns:a16="http://schemas.microsoft.com/office/drawing/2014/main" id="{D7DF81EC-2AF5-4163-9A56-7819573C467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228747" y="4789622"/>
              <a:ext cx="344527" cy="4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object 78">
              <a:extLst>
                <a:ext uri="{FF2B5EF4-FFF2-40B4-BE49-F238E27FC236}">
                  <a16:creationId xmlns:a16="http://schemas.microsoft.com/office/drawing/2014/main" id="{E16DBFE8-4468-F663-E295-02C811E5F0E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54924" y="4779264"/>
              <a:ext cx="432816"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object 79">
              <a:extLst>
                <a:ext uri="{FF2B5EF4-FFF2-40B4-BE49-F238E27FC236}">
                  <a16:creationId xmlns:a16="http://schemas.microsoft.com/office/drawing/2014/main" id="{1BEB3FD8-9215-47AC-85AA-C265AF1FB15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238878" y="4789622"/>
              <a:ext cx="343553" cy="4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object 80">
              <a:extLst>
                <a:ext uri="{FF2B5EF4-FFF2-40B4-BE49-F238E27FC236}">
                  <a16:creationId xmlns:a16="http://schemas.microsoft.com/office/drawing/2014/main" id="{1B263F20-04A3-E775-24E0-2EA315FDD2D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165336" y="4779264"/>
              <a:ext cx="431292"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object 81">
              <a:extLst>
                <a:ext uri="{FF2B5EF4-FFF2-40B4-BE49-F238E27FC236}">
                  <a16:creationId xmlns:a16="http://schemas.microsoft.com/office/drawing/2014/main" id="{164D693B-9BF1-416D-A330-235F262210D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104119" y="4739640"/>
              <a:ext cx="534924"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object 82">
              <a:extLst>
                <a:ext uri="{FF2B5EF4-FFF2-40B4-BE49-F238E27FC236}">
                  <a16:creationId xmlns:a16="http://schemas.microsoft.com/office/drawing/2014/main" id="{AD9D4869-0E85-DC53-6A47-135C039C741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130028" y="4765548"/>
              <a:ext cx="432816" cy="4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object 83">
              <a:extLst>
                <a:ext uri="{FF2B5EF4-FFF2-40B4-BE49-F238E27FC236}">
                  <a16:creationId xmlns:a16="http://schemas.microsoft.com/office/drawing/2014/main" id="{09C3FFDF-9272-B01B-9122-EF4D7B2D7D9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66065" y="4815311"/>
              <a:ext cx="343553" cy="44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object 84">
              <a:extLst>
                <a:ext uri="{FF2B5EF4-FFF2-40B4-BE49-F238E27FC236}">
                  <a16:creationId xmlns:a16="http://schemas.microsoft.com/office/drawing/2014/main" id="{371616F9-E799-A8FC-5081-1A346251EA5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92524" y="4796028"/>
              <a:ext cx="431291" cy="43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object 85">
              <a:extLst>
                <a:ext uri="{FF2B5EF4-FFF2-40B4-BE49-F238E27FC236}">
                  <a16:creationId xmlns:a16="http://schemas.microsoft.com/office/drawing/2014/main" id="{A7B74B93-8C06-65CC-28B5-8F7EC8DFAD2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091671" y="4739640"/>
              <a:ext cx="533412"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object 86">
              <a:extLst>
                <a:ext uri="{FF2B5EF4-FFF2-40B4-BE49-F238E27FC236}">
                  <a16:creationId xmlns:a16="http://schemas.microsoft.com/office/drawing/2014/main" id="{B8F808B2-91B7-96C4-B2E2-BECD692B2A0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17580" y="4765548"/>
              <a:ext cx="431292" cy="4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65" name="object 87">
            <a:extLst>
              <a:ext uri="{FF2B5EF4-FFF2-40B4-BE49-F238E27FC236}">
                <a16:creationId xmlns:a16="http://schemas.microsoft.com/office/drawing/2014/main" id="{19A64EF5-F3AD-24F1-1504-609E22D476BD}"/>
              </a:ext>
            </a:extLst>
          </p:cNvPr>
          <p:cNvGrpSpPr>
            <a:grpSpLocks/>
          </p:cNvGrpSpPr>
          <p:nvPr/>
        </p:nvGrpSpPr>
        <p:grpSpPr bwMode="auto">
          <a:xfrm>
            <a:off x="3192463" y="2235200"/>
            <a:ext cx="534987" cy="534988"/>
            <a:chOff x="3982211" y="2215895"/>
            <a:chExt cx="534035" cy="535305"/>
          </a:xfrm>
        </p:grpSpPr>
        <p:pic>
          <p:nvPicPr>
            <p:cNvPr id="14373" name="object 88">
              <a:extLst>
                <a:ext uri="{FF2B5EF4-FFF2-40B4-BE49-F238E27FC236}">
                  <a16:creationId xmlns:a16="http://schemas.microsoft.com/office/drawing/2014/main" id="{626654FB-40EF-0E08-0162-8853DA427D4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82211" y="2215895"/>
              <a:ext cx="533412"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object 89">
              <a:extLst>
                <a:ext uri="{FF2B5EF4-FFF2-40B4-BE49-F238E27FC236}">
                  <a16:creationId xmlns:a16="http://schemas.microsoft.com/office/drawing/2014/main" id="{66839521-EB4F-681B-DFE2-A8FB72C2400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08119" y="2241803"/>
              <a:ext cx="431291" cy="4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66" name="object 90">
            <a:extLst>
              <a:ext uri="{FF2B5EF4-FFF2-40B4-BE49-F238E27FC236}">
                <a16:creationId xmlns:a16="http://schemas.microsoft.com/office/drawing/2014/main" id="{F43F0DB6-BD6F-ADF4-B896-52C67CFC8857}"/>
              </a:ext>
            </a:extLst>
          </p:cNvPr>
          <p:cNvGrpSpPr>
            <a:grpSpLocks/>
          </p:cNvGrpSpPr>
          <p:nvPr/>
        </p:nvGrpSpPr>
        <p:grpSpPr bwMode="auto">
          <a:xfrm>
            <a:off x="8739188" y="287338"/>
            <a:ext cx="433387" cy="455612"/>
            <a:chOff x="9585959" y="441959"/>
            <a:chExt cx="433070" cy="454659"/>
          </a:xfrm>
        </p:grpSpPr>
        <p:pic>
          <p:nvPicPr>
            <p:cNvPr id="14371" name="object 91">
              <a:extLst>
                <a:ext uri="{FF2B5EF4-FFF2-40B4-BE49-F238E27FC236}">
                  <a16:creationId xmlns:a16="http://schemas.microsoft.com/office/drawing/2014/main" id="{B992CF21-AF92-81C2-75F8-50E0996ADCB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668849" y="461384"/>
              <a:ext cx="326394" cy="43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object 92">
              <a:extLst>
                <a:ext uri="{FF2B5EF4-FFF2-40B4-BE49-F238E27FC236}">
                  <a16:creationId xmlns:a16="http://schemas.microsoft.com/office/drawing/2014/main" id="{3442CFA8-9AC3-8841-5AE2-34D5A0C450A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585959" y="441959"/>
              <a:ext cx="432816" cy="4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67" name="object 93">
            <a:extLst>
              <a:ext uri="{FF2B5EF4-FFF2-40B4-BE49-F238E27FC236}">
                <a16:creationId xmlns:a16="http://schemas.microsoft.com/office/drawing/2014/main" id="{4B5A7AD8-F671-A0D5-6748-23EE151B64DD}"/>
              </a:ext>
            </a:extLst>
          </p:cNvPr>
          <p:cNvSpPr txBox="1">
            <a:spLocks noChangeArrowheads="1"/>
          </p:cNvSpPr>
          <p:nvPr/>
        </p:nvSpPr>
        <p:spPr bwMode="auto">
          <a:xfrm>
            <a:off x="8518525" y="163513"/>
            <a:ext cx="3541713" cy="1047750"/>
          </a:xfrm>
          <a:prstGeom prst="rect">
            <a:avLst/>
          </a:prstGeom>
          <a:noFill/>
          <a:ln w="9144">
            <a:solidFill>
              <a:srgbClr val="034EA1"/>
            </a:solidFill>
            <a:miter lim="800000"/>
            <a:headEnd/>
            <a:tailEnd/>
          </a:ln>
          <a:extLst>
            <a:ext uri="{909E8E84-426E-40DD-AFC4-6F175D3DCCD1}">
              <a14:hiddenFill xmlns:a14="http://schemas.microsoft.com/office/drawing/2010/main">
                <a:solidFill>
                  <a:srgbClr val="FFFFFF"/>
                </a:solidFill>
              </a14:hiddenFill>
            </a:ext>
          </a:extLst>
        </p:spPr>
        <p:txBody>
          <a:bodyPr lIns="0" tIns="34290" rIns="0" bIns="0">
            <a:spAutoFit/>
          </a:bodyPr>
          <a:lstStyle>
            <a:lvl1pPr marL="6778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ts val="3750"/>
              </a:lnSpc>
              <a:spcBef>
                <a:spcPts val="275"/>
              </a:spcBef>
            </a:pPr>
            <a:r>
              <a:rPr lang="en-US" altLang="en-US" sz="1200">
                <a:solidFill>
                  <a:srgbClr val="4D4D4D"/>
                </a:solidFill>
                <a:latin typeface="Arial MT"/>
                <a:ea typeface="Arial MT"/>
                <a:cs typeface="Arial MT"/>
              </a:rPr>
              <a:t>Νέα λειτουργικότητα </a:t>
            </a:r>
            <a:endParaRPr lang="el-GR" altLang="en-US" sz="1200">
              <a:solidFill>
                <a:srgbClr val="4D4D4D"/>
              </a:solidFill>
              <a:latin typeface="Arial MT"/>
              <a:ea typeface="Arial MT"/>
              <a:cs typeface="Arial MT"/>
            </a:endParaRPr>
          </a:p>
          <a:p>
            <a:pPr>
              <a:lnSpc>
                <a:spcPts val="3750"/>
              </a:lnSpc>
              <a:spcBef>
                <a:spcPts val="275"/>
              </a:spcBef>
            </a:pPr>
            <a:r>
              <a:rPr lang="en-US" altLang="en-US" sz="1200">
                <a:solidFill>
                  <a:srgbClr val="4D4D4D"/>
                </a:solidFill>
                <a:latin typeface="Arial MT"/>
                <a:ea typeface="Arial MT"/>
                <a:cs typeface="Arial MT"/>
              </a:rPr>
              <a:t>Επικαιροποιημένη</a:t>
            </a:r>
            <a:r>
              <a:rPr lang="el-GR" altLang="en-US" sz="1200">
                <a:solidFill>
                  <a:srgbClr val="4D4D4D"/>
                </a:solidFill>
                <a:latin typeface="Arial MT"/>
                <a:ea typeface="Arial MT"/>
                <a:cs typeface="Arial MT"/>
              </a:rPr>
              <a:t> </a:t>
            </a:r>
            <a:r>
              <a:rPr lang="en-US" altLang="en-US" sz="1200">
                <a:solidFill>
                  <a:srgbClr val="4D4D4D"/>
                </a:solidFill>
                <a:latin typeface="Arial MT"/>
                <a:ea typeface="Arial MT"/>
                <a:cs typeface="Arial MT"/>
              </a:rPr>
              <a:t>λειτουργικότητα</a:t>
            </a:r>
          </a:p>
        </p:txBody>
      </p:sp>
      <p:grpSp>
        <p:nvGrpSpPr>
          <p:cNvPr id="14368" name="object 94">
            <a:extLst>
              <a:ext uri="{FF2B5EF4-FFF2-40B4-BE49-F238E27FC236}">
                <a16:creationId xmlns:a16="http://schemas.microsoft.com/office/drawing/2014/main" id="{985428DB-CC5B-3AB3-EA7F-08E72FF22431}"/>
              </a:ext>
            </a:extLst>
          </p:cNvPr>
          <p:cNvGrpSpPr>
            <a:grpSpLocks/>
          </p:cNvGrpSpPr>
          <p:nvPr/>
        </p:nvGrpSpPr>
        <p:grpSpPr bwMode="auto">
          <a:xfrm>
            <a:off x="8729663" y="750888"/>
            <a:ext cx="433387" cy="463550"/>
            <a:chOff x="9585959" y="934211"/>
            <a:chExt cx="433070" cy="462915"/>
          </a:xfrm>
        </p:grpSpPr>
        <p:pic>
          <p:nvPicPr>
            <p:cNvPr id="14369" name="object 95">
              <a:extLst>
                <a:ext uri="{FF2B5EF4-FFF2-40B4-BE49-F238E27FC236}">
                  <a16:creationId xmlns:a16="http://schemas.microsoft.com/office/drawing/2014/main" id="{D6EDF4F0-B9E2-6173-00E2-F9A41AD3073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59783" y="944454"/>
              <a:ext cx="344527" cy="45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object 96">
              <a:extLst>
                <a:ext uri="{FF2B5EF4-FFF2-40B4-BE49-F238E27FC236}">
                  <a16:creationId xmlns:a16="http://schemas.microsoft.com/office/drawing/2014/main" id="{2ED39B6F-7791-6C33-4194-2B101D43FF7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585959" y="934211"/>
              <a:ext cx="432816" cy="43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3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2">
            <a:extLst>
              <a:ext uri="{FF2B5EF4-FFF2-40B4-BE49-F238E27FC236}">
                <a16:creationId xmlns:a16="http://schemas.microsoft.com/office/drawing/2014/main" id="{2760D5A3-E6C0-C432-7939-3FAFA2EF83F9}"/>
              </a:ext>
            </a:extLst>
          </p:cNvPr>
          <p:cNvSpPr>
            <a:spLocks noGrp="1"/>
          </p:cNvSpPr>
          <p:nvPr>
            <p:ph type="ctrTitle"/>
          </p:nvPr>
        </p:nvSpPr>
        <p:spPr>
          <a:xfrm>
            <a:off x="787400" y="3890963"/>
            <a:ext cx="4268788" cy="2566987"/>
          </a:xfrm>
        </p:spPr>
        <p:txBody>
          <a:bodyPr lIns="0" tIns="12700" rIns="0" bIns="0">
            <a:spAutoFit/>
          </a:bodyPr>
          <a:lstStyle/>
          <a:p>
            <a:pPr marL="12700">
              <a:lnSpc>
                <a:spcPct val="100000"/>
              </a:lnSpc>
              <a:spcBef>
                <a:spcPts val="100"/>
              </a:spcBef>
            </a:pPr>
            <a:br>
              <a:rPr lang="en-US" altLang="en-US" sz="1800"/>
            </a:br>
            <a:r>
              <a:rPr lang="el-GR" altLang="en-US" sz="1800" u="sng"/>
              <a:t>Νομικές παραπομπές</a:t>
            </a:r>
            <a:r>
              <a:rPr lang="el-GR" altLang="en-US" sz="1800"/>
              <a:t>:</a:t>
            </a:r>
            <a:br>
              <a:rPr lang="el-GR" altLang="en-US" sz="1800"/>
            </a:br>
            <a:r>
              <a:rPr lang="el-GR" altLang="en-US" sz="1800"/>
              <a:t>Άρθρα 263 έως 270 του ΕΤΚ</a:t>
            </a:r>
            <a:br>
              <a:rPr lang="el-GR" altLang="en-US" sz="1800"/>
            </a:br>
            <a:r>
              <a:rPr lang="el-GR" altLang="en-US" sz="1800"/>
              <a:t>Άρθρα 244 έως 249 της κατ’ εξουσιοδότηση πράξης του ΕΤΚ</a:t>
            </a:r>
            <a:br>
              <a:rPr lang="el-GR" altLang="en-US" sz="1800"/>
            </a:br>
            <a:r>
              <a:rPr lang="el-GR" altLang="en-US" sz="1800"/>
              <a:t>Άρθρα 329 έως 340 της εκτελεστικής πράξης του ΕΤΚ</a:t>
            </a:r>
            <a:br>
              <a:rPr lang="el-GR" altLang="en-US" sz="4000"/>
            </a:br>
            <a:endParaRPr lang="en-US" altLang="en-US" sz="4000"/>
          </a:p>
        </p:txBody>
      </p:sp>
      <p:sp>
        <p:nvSpPr>
          <p:cNvPr id="17411" name="Ορθογώνιο 3">
            <a:extLst>
              <a:ext uri="{FF2B5EF4-FFF2-40B4-BE49-F238E27FC236}">
                <a16:creationId xmlns:a16="http://schemas.microsoft.com/office/drawing/2014/main" id="{0525933E-9381-F21E-436C-3C3B3BD43EA5}"/>
              </a:ext>
            </a:extLst>
          </p:cNvPr>
          <p:cNvSpPr>
            <a:spLocks noChangeArrowheads="1"/>
          </p:cNvSpPr>
          <p:nvPr/>
        </p:nvSpPr>
        <p:spPr bwMode="auto">
          <a:xfrm>
            <a:off x="704850" y="3244850"/>
            <a:ext cx="620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n-US" sz="3600" b="1"/>
              <a:t>Διαδικασία εξαγωγής (</a:t>
            </a:r>
            <a:r>
              <a:rPr lang="en-US" altLang="en-US" sz="3600" b="1"/>
              <a:t>EXP)</a:t>
            </a:r>
            <a:endParaRPr lang="el-GR" altLang="en-US" sz="36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Εικόνα 8">
            <a:extLst>
              <a:ext uri="{FF2B5EF4-FFF2-40B4-BE49-F238E27FC236}">
                <a16:creationId xmlns:a16="http://schemas.microsoft.com/office/drawing/2014/main" id="{F17755AE-96E2-C41B-97F6-2553FE4B4A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80975"/>
            <a:ext cx="56737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Εικόνα 9">
            <a:extLst>
              <a:ext uri="{FF2B5EF4-FFF2-40B4-BE49-F238E27FC236}">
                <a16:creationId xmlns:a16="http://schemas.microsoft.com/office/drawing/2014/main" id="{D6990161-68B3-E2B2-34AA-8A294FA5E1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70537"/>
            <a:ext cx="4256088"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Εικόνα 1">
            <a:extLst>
              <a:ext uri="{FF2B5EF4-FFF2-40B4-BE49-F238E27FC236}">
                <a16:creationId xmlns:a16="http://schemas.microsoft.com/office/drawing/2014/main" id="{46A62BFD-AC34-54D0-0180-4656D8BA6A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0863" y="723900"/>
            <a:ext cx="3846512"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Εικόνα 3">
            <a:extLst>
              <a:ext uri="{FF2B5EF4-FFF2-40B4-BE49-F238E27FC236}">
                <a16:creationId xmlns:a16="http://schemas.microsoft.com/office/drawing/2014/main" id="{3C5CA3E1-0BA0-9FBE-FF4A-D0115488C7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952500"/>
            <a:ext cx="36195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Εικόνα 4">
            <a:extLst>
              <a:ext uri="{FF2B5EF4-FFF2-40B4-BE49-F238E27FC236}">
                <a16:creationId xmlns:a16="http://schemas.microsoft.com/office/drawing/2014/main" id="{DC2DA64B-E586-30BF-1A09-C8EA6DC2D9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1613" y="2763838"/>
            <a:ext cx="39465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Εικόνα 6">
            <a:extLst>
              <a:ext uri="{FF2B5EF4-FFF2-40B4-BE49-F238E27FC236}">
                <a16:creationId xmlns:a16="http://schemas.microsoft.com/office/drawing/2014/main" id="{E46BBFBB-85D9-4EFA-676C-927B48D14B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538" y="4248150"/>
            <a:ext cx="4389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Εικόνα 7">
            <a:extLst>
              <a:ext uri="{FF2B5EF4-FFF2-40B4-BE49-F238E27FC236}">
                <a16:creationId xmlns:a16="http://schemas.microsoft.com/office/drawing/2014/main" id="{4083F41D-1FC3-0837-D2F0-BE55CE52414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11438" y="1725613"/>
            <a:ext cx="65516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Εικόνα 8">
            <a:extLst>
              <a:ext uri="{FF2B5EF4-FFF2-40B4-BE49-F238E27FC236}">
                <a16:creationId xmlns:a16="http://schemas.microsoft.com/office/drawing/2014/main" id="{7C434C45-4C76-6BB9-2AD6-7DA9B937FAC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67550" y="4616450"/>
            <a:ext cx="60960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9">
            <a:extLst>
              <a:ext uri="{FF2B5EF4-FFF2-40B4-BE49-F238E27FC236}">
                <a16:creationId xmlns:a16="http://schemas.microsoft.com/office/drawing/2014/main" id="{8B068729-3CD7-7026-D5FF-8E8C05203193}"/>
              </a:ext>
            </a:extLst>
          </p:cNvPr>
          <p:cNvSpPr txBox="1">
            <a:spLocks noChangeArrowheads="1"/>
          </p:cNvSpPr>
          <p:nvPr/>
        </p:nvSpPr>
        <p:spPr bwMode="auto">
          <a:xfrm>
            <a:off x="4267200" y="173038"/>
            <a:ext cx="3240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n-US" sz="2400" b="1">
                <a:solidFill>
                  <a:srgbClr val="002060"/>
                </a:solidFill>
                <a:latin typeface="Calibri Light" panose="020F0302020204030204" pitchFamily="34" charset="0"/>
                <a:cs typeface="Calibri Light" panose="020F0302020204030204" pitchFamily="34" charset="0"/>
              </a:rPr>
              <a:t>Παραδείγματα εξαγωγών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Εικόνα 2">
            <a:extLst>
              <a:ext uri="{FF2B5EF4-FFF2-40B4-BE49-F238E27FC236}">
                <a16:creationId xmlns:a16="http://schemas.microsoft.com/office/drawing/2014/main" id="{FCE2D491-69EF-BF2D-8AFD-E479F0CED1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2365375"/>
            <a:ext cx="3444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Εικόνα 3">
            <a:extLst>
              <a:ext uri="{FF2B5EF4-FFF2-40B4-BE49-F238E27FC236}">
                <a16:creationId xmlns:a16="http://schemas.microsoft.com/office/drawing/2014/main" id="{AFD1F688-B594-079D-D244-433FA4C1AF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187325"/>
            <a:ext cx="707072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object 4">
            <a:extLst>
              <a:ext uri="{FF2B5EF4-FFF2-40B4-BE49-F238E27FC236}">
                <a16:creationId xmlns:a16="http://schemas.microsoft.com/office/drawing/2014/main" id="{2FDC268B-BB0A-2C94-9C50-0B788FA2A23D}"/>
              </a:ext>
            </a:extLst>
          </p:cNvPr>
          <p:cNvGrpSpPr>
            <a:grpSpLocks/>
          </p:cNvGrpSpPr>
          <p:nvPr/>
        </p:nvGrpSpPr>
        <p:grpSpPr bwMode="auto">
          <a:xfrm>
            <a:off x="7181850" y="350838"/>
            <a:ext cx="4772025" cy="4630737"/>
            <a:chOff x="7098792" y="1281683"/>
            <a:chExt cx="4772025" cy="4630420"/>
          </a:xfrm>
        </p:grpSpPr>
        <p:pic>
          <p:nvPicPr>
            <p:cNvPr id="20485" name="object 5">
              <a:extLst>
                <a:ext uri="{FF2B5EF4-FFF2-40B4-BE49-F238E27FC236}">
                  <a16:creationId xmlns:a16="http://schemas.microsoft.com/office/drawing/2014/main" id="{62240364-8E9F-218E-6019-1BC7E9AD0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748" y="1310639"/>
              <a:ext cx="471373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object 6">
              <a:extLst>
                <a:ext uri="{FF2B5EF4-FFF2-40B4-BE49-F238E27FC236}">
                  <a16:creationId xmlns:a16="http://schemas.microsoft.com/office/drawing/2014/main" id="{9E80F68A-7BBD-9FF0-191A-550E73351A81}"/>
                </a:ext>
              </a:extLst>
            </p:cNvPr>
            <p:cNvSpPr>
              <a:spLocks/>
            </p:cNvSpPr>
            <p:nvPr/>
          </p:nvSpPr>
          <p:spPr bwMode="auto">
            <a:xfrm>
              <a:off x="7113270" y="1296161"/>
              <a:ext cx="4742815" cy="4601210"/>
            </a:xfrm>
            <a:custGeom>
              <a:avLst/>
              <a:gdLst>
                <a:gd name="T0" fmla="*/ 0 w 4742815"/>
                <a:gd name="T1" fmla="*/ 4600956 h 4601210"/>
                <a:gd name="T2" fmla="*/ 4742687 w 4742815"/>
                <a:gd name="T3" fmla="*/ 4600956 h 4601210"/>
                <a:gd name="T4" fmla="*/ 4742687 w 4742815"/>
                <a:gd name="T5" fmla="*/ 0 h 4601210"/>
                <a:gd name="T6" fmla="*/ 0 w 4742815"/>
                <a:gd name="T7" fmla="*/ 0 h 4601210"/>
                <a:gd name="T8" fmla="*/ 0 w 4742815"/>
                <a:gd name="T9" fmla="*/ 4600956 h 4601210"/>
              </a:gdLst>
              <a:ahLst/>
              <a:cxnLst>
                <a:cxn ang="0">
                  <a:pos x="T0" y="T1"/>
                </a:cxn>
                <a:cxn ang="0">
                  <a:pos x="T2" y="T3"/>
                </a:cxn>
                <a:cxn ang="0">
                  <a:pos x="T4" y="T5"/>
                </a:cxn>
                <a:cxn ang="0">
                  <a:pos x="T6" y="T7"/>
                </a:cxn>
                <a:cxn ang="0">
                  <a:pos x="T8" y="T9"/>
                </a:cxn>
              </a:cxnLst>
              <a:rect l="0" t="0" r="r" b="b"/>
              <a:pathLst>
                <a:path w="4742815" h="4601210">
                  <a:moveTo>
                    <a:pt x="0" y="4600956"/>
                  </a:moveTo>
                  <a:lnTo>
                    <a:pt x="4742687" y="4600956"/>
                  </a:lnTo>
                  <a:lnTo>
                    <a:pt x="4742687" y="0"/>
                  </a:lnTo>
                  <a:lnTo>
                    <a:pt x="0" y="0"/>
                  </a:lnTo>
                  <a:lnTo>
                    <a:pt x="0" y="4600956"/>
                  </a:lnTo>
                  <a:close/>
                </a:path>
              </a:pathLst>
            </a:custGeom>
            <a:noFill/>
            <a:ln w="28956">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87" name="object 7">
              <a:extLst>
                <a:ext uri="{FF2B5EF4-FFF2-40B4-BE49-F238E27FC236}">
                  <a16:creationId xmlns:a16="http://schemas.microsoft.com/office/drawing/2014/main" id="{DC49B8CD-9240-6B38-745D-C3C772C5610A}"/>
                </a:ext>
              </a:extLst>
            </p:cNvPr>
            <p:cNvSpPr>
              <a:spLocks/>
            </p:cNvSpPr>
            <p:nvPr/>
          </p:nvSpPr>
          <p:spPr bwMode="auto">
            <a:xfrm>
              <a:off x="9227439" y="3773840"/>
              <a:ext cx="1228725" cy="1278255"/>
            </a:xfrm>
            <a:custGeom>
              <a:avLst/>
              <a:gdLst>
                <a:gd name="T0" fmla="*/ 67543 w 1228725"/>
                <a:gd name="T1" fmla="*/ 3133 h 1278254"/>
                <a:gd name="T2" fmla="*/ 19527 w 1228725"/>
                <a:gd name="T3" fmla="*/ 20932 h 1278254"/>
                <a:gd name="T4" fmla="*/ 28955 w 1228725"/>
                <a:gd name="T5" fmla="*/ 66512 h 1278254"/>
                <a:gd name="T6" fmla="*/ 74539 w 1228725"/>
                <a:gd name="T7" fmla="*/ 42553 h 1278254"/>
                <a:gd name="T8" fmla="*/ 136032 w 1228725"/>
                <a:gd name="T9" fmla="*/ 39419 h 1278254"/>
                <a:gd name="T10" fmla="*/ 211262 w 1228725"/>
                <a:gd name="T11" fmla="*/ 56211 h 1278254"/>
                <a:gd name="T12" fmla="*/ 298053 w 1228725"/>
                <a:gd name="T13" fmla="*/ 92029 h 1278254"/>
                <a:gd name="T14" fmla="*/ 394230 w 1228725"/>
                <a:gd name="T15" fmla="*/ 145972 h 1278254"/>
                <a:gd name="T16" fmla="*/ 497619 w 1228725"/>
                <a:gd name="T17" fmla="*/ 217141 h 1278254"/>
                <a:gd name="T18" fmla="*/ 606043 w 1228725"/>
                <a:gd name="T19" fmla="*/ 304637 h 1278254"/>
                <a:gd name="T20" fmla="*/ 696597 w 1228725"/>
                <a:gd name="T21" fmla="*/ 387410 h 1278254"/>
                <a:gd name="T22" fmla="*/ 782242 w 1228725"/>
                <a:gd name="T23" fmla="*/ 474329 h 1278254"/>
                <a:gd name="T24" fmla="*/ 861975 w 1228725"/>
                <a:gd name="T25" fmla="*/ 563865 h 1278254"/>
                <a:gd name="T26" fmla="*/ 934791 w 1228725"/>
                <a:gd name="T27" fmla="*/ 654487 h 1278254"/>
                <a:gd name="T28" fmla="*/ 999686 w 1228725"/>
                <a:gd name="T29" fmla="*/ 744667 h 1278254"/>
                <a:gd name="T30" fmla="*/ 1055658 w 1228725"/>
                <a:gd name="T31" fmla="*/ 832877 h 1278254"/>
                <a:gd name="T32" fmla="*/ 1101701 w 1228725"/>
                <a:gd name="T33" fmla="*/ 917586 h 1278254"/>
                <a:gd name="T34" fmla="*/ 1136813 w 1228725"/>
                <a:gd name="T35" fmla="*/ 997265 h 1278254"/>
                <a:gd name="T36" fmla="*/ 1166787 w 1228725"/>
                <a:gd name="T37" fmla="*/ 1104010 h 1278254"/>
                <a:gd name="T38" fmla="*/ 1170177 w 1228725"/>
                <a:gd name="T39" fmla="*/ 1164427 h 1278254"/>
                <a:gd name="T40" fmla="*/ 1128267 w 1228725"/>
                <a:gd name="T41" fmla="*/ 1277711 h 1278254"/>
                <a:gd name="T42" fmla="*/ 1204213 w 1228725"/>
                <a:gd name="T43" fmla="*/ 1203162 h 1278254"/>
                <a:gd name="T44" fmla="*/ 1205115 w 1228725"/>
                <a:gd name="T45" fmla="*/ 1109073 h 1278254"/>
                <a:gd name="T46" fmla="*/ 1175996 w 1228725"/>
                <a:gd name="T47" fmla="*/ 995328 h 1278254"/>
                <a:gd name="T48" fmla="*/ 1141166 w 1228725"/>
                <a:gd name="T49" fmla="*/ 911017 h 1278254"/>
                <a:gd name="T50" fmla="*/ 1094885 w 1228725"/>
                <a:gd name="T51" fmla="*/ 821628 h 1278254"/>
                <a:gd name="T52" fmla="*/ 1037909 w 1228725"/>
                <a:gd name="T53" fmla="*/ 728624 h 1278254"/>
                <a:gd name="T54" fmla="*/ 970997 w 1228725"/>
                <a:gd name="T55" fmla="*/ 633469 h 1278254"/>
                <a:gd name="T56" fmla="*/ 894904 w 1228725"/>
                <a:gd name="T57" fmla="*/ 537626 h 1278254"/>
                <a:gd name="T58" fmla="*/ 810386 w 1228725"/>
                <a:gd name="T59" fmla="*/ 442559 h 1278254"/>
                <a:gd name="T60" fmla="*/ 717530 w 1228725"/>
                <a:gd name="T61" fmla="*/ 349116 h 1278254"/>
                <a:gd name="T62" fmla="*/ 623889 w 1228725"/>
                <a:gd name="T63" fmla="*/ 265139 h 1278254"/>
                <a:gd name="T64" fmla="*/ 530906 w 1228725"/>
                <a:gd name="T65" fmla="*/ 191353 h 1278254"/>
                <a:gd name="T66" fmla="*/ 440022 w 1228725"/>
                <a:gd name="T67" fmla="*/ 128479 h 1278254"/>
                <a:gd name="T68" fmla="*/ 352678 w 1228725"/>
                <a:gd name="T69" fmla="*/ 77243 h 1278254"/>
                <a:gd name="T70" fmla="*/ 270317 w 1228725"/>
                <a:gd name="T71" fmla="*/ 38367 h 1278254"/>
                <a:gd name="T72" fmla="*/ 194380 w 1228725"/>
                <a:gd name="T73" fmla="*/ 12574 h 1278254"/>
                <a:gd name="T74" fmla="*/ 95672 w 1228725"/>
                <a:gd name="T75" fmla="*/ 0 h 127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8725" h="1278254">
                  <a:moveTo>
                    <a:pt x="95672" y="0"/>
                  </a:moveTo>
                  <a:lnTo>
                    <a:pt x="67543" y="3133"/>
                  </a:lnTo>
                  <a:lnTo>
                    <a:pt x="42101" y="10081"/>
                  </a:lnTo>
                  <a:lnTo>
                    <a:pt x="19527" y="20932"/>
                  </a:lnTo>
                  <a:lnTo>
                    <a:pt x="0" y="35778"/>
                  </a:lnTo>
                  <a:lnTo>
                    <a:pt x="28955" y="66512"/>
                  </a:lnTo>
                  <a:lnTo>
                    <a:pt x="49622" y="51873"/>
                  </a:lnTo>
                  <a:lnTo>
                    <a:pt x="74539" y="42553"/>
                  </a:lnTo>
                  <a:lnTo>
                    <a:pt x="103433" y="38439"/>
                  </a:lnTo>
                  <a:lnTo>
                    <a:pt x="136032" y="39419"/>
                  </a:lnTo>
                  <a:lnTo>
                    <a:pt x="172066" y="45381"/>
                  </a:lnTo>
                  <a:lnTo>
                    <a:pt x="211262" y="56211"/>
                  </a:lnTo>
                  <a:lnTo>
                    <a:pt x="253349" y="71798"/>
                  </a:lnTo>
                  <a:lnTo>
                    <a:pt x="298053" y="92029"/>
                  </a:lnTo>
                  <a:lnTo>
                    <a:pt x="345105" y="116791"/>
                  </a:lnTo>
                  <a:lnTo>
                    <a:pt x="394230" y="145972"/>
                  </a:lnTo>
                  <a:lnTo>
                    <a:pt x="445159" y="179459"/>
                  </a:lnTo>
                  <a:lnTo>
                    <a:pt x="497619" y="217141"/>
                  </a:lnTo>
                  <a:lnTo>
                    <a:pt x="551338" y="258904"/>
                  </a:lnTo>
                  <a:lnTo>
                    <a:pt x="606043" y="304637"/>
                  </a:lnTo>
                  <a:lnTo>
                    <a:pt x="651871" y="345410"/>
                  </a:lnTo>
                  <a:lnTo>
                    <a:pt x="696597" y="387410"/>
                  </a:lnTo>
                  <a:lnTo>
                    <a:pt x="740096" y="430447"/>
                  </a:lnTo>
                  <a:lnTo>
                    <a:pt x="782242" y="474329"/>
                  </a:lnTo>
                  <a:lnTo>
                    <a:pt x="822910" y="518866"/>
                  </a:lnTo>
                  <a:lnTo>
                    <a:pt x="861975" y="563865"/>
                  </a:lnTo>
                  <a:lnTo>
                    <a:pt x="899310" y="609136"/>
                  </a:lnTo>
                  <a:lnTo>
                    <a:pt x="934791" y="654487"/>
                  </a:lnTo>
                  <a:lnTo>
                    <a:pt x="968291" y="699728"/>
                  </a:lnTo>
                  <a:lnTo>
                    <a:pt x="999686" y="744667"/>
                  </a:lnTo>
                  <a:lnTo>
                    <a:pt x="1028850" y="789114"/>
                  </a:lnTo>
                  <a:lnTo>
                    <a:pt x="1055658" y="832877"/>
                  </a:lnTo>
                  <a:lnTo>
                    <a:pt x="1079983" y="875764"/>
                  </a:lnTo>
                  <a:lnTo>
                    <a:pt x="1101701" y="917586"/>
                  </a:lnTo>
                  <a:lnTo>
                    <a:pt x="1120686" y="958150"/>
                  </a:lnTo>
                  <a:lnTo>
                    <a:pt x="1136813" y="997265"/>
                  </a:lnTo>
                  <a:lnTo>
                    <a:pt x="1149955" y="1034741"/>
                  </a:lnTo>
                  <a:lnTo>
                    <a:pt x="1166787" y="1104010"/>
                  </a:lnTo>
                  <a:lnTo>
                    <a:pt x="1170225" y="1135420"/>
                  </a:lnTo>
                  <a:lnTo>
                    <a:pt x="1170177" y="1164427"/>
                  </a:lnTo>
                  <a:lnTo>
                    <a:pt x="1146555" y="1137503"/>
                  </a:lnTo>
                  <a:lnTo>
                    <a:pt x="1128267" y="1277711"/>
                  </a:lnTo>
                  <a:lnTo>
                    <a:pt x="1228470" y="1230848"/>
                  </a:lnTo>
                  <a:lnTo>
                    <a:pt x="1204213" y="1203162"/>
                  </a:lnTo>
                  <a:lnTo>
                    <a:pt x="1208008" y="1174288"/>
                  </a:lnTo>
                  <a:lnTo>
                    <a:pt x="1205115" y="1109073"/>
                  </a:lnTo>
                  <a:lnTo>
                    <a:pt x="1188881" y="1035123"/>
                  </a:lnTo>
                  <a:lnTo>
                    <a:pt x="1175996" y="995328"/>
                  </a:lnTo>
                  <a:lnTo>
                    <a:pt x="1160060" y="953899"/>
                  </a:lnTo>
                  <a:lnTo>
                    <a:pt x="1141166" y="911017"/>
                  </a:lnTo>
                  <a:lnTo>
                    <a:pt x="1119409" y="866866"/>
                  </a:lnTo>
                  <a:lnTo>
                    <a:pt x="1094885" y="821628"/>
                  </a:lnTo>
                  <a:lnTo>
                    <a:pt x="1067686" y="775486"/>
                  </a:lnTo>
                  <a:lnTo>
                    <a:pt x="1037909" y="728624"/>
                  </a:lnTo>
                  <a:lnTo>
                    <a:pt x="1005648" y="681224"/>
                  </a:lnTo>
                  <a:lnTo>
                    <a:pt x="970997" y="633469"/>
                  </a:lnTo>
                  <a:lnTo>
                    <a:pt x="934050" y="585542"/>
                  </a:lnTo>
                  <a:lnTo>
                    <a:pt x="894904" y="537626"/>
                  </a:lnTo>
                  <a:lnTo>
                    <a:pt x="853651" y="489904"/>
                  </a:lnTo>
                  <a:lnTo>
                    <a:pt x="810386" y="442559"/>
                  </a:lnTo>
                  <a:lnTo>
                    <a:pt x="764146" y="394699"/>
                  </a:lnTo>
                  <a:lnTo>
                    <a:pt x="717530" y="349116"/>
                  </a:lnTo>
                  <a:lnTo>
                    <a:pt x="670717" y="305899"/>
                  </a:lnTo>
                  <a:lnTo>
                    <a:pt x="623889" y="265139"/>
                  </a:lnTo>
                  <a:lnTo>
                    <a:pt x="577225" y="226927"/>
                  </a:lnTo>
                  <a:lnTo>
                    <a:pt x="530906" y="191353"/>
                  </a:lnTo>
                  <a:lnTo>
                    <a:pt x="485111" y="158507"/>
                  </a:lnTo>
                  <a:lnTo>
                    <a:pt x="440022" y="128479"/>
                  </a:lnTo>
                  <a:lnTo>
                    <a:pt x="395817" y="101361"/>
                  </a:lnTo>
                  <a:lnTo>
                    <a:pt x="352678" y="77243"/>
                  </a:lnTo>
                  <a:lnTo>
                    <a:pt x="310785" y="56215"/>
                  </a:lnTo>
                  <a:lnTo>
                    <a:pt x="270317" y="38367"/>
                  </a:lnTo>
                  <a:lnTo>
                    <a:pt x="231456" y="23790"/>
                  </a:lnTo>
                  <a:lnTo>
                    <a:pt x="194380" y="12574"/>
                  </a:lnTo>
                  <a:lnTo>
                    <a:pt x="126308" y="589"/>
                  </a:lnTo>
                  <a:lnTo>
                    <a:pt x="95672"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88" name="object 8">
              <a:extLst>
                <a:ext uri="{FF2B5EF4-FFF2-40B4-BE49-F238E27FC236}">
                  <a16:creationId xmlns:a16="http://schemas.microsoft.com/office/drawing/2014/main" id="{51A15E88-942A-11EB-C3AE-C305F94AB17E}"/>
                </a:ext>
              </a:extLst>
            </p:cNvPr>
            <p:cNvSpPr>
              <a:spLocks/>
            </p:cNvSpPr>
            <p:nvPr/>
          </p:nvSpPr>
          <p:spPr bwMode="auto">
            <a:xfrm>
              <a:off x="9227439" y="3773840"/>
              <a:ext cx="1228725" cy="1278255"/>
            </a:xfrm>
            <a:custGeom>
              <a:avLst/>
              <a:gdLst>
                <a:gd name="T0" fmla="*/ 19527 w 1228725"/>
                <a:gd name="T1" fmla="*/ 20932 h 1278254"/>
                <a:gd name="T2" fmla="*/ 67543 w 1228725"/>
                <a:gd name="T3" fmla="*/ 3133 h 1278254"/>
                <a:gd name="T4" fmla="*/ 126308 w 1228725"/>
                <a:gd name="T5" fmla="*/ 589 h 1278254"/>
                <a:gd name="T6" fmla="*/ 231456 w 1228725"/>
                <a:gd name="T7" fmla="*/ 23790 h 1278254"/>
                <a:gd name="T8" fmla="*/ 310785 w 1228725"/>
                <a:gd name="T9" fmla="*/ 56215 h 1278254"/>
                <a:gd name="T10" fmla="*/ 395817 w 1228725"/>
                <a:gd name="T11" fmla="*/ 101361 h 1278254"/>
                <a:gd name="T12" fmla="*/ 485111 w 1228725"/>
                <a:gd name="T13" fmla="*/ 158507 h 1278254"/>
                <a:gd name="T14" fmla="*/ 577225 w 1228725"/>
                <a:gd name="T15" fmla="*/ 226927 h 1278254"/>
                <a:gd name="T16" fmla="*/ 670717 w 1228725"/>
                <a:gd name="T17" fmla="*/ 305899 h 1278254"/>
                <a:gd name="T18" fmla="*/ 764146 w 1228725"/>
                <a:gd name="T19" fmla="*/ 394699 h 1278254"/>
                <a:gd name="T20" fmla="*/ 853651 w 1228725"/>
                <a:gd name="T21" fmla="*/ 489904 h 1278254"/>
                <a:gd name="T22" fmla="*/ 934050 w 1228725"/>
                <a:gd name="T23" fmla="*/ 585542 h 1278254"/>
                <a:gd name="T24" fmla="*/ 1005648 w 1228725"/>
                <a:gd name="T25" fmla="*/ 681224 h 1278254"/>
                <a:gd name="T26" fmla="*/ 1067686 w 1228725"/>
                <a:gd name="T27" fmla="*/ 775486 h 1278254"/>
                <a:gd name="T28" fmla="*/ 1119409 w 1228725"/>
                <a:gd name="T29" fmla="*/ 866866 h 1278254"/>
                <a:gd name="T30" fmla="*/ 1160060 w 1228725"/>
                <a:gd name="T31" fmla="*/ 953899 h 1278254"/>
                <a:gd name="T32" fmla="*/ 1188881 w 1228725"/>
                <a:gd name="T33" fmla="*/ 1035123 h 1278254"/>
                <a:gd name="T34" fmla="*/ 1208277 w 1228725"/>
                <a:gd name="T35" fmla="*/ 1142864 h 1278254"/>
                <a:gd name="T36" fmla="*/ 1204213 w 1228725"/>
                <a:gd name="T37" fmla="*/ 1203162 h 1278254"/>
                <a:gd name="T38" fmla="*/ 1128267 w 1228725"/>
                <a:gd name="T39" fmla="*/ 1277711 h 1278254"/>
                <a:gd name="T40" fmla="*/ 1170177 w 1228725"/>
                <a:gd name="T41" fmla="*/ 1164427 h 1278254"/>
                <a:gd name="T42" fmla="*/ 1159989 w 1228725"/>
                <a:gd name="T43" fmla="*/ 1070387 h 1278254"/>
                <a:gd name="T44" fmla="*/ 1120686 w 1228725"/>
                <a:gd name="T45" fmla="*/ 958150 h 1278254"/>
                <a:gd name="T46" fmla="*/ 1079983 w 1228725"/>
                <a:gd name="T47" fmla="*/ 875764 h 1278254"/>
                <a:gd name="T48" fmla="*/ 1028850 w 1228725"/>
                <a:gd name="T49" fmla="*/ 789114 h 1278254"/>
                <a:gd name="T50" fmla="*/ 968291 w 1228725"/>
                <a:gd name="T51" fmla="*/ 699728 h 1278254"/>
                <a:gd name="T52" fmla="*/ 899310 w 1228725"/>
                <a:gd name="T53" fmla="*/ 609136 h 1278254"/>
                <a:gd name="T54" fmla="*/ 822910 w 1228725"/>
                <a:gd name="T55" fmla="*/ 518866 h 1278254"/>
                <a:gd name="T56" fmla="*/ 740096 w 1228725"/>
                <a:gd name="T57" fmla="*/ 430447 h 1278254"/>
                <a:gd name="T58" fmla="*/ 651871 w 1228725"/>
                <a:gd name="T59" fmla="*/ 345410 h 1278254"/>
                <a:gd name="T60" fmla="*/ 551338 w 1228725"/>
                <a:gd name="T61" fmla="*/ 258904 h 1278254"/>
                <a:gd name="T62" fmla="*/ 445159 w 1228725"/>
                <a:gd name="T63" fmla="*/ 179459 h 1278254"/>
                <a:gd name="T64" fmla="*/ 345105 w 1228725"/>
                <a:gd name="T65" fmla="*/ 116791 h 1278254"/>
                <a:gd name="T66" fmla="*/ 253349 w 1228725"/>
                <a:gd name="T67" fmla="*/ 71798 h 1278254"/>
                <a:gd name="T68" fmla="*/ 172066 w 1228725"/>
                <a:gd name="T69" fmla="*/ 45381 h 1278254"/>
                <a:gd name="T70" fmla="*/ 74539 w 1228725"/>
                <a:gd name="T71" fmla="*/ 42553 h 1278254"/>
                <a:gd name="T72" fmla="*/ 28955 w 1228725"/>
                <a:gd name="T73" fmla="*/ 66512 h 127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8725" h="1278254">
                  <a:moveTo>
                    <a:pt x="0" y="35778"/>
                  </a:moveTo>
                  <a:lnTo>
                    <a:pt x="19527" y="20932"/>
                  </a:lnTo>
                  <a:lnTo>
                    <a:pt x="42101" y="10081"/>
                  </a:lnTo>
                  <a:lnTo>
                    <a:pt x="67543" y="3133"/>
                  </a:lnTo>
                  <a:lnTo>
                    <a:pt x="95672" y="0"/>
                  </a:lnTo>
                  <a:lnTo>
                    <a:pt x="126308" y="589"/>
                  </a:lnTo>
                  <a:lnTo>
                    <a:pt x="194380" y="12574"/>
                  </a:lnTo>
                  <a:lnTo>
                    <a:pt x="231456" y="23790"/>
                  </a:lnTo>
                  <a:lnTo>
                    <a:pt x="270317" y="38367"/>
                  </a:lnTo>
                  <a:lnTo>
                    <a:pt x="310785" y="56215"/>
                  </a:lnTo>
                  <a:lnTo>
                    <a:pt x="352678" y="77243"/>
                  </a:lnTo>
                  <a:lnTo>
                    <a:pt x="395817" y="101361"/>
                  </a:lnTo>
                  <a:lnTo>
                    <a:pt x="440022" y="128479"/>
                  </a:lnTo>
                  <a:lnTo>
                    <a:pt x="485111" y="158507"/>
                  </a:lnTo>
                  <a:lnTo>
                    <a:pt x="530906" y="191353"/>
                  </a:lnTo>
                  <a:lnTo>
                    <a:pt x="577225" y="226927"/>
                  </a:lnTo>
                  <a:lnTo>
                    <a:pt x="623889" y="265139"/>
                  </a:lnTo>
                  <a:lnTo>
                    <a:pt x="670717" y="305899"/>
                  </a:lnTo>
                  <a:lnTo>
                    <a:pt x="717530" y="349116"/>
                  </a:lnTo>
                  <a:lnTo>
                    <a:pt x="764146" y="394699"/>
                  </a:lnTo>
                  <a:lnTo>
                    <a:pt x="810386" y="442559"/>
                  </a:lnTo>
                  <a:lnTo>
                    <a:pt x="853651" y="489904"/>
                  </a:lnTo>
                  <a:lnTo>
                    <a:pt x="894904" y="537626"/>
                  </a:lnTo>
                  <a:lnTo>
                    <a:pt x="934050" y="585542"/>
                  </a:lnTo>
                  <a:lnTo>
                    <a:pt x="970997" y="633469"/>
                  </a:lnTo>
                  <a:lnTo>
                    <a:pt x="1005648" y="681224"/>
                  </a:lnTo>
                  <a:lnTo>
                    <a:pt x="1037909" y="728624"/>
                  </a:lnTo>
                  <a:lnTo>
                    <a:pt x="1067686" y="775486"/>
                  </a:lnTo>
                  <a:lnTo>
                    <a:pt x="1094885" y="821628"/>
                  </a:lnTo>
                  <a:lnTo>
                    <a:pt x="1119409" y="866866"/>
                  </a:lnTo>
                  <a:lnTo>
                    <a:pt x="1141166" y="911017"/>
                  </a:lnTo>
                  <a:lnTo>
                    <a:pt x="1160060" y="953899"/>
                  </a:lnTo>
                  <a:lnTo>
                    <a:pt x="1175996" y="995328"/>
                  </a:lnTo>
                  <a:lnTo>
                    <a:pt x="1188881" y="1035123"/>
                  </a:lnTo>
                  <a:lnTo>
                    <a:pt x="1198619" y="1073099"/>
                  </a:lnTo>
                  <a:lnTo>
                    <a:pt x="1208277" y="1142864"/>
                  </a:lnTo>
                  <a:lnTo>
                    <a:pt x="1208008" y="1174288"/>
                  </a:lnTo>
                  <a:lnTo>
                    <a:pt x="1204213" y="1203162"/>
                  </a:lnTo>
                  <a:lnTo>
                    <a:pt x="1228470" y="1230848"/>
                  </a:lnTo>
                  <a:lnTo>
                    <a:pt x="1128267" y="1277711"/>
                  </a:lnTo>
                  <a:lnTo>
                    <a:pt x="1146555" y="1137503"/>
                  </a:lnTo>
                  <a:lnTo>
                    <a:pt x="1170177" y="1164427"/>
                  </a:lnTo>
                  <a:lnTo>
                    <a:pt x="1170225" y="1135420"/>
                  </a:lnTo>
                  <a:lnTo>
                    <a:pt x="1159989" y="1070387"/>
                  </a:lnTo>
                  <a:lnTo>
                    <a:pt x="1136813" y="997265"/>
                  </a:lnTo>
                  <a:lnTo>
                    <a:pt x="1120686" y="958150"/>
                  </a:lnTo>
                  <a:lnTo>
                    <a:pt x="1101701" y="917586"/>
                  </a:lnTo>
                  <a:lnTo>
                    <a:pt x="1079983" y="875764"/>
                  </a:lnTo>
                  <a:lnTo>
                    <a:pt x="1055658" y="832877"/>
                  </a:lnTo>
                  <a:lnTo>
                    <a:pt x="1028850" y="789114"/>
                  </a:lnTo>
                  <a:lnTo>
                    <a:pt x="999686" y="744667"/>
                  </a:lnTo>
                  <a:lnTo>
                    <a:pt x="968291" y="699728"/>
                  </a:lnTo>
                  <a:lnTo>
                    <a:pt x="934791" y="654487"/>
                  </a:lnTo>
                  <a:lnTo>
                    <a:pt x="899310" y="609136"/>
                  </a:lnTo>
                  <a:lnTo>
                    <a:pt x="861975" y="563865"/>
                  </a:lnTo>
                  <a:lnTo>
                    <a:pt x="822910" y="518866"/>
                  </a:lnTo>
                  <a:lnTo>
                    <a:pt x="782242" y="474329"/>
                  </a:lnTo>
                  <a:lnTo>
                    <a:pt x="740096" y="430447"/>
                  </a:lnTo>
                  <a:lnTo>
                    <a:pt x="696597" y="387410"/>
                  </a:lnTo>
                  <a:lnTo>
                    <a:pt x="651871" y="345410"/>
                  </a:lnTo>
                  <a:lnTo>
                    <a:pt x="606043" y="304637"/>
                  </a:lnTo>
                  <a:lnTo>
                    <a:pt x="551338" y="258904"/>
                  </a:lnTo>
                  <a:lnTo>
                    <a:pt x="497619" y="217141"/>
                  </a:lnTo>
                  <a:lnTo>
                    <a:pt x="445159" y="179459"/>
                  </a:lnTo>
                  <a:lnTo>
                    <a:pt x="394230" y="145972"/>
                  </a:lnTo>
                  <a:lnTo>
                    <a:pt x="345105" y="116791"/>
                  </a:lnTo>
                  <a:lnTo>
                    <a:pt x="298053" y="92029"/>
                  </a:lnTo>
                  <a:lnTo>
                    <a:pt x="253349" y="71798"/>
                  </a:lnTo>
                  <a:lnTo>
                    <a:pt x="211262" y="56211"/>
                  </a:lnTo>
                  <a:lnTo>
                    <a:pt x="172066" y="45381"/>
                  </a:lnTo>
                  <a:lnTo>
                    <a:pt x="103433" y="38439"/>
                  </a:lnTo>
                  <a:lnTo>
                    <a:pt x="74539" y="42553"/>
                  </a:lnTo>
                  <a:lnTo>
                    <a:pt x="49622" y="51873"/>
                  </a:lnTo>
                  <a:lnTo>
                    <a:pt x="28955" y="66512"/>
                  </a:lnTo>
                  <a:lnTo>
                    <a:pt x="0" y="35778"/>
                  </a:lnTo>
                  <a:close/>
                </a:path>
              </a:pathLst>
            </a:custGeom>
            <a:noFill/>
            <a:ln w="12700">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489" name="object 9">
              <a:extLst>
                <a:ext uri="{FF2B5EF4-FFF2-40B4-BE49-F238E27FC236}">
                  <a16:creationId xmlns:a16="http://schemas.microsoft.com/office/drawing/2014/main" id="{80EB88A3-022E-B8BD-1205-790288A32432}"/>
                </a:ext>
              </a:extLst>
            </p:cNvPr>
            <p:cNvSpPr>
              <a:spLocks/>
            </p:cNvSpPr>
            <p:nvPr/>
          </p:nvSpPr>
          <p:spPr bwMode="auto">
            <a:xfrm>
              <a:off x="10484739" y="5027851"/>
              <a:ext cx="993775" cy="647700"/>
            </a:xfrm>
            <a:custGeom>
              <a:avLst/>
              <a:gdLst>
                <a:gd name="T0" fmla="*/ 268616 w 993775"/>
                <a:gd name="T1" fmla="*/ 0 h 647700"/>
                <a:gd name="T2" fmla="*/ 223521 w 993775"/>
                <a:gd name="T3" fmla="*/ 603 h 647700"/>
                <a:gd name="T4" fmla="*/ 180957 w 993775"/>
                <a:gd name="T5" fmla="*/ 5150 h 647700"/>
                <a:gd name="T6" fmla="*/ 141303 w 993775"/>
                <a:gd name="T7" fmla="*/ 13638 h 647700"/>
                <a:gd name="T8" fmla="*/ 104940 w 993775"/>
                <a:gd name="T9" fmla="*/ 26061 h 647700"/>
                <a:gd name="T10" fmla="*/ 43607 w 993775"/>
                <a:gd name="T11" fmla="*/ 62695 h 647700"/>
                <a:gd name="T12" fmla="*/ 0 w 993775"/>
                <a:gd name="T13" fmla="*/ 115013 h 647700"/>
                <a:gd name="T14" fmla="*/ 36829 w 993775"/>
                <a:gd name="T15" fmla="*/ 135714 h 647700"/>
                <a:gd name="T16" fmla="*/ 57414 w 993775"/>
                <a:gd name="T17" fmla="*/ 107435 h 647700"/>
                <a:gd name="T18" fmla="*/ 84298 w 993775"/>
                <a:gd name="T19" fmla="*/ 84071 h 647700"/>
                <a:gd name="T20" fmla="*/ 116920 w 993775"/>
                <a:gd name="T21" fmla="*/ 65661 h 647700"/>
                <a:gd name="T22" fmla="*/ 154723 w 993775"/>
                <a:gd name="T23" fmla="*/ 52245 h 647700"/>
                <a:gd name="T24" fmla="*/ 197146 w 993775"/>
                <a:gd name="T25" fmla="*/ 43865 h 647700"/>
                <a:gd name="T26" fmla="*/ 243631 w 993775"/>
                <a:gd name="T27" fmla="*/ 40559 h 647700"/>
                <a:gd name="T28" fmla="*/ 293618 w 993775"/>
                <a:gd name="T29" fmla="*/ 42367 h 647700"/>
                <a:gd name="T30" fmla="*/ 346547 w 993775"/>
                <a:gd name="T31" fmla="*/ 49331 h 647700"/>
                <a:gd name="T32" fmla="*/ 401860 w 993775"/>
                <a:gd name="T33" fmla="*/ 61489 h 647700"/>
                <a:gd name="T34" fmla="*/ 458996 w 993775"/>
                <a:gd name="T35" fmla="*/ 78882 h 647700"/>
                <a:gd name="T36" fmla="*/ 517397 w 993775"/>
                <a:gd name="T37" fmla="*/ 101551 h 647700"/>
                <a:gd name="T38" fmla="*/ 569645 w 993775"/>
                <a:gd name="T39" fmla="*/ 126023 h 647700"/>
                <a:gd name="T40" fmla="*/ 619505 w 993775"/>
                <a:gd name="T41" fmla="*/ 153323 h 647700"/>
                <a:gd name="T42" fmla="*/ 666676 w 993775"/>
                <a:gd name="T43" fmla="*/ 183096 h 647700"/>
                <a:gd name="T44" fmla="*/ 710852 w 993775"/>
                <a:gd name="T45" fmla="*/ 214988 h 647700"/>
                <a:gd name="T46" fmla="*/ 751732 w 993775"/>
                <a:gd name="T47" fmla="*/ 248647 h 647700"/>
                <a:gd name="T48" fmla="*/ 789012 w 993775"/>
                <a:gd name="T49" fmla="*/ 283718 h 647700"/>
                <a:gd name="T50" fmla="*/ 822388 w 993775"/>
                <a:gd name="T51" fmla="*/ 319849 h 647700"/>
                <a:gd name="T52" fmla="*/ 851558 w 993775"/>
                <a:gd name="T53" fmla="*/ 356686 h 647700"/>
                <a:gd name="T54" fmla="*/ 876218 w 993775"/>
                <a:gd name="T55" fmla="*/ 393875 h 647700"/>
                <a:gd name="T56" fmla="*/ 896065 w 993775"/>
                <a:gd name="T57" fmla="*/ 431063 h 647700"/>
                <a:gd name="T58" fmla="*/ 910796 w 993775"/>
                <a:gd name="T59" fmla="*/ 467896 h 647700"/>
                <a:gd name="T60" fmla="*/ 923695 w 993775"/>
                <a:gd name="T61" fmla="*/ 539085 h 647700"/>
                <a:gd name="T62" fmla="*/ 921257 w 993775"/>
                <a:gd name="T63" fmla="*/ 572733 h 647700"/>
                <a:gd name="T64" fmla="*/ 887221 w 993775"/>
                <a:gd name="T65" fmla="*/ 552147 h 647700"/>
                <a:gd name="T66" fmla="*/ 913129 w 993775"/>
                <a:gd name="T67" fmla="*/ 647155 h 647700"/>
                <a:gd name="T68" fmla="*/ 993393 w 993775"/>
                <a:gd name="T69" fmla="*/ 616497 h 647700"/>
                <a:gd name="T70" fmla="*/ 959230 w 993775"/>
                <a:gd name="T71" fmla="*/ 595796 h 647700"/>
                <a:gd name="T72" fmla="*/ 964644 w 993775"/>
                <a:gd name="T73" fmla="*/ 559695 h 647700"/>
                <a:gd name="T74" fmla="*/ 957353 w 993775"/>
                <a:gd name="T75" fmla="*/ 483106 h 647700"/>
                <a:gd name="T76" fmla="*/ 945146 w 993775"/>
                <a:gd name="T77" fmla="*/ 443343 h 647700"/>
                <a:gd name="T78" fmla="*/ 927563 w 993775"/>
                <a:gd name="T79" fmla="*/ 403085 h 647700"/>
                <a:gd name="T80" fmla="*/ 904851 w 993775"/>
                <a:gd name="T81" fmla="*/ 362693 h 647700"/>
                <a:gd name="T82" fmla="*/ 877261 w 993775"/>
                <a:gd name="T83" fmla="*/ 322529 h 647700"/>
                <a:gd name="T84" fmla="*/ 845041 w 993775"/>
                <a:gd name="T85" fmla="*/ 282957 h 647700"/>
                <a:gd name="T86" fmla="*/ 808439 w 993775"/>
                <a:gd name="T87" fmla="*/ 244337 h 647700"/>
                <a:gd name="T88" fmla="*/ 767704 w 993775"/>
                <a:gd name="T89" fmla="*/ 207032 h 647700"/>
                <a:gd name="T90" fmla="*/ 723085 w 993775"/>
                <a:gd name="T91" fmla="*/ 171405 h 647700"/>
                <a:gd name="T92" fmla="*/ 674830 w 993775"/>
                <a:gd name="T93" fmla="*/ 137817 h 647700"/>
                <a:gd name="T94" fmla="*/ 623188 w 993775"/>
                <a:gd name="T95" fmla="*/ 106631 h 647700"/>
                <a:gd name="T96" fmla="*/ 571028 w 993775"/>
                <a:gd name="T97" fmla="*/ 79487 h 647700"/>
                <a:gd name="T98" fmla="*/ 518736 w 993775"/>
                <a:gd name="T99" fmla="*/ 56322 h 647700"/>
                <a:gd name="T100" fmla="*/ 466693 w 993775"/>
                <a:gd name="T101" fmla="*/ 37130 h 647700"/>
                <a:gd name="T102" fmla="*/ 415279 w 993775"/>
                <a:gd name="T103" fmla="*/ 21906 h 647700"/>
                <a:gd name="T104" fmla="*/ 364875 w 993775"/>
                <a:gd name="T105" fmla="*/ 10647 h 647700"/>
                <a:gd name="T106" fmla="*/ 315861 w 993775"/>
                <a:gd name="T107" fmla="*/ 3346 h 647700"/>
                <a:gd name="T108" fmla="*/ 268616 w 993775"/>
                <a:gd name="T109" fmla="*/ 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3775" h="647700">
                  <a:moveTo>
                    <a:pt x="268616" y="0"/>
                  </a:moveTo>
                  <a:lnTo>
                    <a:pt x="223521" y="603"/>
                  </a:lnTo>
                  <a:lnTo>
                    <a:pt x="180957" y="5150"/>
                  </a:lnTo>
                  <a:lnTo>
                    <a:pt x="141303" y="13638"/>
                  </a:lnTo>
                  <a:lnTo>
                    <a:pt x="104940" y="26061"/>
                  </a:lnTo>
                  <a:lnTo>
                    <a:pt x="43607" y="62695"/>
                  </a:lnTo>
                  <a:lnTo>
                    <a:pt x="0" y="115013"/>
                  </a:lnTo>
                  <a:lnTo>
                    <a:pt x="36829" y="135714"/>
                  </a:lnTo>
                  <a:lnTo>
                    <a:pt x="57414" y="107435"/>
                  </a:lnTo>
                  <a:lnTo>
                    <a:pt x="84298" y="84071"/>
                  </a:lnTo>
                  <a:lnTo>
                    <a:pt x="116920" y="65661"/>
                  </a:lnTo>
                  <a:lnTo>
                    <a:pt x="154723" y="52245"/>
                  </a:lnTo>
                  <a:lnTo>
                    <a:pt x="197146" y="43865"/>
                  </a:lnTo>
                  <a:lnTo>
                    <a:pt x="243631" y="40559"/>
                  </a:lnTo>
                  <a:lnTo>
                    <a:pt x="293618" y="42367"/>
                  </a:lnTo>
                  <a:lnTo>
                    <a:pt x="346547" y="49331"/>
                  </a:lnTo>
                  <a:lnTo>
                    <a:pt x="401860" y="61489"/>
                  </a:lnTo>
                  <a:lnTo>
                    <a:pt x="458996" y="78882"/>
                  </a:lnTo>
                  <a:lnTo>
                    <a:pt x="517397" y="101551"/>
                  </a:lnTo>
                  <a:lnTo>
                    <a:pt x="569645" y="126023"/>
                  </a:lnTo>
                  <a:lnTo>
                    <a:pt x="619505" y="153323"/>
                  </a:lnTo>
                  <a:lnTo>
                    <a:pt x="666676" y="183096"/>
                  </a:lnTo>
                  <a:lnTo>
                    <a:pt x="710852" y="214988"/>
                  </a:lnTo>
                  <a:lnTo>
                    <a:pt x="751732" y="248647"/>
                  </a:lnTo>
                  <a:lnTo>
                    <a:pt x="789012" y="283718"/>
                  </a:lnTo>
                  <a:lnTo>
                    <a:pt x="822388" y="319849"/>
                  </a:lnTo>
                  <a:lnTo>
                    <a:pt x="851558" y="356686"/>
                  </a:lnTo>
                  <a:lnTo>
                    <a:pt x="876218" y="393875"/>
                  </a:lnTo>
                  <a:lnTo>
                    <a:pt x="896065" y="431063"/>
                  </a:lnTo>
                  <a:lnTo>
                    <a:pt x="910796" y="467896"/>
                  </a:lnTo>
                  <a:lnTo>
                    <a:pt x="923695" y="539085"/>
                  </a:lnTo>
                  <a:lnTo>
                    <a:pt x="921257" y="572733"/>
                  </a:lnTo>
                  <a:lnTo>
                    <a:pt x="887221" y="552147"/>
                  </a:lnTo>
                  <a:lnTo>
                    <a:pt x="913129" y="647155"/>
                  </a:lnTo>
                  <a:lnTo>
                    <a:pt x="993393" y="616497"/>
                  </a:lnTo>
                  <a:lnTo>
                    <a:pt x="959230" y="595796"/>
                  </a:lnTo>
                  <a:lnTo>
                    <a:pt x="964644" y="559695"/>
                  </a:lnTo>
                  <a:lnTo>
                    <a:pt x="957353" y="483106"/>
                  </a:lnTo>
                  <a:lnTo>
                    <a:pt x="945146" y="443343"/>
                  </a:lnTo>
                  <a:lnTo>
                    <a:pt x="927563" y="403085"/>
                  </a:lnTo>
                  <a:lnTo>
                    <a:pt x="904851" y="362693"/>
                  </a:lnTo>
                  <a:lnTo>
                    <a:pt x="877261" y="322529"/>
                  </a:lnTo>
                  <a:lnTo>
                    <a:pt x="845041" y="282957"/>
                  </a:lnTo>
                  <a:lnTo>
                    <a:pt x="808439" y="244337"/>
                  </a:lnTo>
                  <a:lnTo>
                    <a:pt x="767704" y="207032"/>
                  </a:lnTo>
                  <a:lnTo>
                    <a:pt x="723085" y="171405"/>
                  </a:lnTo>
                  <a:lnTo>
                    <a:pt x="674830" y="137817"/>
                  </a:lnTo>
                  <a:lnTo>
                    <a:pt x="623188" y="106631"/>
                  </a:lnTo>
                  <a:lnTo>
                    <a:pt x="571028" y="79487"/>
                  </a:lnTo>
                  <a:lnTo>
                    <a:pt x="518736" y="56322"/>
                  </a:lnTo>
                  <a:lnTo>
                    <a:pt x="466693" y="37130"/>
                  </a:lnTo>
                  <a:lnTo>
                    <a:pt x="415279" y="21906"/>
                  </a:lnTo>
                  <a:lnTo>
                    <a:pt x="364875" y="10647"/>
                  </a:lnTo>
                  <a:lnTo>
                    <a:pt x="315861" y="3346"/>
                  </a:lnTo>
                  <a:lnTo>
                    <a:pt x="268616"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90" name="object 10">
              <a:extLst>
                <a:ext uri="{FF2B5EF4-FFF2-40B4-BE49-F238E27FC236}">
                  <a16:creationId xmlns:a16="http://schemas.microsoft.com/office/drawing/2014/main" id="{29E1B117-ADE0-247D-F51F-F7EFC1615180}"/>
                </a:ext>
              </a:extLst>
            </p:cNvPr>
            <p:cNvSpPr>
              <a:spLocks/>
            </p:cNvSpPr>
            <p:nvPr/>
          </p:nvSpPr>
          <p:spPr bwMode="auto">
            <a:xfrm>
              <a:off x="10484739" y="5027851"/>
              <a:ext cx="993775" cy="647700"/>
            </a:xfrm>
            <a:custGeom>
              <a:avLst/>
              <a:gdLst>
                <a:gd name="T0" fmla="*/ 0 w 993775"/>
                <a:gd name="T1" fmla="*/ 115013 h 647700"/>
                <a:gd name="T2" fmla="*/ 43607 w 993775"/>
                <a:gd name="T3" fmla="*/ 62695 h 647700"/>
                <a:gd name="T4" fmla="*/ 104940 w 993775"/>
                <a:gd name="T5" fmla="*/ 26061 h 647700"/>
                <a:gd name="T6" fmla="*/ 141303 w 993775"/>
                <a:gd name="T7" fmla="*/ 13638 h 647700"/>
                <a:gd name="T8" fmla="*/ 180957 w 993775"/>
                <a:gd name="T9" fmla="*/ 5150 h 647700"/>
                <a:gd name="T10" fmla="*/ 223521 w 993775"/>
                <a:gd name="T11" fmla="*/ 603 h 647700"/>
                <a:gd name="T12" fmla="*/ 268616 w 993775"/>
                <a:gd name="T13" fmla="*/ 0 h 647700"/>
                <a:gd name="T14" fmla="*/ 315861 w 993775"/>
                <a:gd name="T15" fmla="*/ 3346 h 647700"/>
                <a:gd name="T16" fmla="*/ 364875 w 993775"/>
                <a:gd name="T17" fmla="*/ 10647 h 647700"/>
                <a:gd name="T18" fmla="*/ 415279 w 993775"/>
                <a:gd name="T19" fmla="*/ 21906 h 647700"/>
                <a:gd name="T20" fmla="*/ 466693 w 993775"/>
                <a:gd name="T21" fmla="*/ 37130 h 647700"/>
                <a:gd name="T22" fmla="*/ 518736 w 993775"/>
                <a:gd name="T23" fmla="*/ 56322 h 647700"/>
                <a:gd name="T24" fmla="*/ 571028 w 993775"/>
                <a:gd name="T25" fmla="*/ 79487 h 647700"/>
                <a:gd name="T26" fmla="*/ 623188 w 993775"/>
                <a:gd name="T27" fmla="*/ 106631 h 647700"/>
                <a:gd name="T28" fmla="*/ 674830 w 993775"/>
                <a:gd name="T29" fmla="*/ 137817 h 647700"/>
                <a:gd name="T30" fmla="*/ 723085 w 993775"/>
                <a:gd name="T31" fmla="*/ 171405 h 647700"/>
                <a:gd name="T32" fmla="*/ 767704 w 993775"/>
                <a:gd name="T33" fmla="*/ 207032 h 647700"/>
                <a:gd name="T34" fmla="*/ 808439 w 993775"/>
                <a:gd name="T35" fmla="*/ 244337 h 647700"/>
                <a:gd name="T36" fmla="*/ 845041 w 993775"/>
                <a:gd name="T37" fmla="*/ 282957 h 647700"/>
                <a:gd name="T38" fmla="*/ 877261 w 993775"/>
                <a:gd name="T39" fmla="*/ 322529 h 647700"/>
                <a:gd name="T40" fmla="*/ 904851 w 993775"/>
                <a:gd name="T41" fmla="*/ 362693 h 647700"/>
                <a:gd name="T42" fmla="*/ 927563 w 993775"/>
                <a:gd name="T43" fmla="*/ 403085 h 647700"/>
                <a:gd name="T44" fmla="*/ 945146 w 993775"/>
                <a:gd name="T45" fmla="*/ 443343 h 647700"/>
                <a:gd name="T46" fmla="*/ 957353 w 993775"/>
                <a:gd name="T47" fmla="*/ 483106 h 647700"/>
                <a:gd name="T48" fmla="*/ 963936 w 993775"/>
                <a:gd name="T49" fmla="*/ 522010 h 647700"/>
                <a:gd name="T50" fmla="*/ 964644 w 993775"/>
                <a:gd name="T51" fmla="*/ 559695 h 647700"/>
                <a:gd name="T52" fmla="*/ 959230 w 993775"/>
                <a:gd name="T53" fmla="*/ 595796 h 647700"/>
                <a:gd name="T54" fmla="*/ 993393 w 993775"/>
                <a:gd name="T55" fmla="*/ 616497 h 647700"/>
                <a:gd name="T56" fmla="*/ 913129 w 993775"/>
                <a:gd name="T57" fmla="*/ 647155 h 647700"/>
                <a:gd name="T58" fmla="*/ 887221 w 993775"/>
                <a:gd name="T59" fmla="*/ 552147 h 647700"/>
                <a:gd name="T60" fmla="*/ 921257 w 993775"/>
                <a:gd name="T61" fmla="*/ 572733 h 647700"/>
                <a:gd name="T62" fmla="*/ 923695 w 993775"/>
                <a:gd name="T63" fmla="*/ 539085 h 647700"/>
                <a:gd name="T64" fmla="*/ 910796 w 993775"/>
                <a:gd name="T65" fmla="*/ 467896 h 647700"/>
                <a:gd name="T66" fmla="*/ 896065 w 993775"/>
                <a:gd name="T67" fmla="*/ 431063 h 647700"/>
                <a:gd name="T68" fmla="*/ 876218 w 993775"/>
                <a:gd name="T69" fmla="*/ 393875 h 647700"/>
                <a:gd name="T70" fmla="*/ 851558 w 993775"/>
                <a:gd name="T71" fmla="*/ 356686 h 647700"/>
                <a:gd name="T72" fmla="*/ 822388 w 993775"/>
                <a:gd name="T73" fmla="*/ 319849 h 647700"/>
                <a:gd name="T74" fmla="*/ 789012 w 993775"/>
                <a:gd name="T75" fmla="*/ 283718 h 647700"/>
                <a:gd name="T76" fmla="*/ 751732 w 993775"/>
                <a:gd name="T77" fmla="*/ 248647 h 647700"/>
                <a:gd name="T78" fmla="*/ 710852 w 993775"/>
                <a:gd name="T79" fmla="*/ 214988 h 647700"/>
                <a:gd name="T80" fmla="*/ 666676 w 993775"/>
                <a:gd name="T81" fmla="*/ 183096 h 647700"/>
                <a:gd name="T82" fmla="*/ 619505 w 993775"/>
                <a:gd name="T83" fmla="*/ 153323 h 647700"/>
                <a:gd name="T84" fmla="*/ 569645 w 993775"/>
                <a:gd name="T85" fmla="*/ 126023 h 647700"/>
                <a:gd name="T86" fmla="*/ 517397 w 993775"/>
                <a:gd name="T87" fmla="*/ 101551 h 647700"/>
                <a:gd name="T88" fmla="*/ 458996 w 993775"/>
                <a:gd name="T89" fmla="*/ 78882 h 647700"/>
                <a:gd name="T90" fmla="*/ 401860 w 993775"/>
                <a:gd name="T91" fmla="*/ 61489 h 647700"/>
                <a:gd name="T92" fmla="*/ 346547 w 993775"/>
                <a:gd name="T93" fmla="*/ 49331 h 647700"/>
                <a:gd name="T94" fmla="*/ 293618 w 993775"/>
                <a:gd name="T95" fmla="*/ 42367 h 647700"/>
                <a:gd name="T96" fmla="*/ 243631 w 993775"/>
                <a:gd name="T97" fmla="*/ 40559 h 647700"/>
                <a:gd name="T98" fmla="*/ 197146 w 993775"/>
                <a:gd name="T99" fmla="*/ 43865 h 647700"/>
                <a:gd name="T100" fmla="*/ 154723 w 993775"/>
                <a:gd name="T101" fmla="*/ 52245 h 647700"/>
                <a:gd name="T102" fmla="*/ 116920 w 993775"/>
                <a:gd name="T103" fmla="*/ 65661 h 647700"/>
                <a:gd name="T104" fmla="*/ 57414 w 993775"/>
                <a:gd name="T105" fmla="*/ 107435 h 647700"/>
                <a:gd name="T106" fmla="*/ 36829 w 993775"/>
                <a:gd name="T107" fmla="*/ 135714 h 647700"/>
                <a:gd name="T108" fmla="*/ 0 w 993775"/>
                <a:gd name="T109" fmla="*/ 115013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3775" h="647700">
                  <a:moveTo>
                    <a:pt x="0" y="115013"/>
                  </a:moveTo>
                  <a:lnTo>
                    <a:pt x="43607" y="62695"/>
                  </a:lnTo>
                  <a:lnTo>
                    <a:pt x="104940" y="26061"/>
                  </a:lnTo>
                  <a:lnTo>
                    <a:pt x="141303" y="13638"/>
                  </a:lnTo>
                  <a:lnTo>
                    <a:pt x="180957" y="5150"/>
                  </a:lnTo>
                  <a:lnTo>
                    <a:pt x="223521" y="603"/>
                  </a:lnTo>
                  <a:lnTo>
                    <a:pt x="268616" y="0"/>
                  </a:lnTo>
                  <a:lnTo>
                    <a:pt x="315861" y="3346"/>
                  </a:lnTo>
                  <a:lnTo>
                    <a:pt x="364875" y="10647"/>
                  </a:lnTo>
                  <a:lnTo>
                    <a:pt x="415279" y="21906"/>
                  </a:lnTo>
                  <a:lnTo>
                    <a:pt x="466693" y="37130"/>
                  </a:lnTo>
                  <a:lnTo>
                    <a:pt x="518736" y="56322"/>
                  </a:lnTo>
                  <a:lnTo>
                    <a:pt x="571028" y="79487"/>
                  </a:lnTo>
                  <a:lnTo>
                    <a:pt x="623188" y="106631"/>
                  </a:lnTo>
                  <a:lnTo>
                    <a:pt x="674830" y="137817"/>
                  </a:lnTo>
                  <a:lnTo>
                    <a:pt x="723085" y="171405"/>
                  </a:lnTo>
                  <a:lnTo>
                    <a:pt x="767704" y="207032"/>
                  </a:lnTo>
                  <a:lnTo>
                    <a:pt x="808439" y="244337"/>
                  </a:lnTo>
                  <a:lnTo>
                    <a:pt x="845041" y="282957"/>
                  </a:lnTo>
                  <a:lnTo>
                    <a:pt x="877261" y="322529"/>
                  </a:lnTo>
                  <a:lnTo>
                    <a:pt x="904851" y="362693"/>
                  </a:lnTo>
                  <a:lnTo>
                    <a:pt x="927563" y="403085"/>
                  </a:lnTo>
                  <a:lnTo>
                    <a:pt x="945146" y="443343"/>
                  </a:lnTo>
                  <a:lnTo>
                    <a:pt x="957353" y="483106"/>
                  </a:lnTo>
                  <a:lnTo>
                    <a:pt x="963936" y="522010"/>
                  </a:lnTo>
                  <a:lnTo>
                    <a:pt x="964644" y="559695"/>
                  </a:lnTo>
                  <a:lnTo>
                    <a:pt x="959230" y="595796"/>
                  </a:lnTo>
                  <a:lnTo>
                    <a:pt x="993393" y="616497"/>
                  </a:lnTo>
                  <a:lnTo>
                    <a:pt x="913129" y="647155"/>
                  </a:lnTo>
                  <a:lnTo>
                    <a:pt x="887221" y="552147"/>
                  </a:lnTo>
                  <a:lnTo>
                    <a:pt x="921257" y="572733"/>
                  </a:lnTo>
                  <a:lnTo>
                    <a:pt x="923695" y="539085"/>
                  </a:lnTo>
                  <a:lnTo>
                    <a:pt x="910796" y="467896"/>
                  </a:lnTo>
                  <a:lnTo>
                    <a:pt x="896065" y="431063"/>
                  </a:lnTo>
                  <a:lnTo>
                    <a:pt x="876218" y="393875"/>
                  </a:lnTo>
                  <a:lnTo>
                    <a:pt x="851558" y="356686"/>
                  </a:lnTo>
                  <a:lnTo>
                    <a:pt x="822388" y="319849"/>
                  </a:lnTo>
                  <a:lnTo>
                    <a:pt x="789012" y="283718"/>
                  </a:lnTo>
                  <a:lnTo>
                    <a:pt x="751732" y="248647"/>
                  </a:lnTo>
                  <a:lnTo>
                    <a:pt x="710852" y="214988"/>
                  </a:lnTo>
                  <a:lnTo>
                    <a:pt x="666676" y="183096"/>
                  </a:lnTo>
                  <a:lnTo>
                    <a:pt x="619505" y="153323"/>
                  </a:lnTo>
                  <a:lnTo>
                    <a:pt x="569645" y="126023"/>
                  </a:lnTo>
                  <a:lnTo>
                    <a:pt x="517397" y="101551"/>
                  </a:lnTo>
                  <a:lnTo>
                    <a:pt x="458996" y="78882"/>
                  </a:lnTo>
                  <a:lnTo>
                    <a:pt x="401860" y="61489"/>
                  </a:lnTo>
                  <a:lnTo>
                    <a:pt x="346547" y="49331"/>
                  </a:lnTo>
                  <a:lnTo>
                    <a:pt x="293618" y="42367"/>
                  </a:lnTo>
                  <a:lnTo>
                    <a:pt x="243631" y="40559"/>
                  </a:lnTo>
                  <a:lnTo>
                    <a:pt x="197146" y="43865"/>
                  </a:lnTo>
                  <a:lnTo>
                    <a:pt x="154723" y="52245"/>
                  </a:lnTo>
                  <a:lnTo>
                    <a:pt x="116920" y="65661"/>
                  </a:lnTo>
                  <a:lnTo>
                    <a:pt x="57414" y="107435"/>
                  </a:lnTo>
                  <a:lnTo>
                    <a:pt x="36829" y="135714"/>
                  </a:lnTo>
                  <a:lnTo>
                    <a:pt x="0" y="115013"/>
                  </a:lnTo>
                  <a:close/>
                </a:path>
              </a:pathLst>
            </a:custGeom>
            <a:noFill/>
            <a:ln w="12699">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0491" name="object 11">
              <a:extLst>
                <a:ext uri="{FF2B5EF4-FFF2-40B4-BE49-F238E27FC236}">
                  <a16:creationId xmlns:a16="http://schemas.microsoft.com/office/drawing/2014/main" id="{2CACE4D8-2782-7B16-D517-13DB4775E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1156" y="3904488"/>
              <a:ext cx="352044" cy="35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object 12">
              <a:extLst>
                <a:ext uri="{FF2B5EF4-FFF2-40B4-BE49-F238E27FC236}">
                  <a16:creationId xmlns:a16="http://schemas.microsoft.com/office/drawing/2014/main" id="{91D6E2AC-E014-5644-ADDE-301825F96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9856" y="4814316"/>
              <a:ext cx="316992"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object 13">
              <a:extLst>
                <a:ext uri="{FF2B5EF4-FFF2-40B4-BE49-F238E27FC236}">
                  <a16:creationId xmlns:a16="http://schemas.microsoft.com/office/drawing/2014/main" id="{3395E84D-3C95-A97D-7CBB-ABE4D996D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8052" y="3208019"/>
              <a:ext cx="68580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Ορθογώνιο 13">
            <a:extLst>
              <a:ext uri="{FF2B5EF4-FFF2-40B4-BE49-F238E27FC236}">
                <a16:creationId xmlns:a16="http://schemas.microsoft.com/office/drawing/2014/main" id="{015CC339-1C42-D2AF-4866-5366E58D7FF6}"/>
              </a:ext>
            </a:extLst>
          </p:cNvPr>
          <p:cNvSpPr>
            <a:spLocks noChangeArrowheads="1"/>
          </p:cNvSpPr>
          <p:nvPr/>
        </p:nvSpPr>
        <p:spPr bwMode="auto">
          <a:xfrm>
            <a:off x="7885113" y="5072063"/>
            <a:ext cx="3873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l-GR" altLang="en-US" sz="1200" dirty="0">
                <a:latin typeface="Calibri" panose="020F0502020204030204" pitchFamily="34" charset="0"/>
                <a:cs typeface="Calibri" panose="020F0502020204030204" pitchFamily="34" charset="0"/>
              </a:rPr>
              <a:t>Στον χάρτη, το τελωνείο εξαγωγής στο οποίο κατατίθεται η διασάφηση εξαγωγής βρίσκεται στη Γερμανία</a:t>
            </a:r>
            <a:r>
              <a:rPr lang="el-GR" altLang="en-US" dirty="0"/>
              <a:t>.</a:t>
            </a:r>
          </a:p>
        </p:txBody>
      </p:sp>
      <p:pic>
        <p:nvPicPr>
          <p:cNvPr id="20484" name="Εικόνα 14">
            <a:extLst>
              <a:ext uri="{FF2B5EF4-FFF2-40B4-BE49-F238E27FC236}">
                <a16:creationId xmlns:a16="http://schemas.microsoft.com/office/drawing/2014/main" id="{BE2C5443-AC6F-1D04-7600-5A511076F1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475" y="242888"/>
            <a:ext cx="6715125"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Εικόνα 2">
            <a:extLst>
              <a:ext uri="{FF2B5EF4-FFF2-40B4-BE49-F238E27FC236}">
                <a16:creationId xmlns:a16="http://schemas.microsoft.com/office/drawing/2014/main" id="{D800F60F-E4E2-F7F6-93A4-16994485B8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84275"/>
            <a:ext cx="91440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Εικόνα 3">
            <a:extLst>
              <a:ext uri="{FF2B5EF4-FFF2-40B4-BE49-F238E27FC236}">
                <a16:creationId xmlns:a16="http://schemas.microsoft.com/office/drawing/2014/main" id="{BC764CC4-D3DA-2A69-8B27-0D65EE097A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8925"/>
            <a:ext cx="9144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Εικόνα 2">
            <a:extLst>
              <a:ext uri="{FF2B5EF4-FFF2-40B4-BE49-F238E27FC236}">
                <a16:creationId xmlns:a16="http://schemas.microsoft.com/office/drawing/2014/main" id="{B0C6B0AC-1093-84E7-3BCB-F626E1AC39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963" y="3038475"/>
            <a:ext cx="25606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Εικόνα 5">
            <a:extLst>
              <a:ext uri="{FF2B5EF4-FFF2-40B4-BE49-F238E27FC236}">
                <a16:creationId xmlns:a16="http://schemas.microsoft.com/office/drawing/2014/main" id="{FFD6316D-7C82-4AD3-2167-87ECE6600B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7638" y="179388"/>
            <a:ext cx="7107237"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a:extLst>
              <a:ext uri="{FF2B5EF4-FFF2-40B4-BE49-F238E27FC236}">
                <a16:creationId xmlns:a16="http://schemas.microsoft.com/office/drawing/2014/main" id="{BFE726BC-2BD5-9421-E9CE-4221899BD59A}"/>
              </a:ext>
            </a:extLst>
          </p:cNvPr>
          <p:cNvSpPr>
            <a:spLocks noGrp="1"/>
          </p:cNvSpPr>
          <p:nvPr>
            <p:ph type="ctrTitle"/>
          </p:nvPr>
        </p:nvSpPr>
        <p:spPr>
          <a:xfrm>
            <a:off x="1074738" y="2971800"/>
            <a:ext cx="4268787" cy="1244600"/>
          </a:xfrm>
        </p:spPr>
        <p:txBody>
          <a:bodyPr lIns="0" tIns="12700" rIns="0" bIns="0">
            <a:spAutoFit/>
          </a:bodyPr>
          <a:lstStyle/>
          <a:p>
            <a:pPr marL="12700">
              <a:lnSpc>
                <a:spcPct val="100000"/>
              </a:lnSpc>
              <a:spcBef>
                <a:spcPts val="100"/>
              </a:spcBef>
            </a:pPr>
            <a:r>
              <a:rPr lang="en-US" altLang="en-US" sz="4000"/>
              <a:t>Εισαγ</a:t>
            </a:r>
            <a:r>
              <a:rPr lang="el-GR" altLang="en-US" sz="4000"/>
              <a:t>ωγικά</a:t>
            </a:r>
            <a:br>
              <a:rPr lang="en-US" altLang="en-US" sz="4000"/>
            </a:br>
            <a:endParaRPr lang="en-US" altLang="en-US"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Εικόνα 1">
            <a:extLst>
              <a:ext uri="{FF2B5EF4-FFF2-40B4-BE49-F238E27FC236}">
                <a16:creationId xmlns:a16="http://schemas.microsoft.com/office/drawing/2014/main" id="{C3FD8F09-C480-3222-D168-87606A13F8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1088" y="244475"/>
            <a:ext cx="347503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Εικόνα 2">
            <a:extLst>
              <a:ext uri="{FF2B5EF4-FFF2-40B4-BE49-F238E27FC236}">
                <a16:creationId xmlns:a16="http://schemas.microsoft.com/office/drawing/2014/main" id="{1CDAEB89-463D-96FA-4BA0-B0F65F517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8" y="93663"/>
            <a:ext cx="47339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Ορθογώνιο 8">
            <a:extLst>
              <a:ext uri="{FF2B5EF4-FFF2-40B4-BE49-F238E27FC236}">
                <a16:creationId xmlns:a16="http://schemas.microsoft.com/office/drawing/2014/main" id="{1CC16BBA-F214-D3A5-22EB-DE95BCACD3DA}"/>
              </a:ext>
            </a:extLst>
          </p:cNvPr>
          <p:cNvSpPr>
            <a:spLocks noChangeArrowheads="1"/>
          </p:cNvSpPr>
          <p:nvPr/>
        </p:nvSpPr>
        <p:spPr bwMode="auto">
          <a:xfrm>
            <a:off x="8501063" y="4267200"/>
            <a:ext cx="38750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l-GR" altLang="en-US" sz="1200">
                <a:latin typeface="Calibri" panose="020F0502020204030204" pitchFamily="34" charset="0"/>
                <a:cs typeface="Calibri" panose="020F0502020204030204" pitchFamily="34" charset="0"/>
              </a:rPr>
              <a:t>Στον χάρτη, το τελωνείο εξόδου όπου φθάνουν τα εμπορεύματα βρίσκεται στην Ελλάδα</a:t>
            </a:r>
            <a:r>
              <a:rPr lang="el-GR" altLang="en-US"/>
              <a:t>.</a:t>
            </a:r>
          </a:p>
        </p:txBody>
      </p:sp>
      <p:pic>
        <p:nvPicPr>
          <p:cNvPr id="23557" name="Εικόνα 10">
            <a:extLst>
              <a:ext uri="{FF2B5EF4-FFF2-40B4-BE49-F238E27FC236}">
                <a16:creationId xmlns:a16="http://schemas.microsoft.com/office/drawing/2014/main" id="{0A4D9AEA-161B-0DE9-F985-2E3486E5D2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238" y="3429000"/>
            <a:ext cx="42894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570EDFA3-CFB9-48E5-9713-93FB54FE7833}"/>
              </a:ext>
            </a:extLst>
          </p:cNvPr>
          <p:cNvPicPr>
            <a:picLocks noChangeAspect="1"/>
          </p:cNvPicPr>
          <p:nvPr/>
        </p:nvPicPr>
        <p:blipFill>
          <a:blip r:embed="rId5"/>
          <a:stretch>
            <a:fillRect/>
          </a:stretch>
        </p:blipFill>
        <p:spPr>
          <a:xfrm>
            <a:off x="4476315" y="1422694"/>
            <a:ext cx="4187393" cy="34129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Εικόνα 1">
            <a:extLst>
              <a:ext uri="{FF2B5EF4-FFF2-40B4-BE49-F238E27FC236}">
                <a16:creationId xmlns:a16="http://schemas.microsoft.com/office/drawing/2014/main" id="{07FDF061-E33C-9938-517F-EA6771E741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8475" y="431800"/>
            <a:ext cx="59451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Εικόνα 2">
            <a:extLst>
              <a:ext uri="{FF2B5EF4-FFF2-40B4-BE49-F238E27FC236}">
                <a16:creationId xmlns:a16="http://schemas.microsoft.com/office/drawing/2014/main" id="{473934A8-576A-5524-B428-5D6B21E3FF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075" y="827088"/>
            <a:ext cx="10275888"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E443981-96D4-4EBF-BEE1-5E9B3D0F9ED6}"/>
              </a:ext>
            </a:extLst>
          </p:cNvPr>
          <p:cNvSpPr txBox="1"/>
          <p:nvPr/>
        </p:nvSpPr>
        <p:spPr>
          <a:xfrm>
            <a:off x="7804728" y="3038765"/>
            <a:ext cx="628073" cy="246221"/>
          </a:xfrm>
          <a:prstGeom prst="rect">
            <a:avLst/>
          </a:prstGeom>
          <a:noFill/>
        </p:spPr>
        <p:txBody>
          <a:bodyPr wrap="square" rtlCol="0">
            <a:spAutoFit/>
          </a:bodyPr>
          <a:lstStyle/>
          <a:p>
            <a:r>
              <a:rPr lang="el-GR" sz="1000" b="1" dirty="0">
                <a:solidFill>
                  <a:schemeClr val="tx1">
                    <a:lumMod val="50000"/>
                  </a:schemeClr>
                </a:solidFill>
              </a:rPr>
              <a:t>ΙΕ590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bject 2">
            <a:extLst>
              <a:ext uri="{FF2B5EF4-FFF2-40B4-BE49-F238E27FC236}">
                <a16:creationId xmlns:a16="http://schemas.microsoft.com/office/drawing/2014/main" id="{73013BD4-D61E-2FB3-FD18-719A5FDF3109}"/>
              </a:ext>
            </a:extLst>
          </p:cNvPr>
          <p:cNvSpPr>
            <a:spLocks noGrp="1"/>
          </p:cNvSpPr>
          <p:nvPr>
            <p:ph type="title"/>
          </p:nvPr>
        </p:nvSpPr>
        <p:spPr>
          <a:xfrm>
            <a:off x="1049338" y="434975"/>
            <a:ext cx="9528175" cy="504825"/>
          </a:xfrm>
        </p:spPr>
        <p:txBody>
          <a:bodyPr lIns="0" tIns="12065" rIns="0" bIns="0">
            <a:spAutoFit/>
          </a:bodyPr>
          <a:lstStyle/>
          <a:p>
            <a:pPr marL="12700">
              <a:lnSpc>
                <a:spcPct val="100000"/>
              </a:lnSpc>
              <a:spcBef>
                <a:spcPts val="100"/>
              </a:spcBef>
            </a:pPr>
            <a:r>
              <a:rPr lang="el-GR" altLang="en-US" sz="3200" dirty="0" err="1">
                <a:latin typeface="Arial MT"/>
              </a:rPr>
              <a:t>Γνωστο</a:t>
            </a:r>
            <a:r>
              <a:rPr lang="en-US" altLang="en-US" sz="3200" dirty="0">
                <a:latin typeface="Arial MT"/>
              </a:rPr>
              <a:t>π</a:t>
            </a:r>
            <a:r>
              <a:rPr lang="en-US" altLang="en-US" sz="3200" dirty="0" err="1">
                <a:latin typeface="Arial MT"/>
              </a:rPr>
              <a:t>οίηση</a:t>
            </a:r>
            <a:r>
              <a:rPr lang="en-US" altLang="en-US" sz="3200" dirty="0">
                <a:latin typeface="Arial MT"/>
              </a:rPr>
              <a:t> </a:t>
            </a:r>
            <a:r>
              <a:rPr lang="en-US" altLang="en-US" sz="3200" dirty="0" err="1">
                <a:latin typeface="Arial MT"/>
              </a:rPr>
              <a:t>εξ</a:t>
            </a:r>
            <a:r>
              <a:rPr lang="en-US" altLang="en-US" sz="3200" dirty="0">
                <a:latin typeface="Arial MT"/>
              </a:rPr>
              <a:t>αγωγής (IE599)</a:t>
            </a:r>
          </a:p>
        </p:txBody>
      </p:sp>
      <p:sp>
        <p:nvSpPr>
          <p:cNvPr id="25603" name="object 3">
            <a:extLst>
              <a:ext uri="{FF2B5EF4-FFF2-40B4-BE49-F238E27FC236}">
                <a16:creationId xmlns:a16="http://schemas.microsoft.com/office/drawing/2014/main" id="{DC1EC252-A4D3-63F1-3E98-8CDB1DE54017}"/>
              </a:ext>
            </a:extLst>
          </p:cNvPr>
          <p:cNvSpPr txBox="1">
            <a:spLocks noChangeArrowheads="1"/>
          </p:cNvSpPr>
          <p:nvPr/>
        </p:nvSpPr>
        <p:spPr bwMode="auto">
          <a:xfrm>
            <a:off x="917575" y="1081088"/>
            <a:ext cx="103584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a:solidFill>
                  <a:srgbClr val="002060"/>
                </a:solidFill>
                <a:latin typeface="Arial MT"/>
                <a:ea typeface="Arial MT"/>
                <a:cs typeface="Arial MT"/>
              </a:rPr>
              <a:t>Σε κάθε περίπτωση, το τελωνείο εξαγωγής ενημερώνει τον διασαφιστή/αντιπρόσωπο κατά την έξοδο ή μη των εμπορευμάτων μέσω </a:t>
            </a:r>
            <a:r>
              <a:rPr lang="en-US" altLang="en-US" b="1">
                <a:solidFill>
                  <a:srgbClr val="002060"/>
                </a:solidFill>
                <a:latin typeface="Arial MT"/>
              </a:rPr>
              <a:t>της «Γνωστοποίησης εξαγωγής» (IE599), </a:t>
            </a:r>
            <a:r>
              <a:rPr lang="en-US" altLang="en-US">
                <a:solidFill>
                  <a:srgbClr val="002060"/>
                </a:solidFill>
                <a:latin typeface="Arial MT"/>
                <a:ea typeface="Arial MT"/>
                <a:cs typeface="Arial MT"/>
              </a:rPr>
              <a:t>η οποία μπορεί να είναι είτε θετική είτε αρνητική ανάλογα με τον κωδικό αποτελέσματος ελέγχου του μηνύματος </a:t>
            </a:r>
            <a:r>
              <a:rPr lang="en-US" altLang="en-US" b="1">
                <a:solidFill>
                  <a:srgbClr val="002060"/>
                </a:solidFill>
                <a:latin typeface="Arial MT"/>
              </a:rPr>
              <a:t>«Αποτελέσματα εξόδου» (IE518) </a:t>
            </a:r>
            <a:r>
              <a:rPr lang="en-US" altLang="en-US">
                <a:solidFill>
                  <a:srgbClr val="002060"/>
                </a:solidFill>
                <a:latin typeface="Arial MT"/>
                <a:ea typeface="Arial MT"/>
                <a:cs typeface="Arial MT"/>
              </a:rPr>
              <a:t>που αποστέλλεται από το τελωνείο εξόδου</a:t>
            </a:r>
            <a:r>
              <a:rPr lang="en-US" altLang="en-US">
                <a:solidFill>
                  <a:srgbClr val="4D4D4D"/>
                </a:solidFill>
                <a:latin typeface="Arial MT"/>
                <a:ea typeface="Arial MT"/>
                <a:cs typeface="Arial MT"/>
              </a:rPr>
              <a:t>.</a:t>
            </a:r>
            <a:endParaRPr lang="en-US" altLang="en-US">
              <a:latin typeface="Arial MT"/>
              <a:ea typeface="Arial MT"/>
              <a:cs typeface="Arial MT"/>
            </a:endParaRPr>
          </a:p>
        </p:txBody>
      </p:sp>
      <p:grpSp>
        <p:nvGrpSpPr>
          <p:cNvPr id="25604" name="object 4">
            <a:extLst>
              <a:ext uri="{FF2B5EF4-FFF2-40B4-BE49-F238E27FC236}">
                <a16:creationId xmlns:a16="http://schemas.microsoft.com/office/drawing/2014/main" id="{FA1BD175-1F56-8E00-5602-3236BD4E8135}"/>
              </a:ext>
            </a:extLst>
          </p:cNvPr>
          <p:cNvGrpSpPr>
            <a:grpSpLocks/>
          </p:cNvGrpSpPr>
          <p:nvPr/>
        </p:nvGrpSpPr>
        <p:grpSpPr bwMode="auto">
          <a:xfrm>
            <a:off x="831850" y="2454275"/>
            <a:ext cx="10528300" cy="1612900"/>
            <a:chOff x="831850" y="2579877"/>
            <a:chExt cx="10528300" cy="1612900"/>
          </a:xfrm>
        </p:grpSpPr>
        <p:pic>
          <p:nvPicPr>
            <p:cNvPr id="25674" name="object 5">
              <a:extLst>
                <a:ext uri="{FF2B5EF4-FFF2-40B4-BE49-F238E27FC236}">
                  <a16:creationId xmlns:a16="http://schemas.microsoft.com/office/drawing/2014/main" id="{ED815D84-92FE-A0B0-4D1D-1257423C2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20" y="3100785"/>
              <a:ext cx="365760" cy="44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5" name="object 6">
              <a:extLst>
                <a:ext uri="{FF2B5EF4-FFF2-40B4-BE49-F238E27FC236}">
                  <a16:creationId xmlns:a16="http://schemas.microsoft.com/office/drawing/2014/main" id="{CE9CF4C2-8CA4-7A7B-98B0-21BA9D9C6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975" y="3150562"/>
              <a:ext cx="183356" cy="22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6" name="object 7">
              <a:extLst>
                <a:ext uri="{FF2B5EF4-FFF2-40B4-BE49-F238E27FC236}">
                  <a16:creationId xmlns:a16="http://schemas.microsoft.com/office/drawing/2014/main" id="{B59D6964-BB42-2C00-1B98-A83BD86E5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339" y="3302508"/>
              <a:ext cx="266700" cy="27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7" name="object 8">
              <a:extLst>
                <a:ext uri="{FF2B5EF4-FFF2-40B4-BE49-F238E27FC236}">
                  <a16:creationId xmlns:a16="http://schemas.microsoft.com/office/drawing/2014/main" id="{748A823F-6972-6F02-68C5-5E48E8826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39" y="3305555"/>
              <a:ext cx="266700" cy="27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8" name="object 9">
              <a:extLst>
                <a:ext uri="{FF2B5EF4-FFF2-40B4-BE49-F238E27FC236}">
                  <a16:creationId xmlns:a16="http://schemas.microsoft.com/office/drawing/2014/main" id="{546D62DB-A3BD-4758-E434-7CA4A0F3A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148" y="2927603"/>
              <a:ext cx="447967" cy="4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9" name="object 10">
              <a:extLst>
                <a:ext uri="{FF2B5EF4-FFF2-40B4-BE49-F238E27FC236}">
                  <a16:creationId xmlns:a16="http://schemas.microsoft.com/office/drawing/2014/main" id="{AFB44322-4D78-602A-CDB7-515668A758C5}"/>
                </a:ext>
              </a:extLst>
            </p:cNvPr>
            <p:cNvSpPr>
              <a:spLocks/>
            </p:cNvSpPr>
            <p:nvPr/>
          </p:nvSpPr>
          <p:spPr bwMode="auto">
            <a:xfrm>
              <a:off x="838200" y="2586227"/>
              <a:ext cx="10515600" cy="1600200"/>
            </a:xfrm>
            <a:custGeom>
              <a:avLst/>
              <a:gdLst>
                <a:gd name="T0" fmla="*/ 0 w 10515600"/>
                <a:gd name="T1" fmla="*/ 1600200 h 1600200"/>
                <a:gd name="T2" fmla="*/ 10515600 w 10515600"/>
                <a:gd name="T3" fmla="*/ 1600200 h 1600200"/>
                <a:gd name="T4" fmla="*/ 10515600 w 10515600"/>
                <a:gd name="T5" fmla="*/ 0 h 1600200"/>
                <a:gd name="T6" fmla="*/ 0 w 10515600"/>
                <a:gd name="T7" fmla="*/ 0 h 1600200"/>
                <a:gd name="T8" fmla="*/ 0 w 10515600"/>
                <a:gd name="T9" fmla="*/ 1600200 h 1600200"/>
              </a:gdLst>
              <a:ahLst/>
              <a:cxnLst>
                <a:cxn ang="0">
                  <a:pos x="T0" y="T1"/>
                </a:cxn>
                <a:cxn ang="0">
                  <a:pos x="T2" y="T3"/>
                </a:cxn>
                <a:cxn ang="0">
                  <a:pos x="T4" y="T5"/>
                </a:cxn>
                <a:cxn ang="0">
                  <a:pos x="T6" y="T7"/>
                </a:cxn>
                <a:cxn ang="0">
                  <a:pos x="T8" y="T9"/>
                </a:cxn>
              </a:cxnLst>
              <a:rect l="0" t="0" r="r" b="b"/>
              <a:pathLst>
                <a:path w="10515600" h="1600200">
                  <a:moveTo>
                    <a:pt x="0" y="1600200"/>
                  </a:moveTo>
                  <a:lnTo>
                    <a:pt x="10515600" y="1600200"/>
                  </a:lnTo>
                  <a:lnTo>
                    <a:pt x="10515600" y="0"/>
                  </a:lnTo>
                  <a:lnTo>
                    <a:pt x="0" y="0"/>
                  </a:lnTo>
                  <a:lnTo>
                    <a:pt x="0" y="1600200"/>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25605" name="object 11">
            <a:extLst>
              <a:ext uri="{FF2B5EF4-FFF2-40B4-BE49-F238E27FC236}">
                <a16:creationId xmlns:a16="http://schemas.microsoft.com/office/drawing/2014/main" id="{144DF0D4-1014-104E-EA78-C1B00E5B9957}"/>
              </a:ext>
            </a:extLst>
          </p:cNvPr>
          <p:cNvGrpSpPr>
            <a:grpSpLocks/>
          </p:cNvGrpSpPr>
          <p:nvPr/>
        </p:nvGrpSpPr>
        <p:grpSpPr bwMode="auto">
          <a:xfrm>
            <a:off x="831850" y="4316844"/>
            <a:ext cx="10528300" cy="1711325"/>
            <a:chOff x="831850" y="4280661"/>
            <a:chExt cx="10528300" cy="1710689"/>
          </a:xfrm>
        </p:grpSpPr>
        <p:sp>
          <p:nvSpPr>
            <p:cNvPr id="25672" name="object 12">
              <a:extLst>
                <a:ext uri="{FF2B5EF4-FFF2-40B4-BE49-F238E27FC236}">
                  <a16:creationId xmlns:a16="http://schemas.microsoft.com/office/drawing/2014/main" id="{1F7B6490-5960-9AD9-436A-42D3C26B9C84}"/>
                </a:ext>
              </a:extLst>
            </p:cNvPr>
            <p:cNvSpPr>
              <a:spLocks/>
            </p:cNvSpPr>
            <p:nvPr/>
          </p:nvSpPr>
          <p:spPr bwMode="auto">
            <a:xfrm>
              <a:off x="838200" y="4287011"/>
              <a:ext cx="10515600" cy="1697989"/>
            </a:xfrm>
            <a:custGeom>
              <a:avLst/>
              <a:gdLst>
                <a:gd name="T0" fmla="*/ 0 w 10515600"/>
                <a:gd name="T1" fmla="*/ 1697736 h 1697989"/>
                <a:gd name="T2" fmla="*/ 10515600 w 10515600"/>
                <a:gd name="T3" fmla="*/ 1697736 h 1697989"/>
                <a:gd name="T4" fmla="*/ 10515600 w 10515600"/>
                <a:gd name="T5" fmla="*/ 0 h 1697989"/>
                <a:gd name="T6" fmla="*/ 0 w 10515600"/>
                <a:gd name="T7" fmla="*/ 0 h 1697989"/>
                <a:gd name="T8" fmla="*/ 0 w 10515600"/>
                <a:gd name="T9" fmla="*/ 1697736 h 1697989"/>
              </a:gdLst>
              <a:ahLst/>
              <a:cxnLst>
                <a:cxn ang="0">
                  <a:pos x="T0" y="T1"/>
                </a:cxn>
                <a:cxn ang="0">
                  <a:pos x="T2" y="T3"/>
                </a:cxn>
                <a:cxn ang="0">
                  <a:pos x="T4" y="T5"/>
                </a:cxn>
                <a:cxn ang="0">
                  <a:pos x="T6" y="T7"/>
                </a:cxn>
                <a:cxn ang="0">
                  <a:pos x="T8" y="T9"/>
                </a:cxn>
              </a:cxnLst>
              <a:rect l="0" t="0" r="r" b="b"/>
              <a:pathLst>
                <a:path w="10515600" h="1697989">
                  <a:moveTo>
                    <a:pt x="0" y="1697736"/>
                  </a:moveTo>
                  <a:lnTo>
                    <a:pt x="10515600" y="1697736"/>
                  </a:lnTo>
                  <a:lnTo>
                    <a:pt x="10515600" y="0"/>
                  </a:lnTo>
                  <a:lnTo>
                    <a:pt x="0" y="0"/>
                  </a:lnTo>
                  <a:lnTo>
                    <a:pt x="0" y="1697736"/>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5673" name="object 13">
              <a:extLst>
                <a:ext uri="{FF2B5EF4-FFF2-40B4-BE49-F238E27FC236}">
                  <a16:creationId xmlns:a16="http://schemas.microsoft.com/office/drawing/2014/main" id="{2A47088F-4C5B-06EF-69CF-D9AE6D5DB8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847" y="4367771"/>
              <a:ext cx="505231" cy="4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object 14">
            <a:extLst>
              <a:ext uri="{FF2B5EF4-FFF2-40B4-BE49-F238E27FC236}">
                <a16:creationId xmlns:a16="http://schemas.microsoft.com/office/drawing/2014/main" id="{DE534CBE-EEBC-D9D5-8927-8C8B7BC76301}"/>
              </a:ext>
            </a:extLst>
          </p:cNvPr>
          <p:cNvSpPr txBox="1">
            <a:spLocks noChangeArrowheads="1"/>
          </p:cNvSpPr>
          <p:nvPr/>
        </p:nvSpPr>
        <p:spPr bwMode="auto">
          <a:xfrm>
            <a:off x="4081626" y="3167494"/>
            <a:ext cx="2925600" cy="85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sz="1100" dirty="0" err="1">
                <a:solidFill>
                  <a:srgbClr val="002060"/>
                </a:solidFill>
                <a:latin typeface="Arial MT"/>
                <a:ea typeface="Arial MT"/>
                <a:cs typeface="Arial MT"/>
              </a:rPr>
              <a:t>Το</a:t>
            </a:r>
            <a:r>
              <a:rPr lang="en-US" altLang="en-US" sz="1100" dirty="0">
                <a:solidFill>
                  <a:srgbClr val="002060"/>
                </a:solidFill>
                <a:latin typeface="Arial MT"/>
                <a:ea typeface="Arial MT"/>
                <a:cs typeface="Arial MT"/>
              </a:rPr>
              <a:t> </a:t>
            </a:r>
            <a:r>
              <a:rPr lang="en-US" altLang="en-US" sz="1100" dirty="0" err="1">
                <a:solidFill>
                  <a:srgbClr val="002060"/>
                </a:solidFill>
                <a:latin typeface="Arial MT"/>
                <a:ea typeface="Arial MT"/>
                <a:cs typeface="Arial MT"/>
              </a:rPr>
              <a:t>OoExt</a:t>
            </a:r>
            <a:r>
              <a:rPr lang="en-US" altLang="en-US" sz="1100" dirty="0">
                <a:solidFill>
                  <a:srgbClr val="002060"/>
                </a:solidFill>
                <a:latin typeface="Arial MT"/>
                <a:ea typeface="Arial MT"/>
                <a:cs typeface="Arial MT"/>
              </a:rPr>
              <a:t> επιβεβα</a:t>
            </a:r>
            <a:r>
              <a:rPr lang="en-US" altLang="en-US" sz="1100" dirty="0" err="1">
                <a:solidFill>
                  <a:srgbClr val="002060"/>
                </a:solidFill>
                <a:latin typeface="Arial MT"/>
                <a:ea typeface="Arial MT"/>
                <a:cs typeface="Arial MT"/>
              </a:rPr>
              <a:t>ιώνει</a:t>
            </a:r>
            <a:r>
              <a:rPr lang="en-US" altLang="en-US" sz="1100" dirty="0">
                <a:solidFill>
                  <a:srgbClr val="002060"/>
                </a:solidFill>
                <a:latin typeface="Arial MT"/>
                <a:ea typeface="Arial MT"/>
                <a:cs typeface="Arial MT"/>
              </a:rPr>
              <a:t> </a:t>
            </a:r>
            <a:r>
              <a:rPr lang="en-US" altLang="en-US" sz="1100" dirty="0" err="1">
                <a:solidFill>
                  <a:srgbClr val="002060"/>
                </a:solidFill>
                <a:latin typeface="Arial MT"/>
                <a:ea typeface="Arial MT"/>
                <a:cs typeface="Arial MT"/>
              </a:rPr>
              <a:t>την</a:t>
            </a:r>
            <a:r>
              <a:rPr lang="en-US" altLang="en-US" sz="1100" dirty="0">
                <a:solidFill>
                  <a:srgbClr val="002060"/>
                </a:solidFill>
                <a:latin typeface="Arial MT"/>
                <a:ea typeface="Arial MT"/>
                <a:cs typeface="Arial MT"/>
              </a:rPr>
              <a:t> </a:t>
            </a:r>
            <a:r>
              <a:rPr lang="en-US" altLang="en-US" sz="1100" dirty="0" err="1">
                <a:solidFill>
                  <a:srgbClr val="002060"/>
                </a:solidFill>
                <a:latin typeface="Arial MT"/>
                <a:ea typeface="Arial MT"/>
                <a:cs typeface="Arial MT"/>
              </a:rPr>
              <a:t>έξοδο</a:t>
            </a:r>
            <a:r>
              <a:rPr lang="en-US" altLang="en-US" sz="1100" dirty="0">
                <a:solidFill>
                  <a:srgbClr val="002060"/>
                </a:solidFill>
                <a:latin typeface="Arial MT"/>
                <a:ea typeface="Arial MT"/>
                <a:cs typeface="Arial MT"/>
              </a:rPr>
              <a:t> </a:t>
            </a:r>
            <a:r>
              <a:rPr lang="en-US" altLang="en-US" sz="1100" dirty="0" err="1">
                <a:solidFill>
                  <a:srgbClr val="002060"/>
                </a:solidFill>
                <a:latin typeface="Arial MT"/>
                <a:ea typeface="Arial MT"/>
                <a:cs typeface="Arial MT"/>
              </a:rPr>
              <a:t>των</a:t>
            </a:r>
            <a:r>
              <a:rPr lang="en-US" altLang="en-US" sz="1100" dirty="0">
                <a:solidFill>
                  <a:srgbClr val="002060"/>
                </a:solidFill>
                <a:latin typeface="Arial MT"/>
                <a:ea typeface="Arial MT"/>
                <a:cs typeface="Arial MT"/>
              </a:rPr>
              <a:t> </a:t>
            </a:r>
            <a:r>
              <a:rPr lang="en-US" altLang="en-US" sz="1100" dirty="0" err="1">
                <a:solidFill>
                  <a:srgbClr val="002060"/>
                </a:solidFill>
                <a:latin typeface="Arial MT"/>
                <a:ea typeface="Arial MT"/>
                <a:cs typeface="Arial MT"/>
              </a:rPr>
              <a:t>εμ</a:t>
            </a:r>
            <a:r>
              <a:rPr lang="en-US" altLang="en-US" sz="1100" dirty="0">
                <a:solidFill>
                  <a:srgbClr val="002060"/>
                </a:solidFill>
                <a:latin typeface="Arial MT"/>
                <a:ea typeface="Arial MT"/>
                <a:cs typeface="Arial MT"/>
              </a:rPr>
              <a:t>πορευμάτων στο OoExp μέσω</a:t>
            </a:r>
            <a:r>
              <a:rPr lang="el-GR" altLang="en-US" sz="1100" dirty="0">
                <a:solidFill>
                  <a:srgbClr val="002060"/>
                </a:solidFill>
                <a:latin typeface="Arial MT"/>
                <a:ea typeface="Arial MT"/>
                <a:cs typeface="Arial MT"/>
              </a:rPr>
              <a:t> του</a:t>
            </a:r>
            <a:r>
              <a:rPr lang="en-US" altLang="en-US" sz="1100" dirty="0">
                <a:solidFill>
                  <a:srgbClr val="002060"/>
                </a:solidFill>
                <a:latin typeface="Arial MT"/>
                <a:ea typeface="Arial MT"/>
                <a:cs typeface="Arial MT"/>
              </a:rPr>
              <a:t> μηνύματος </a:t>
            </a:r>
            <a:r>
              <a:rPr lang="en-US" altLang="en-US" sz="1100" b="1" dirty="0">
                <a:solidFill>
                  <a:srgbClr val="002060"/>
                </a:solidFill>
                <a:latin typeface="Arial MT"/>
              </a:rPr>
              <a:t>«Αποτελέσματα εξόδου» (ΙΕ518)</a:t>
            </a:r>
            <a:r>
              <a:rPr lang="en-US" altLang="en-US" sz="1100" dirty="0">
                <a:solidFill>
                  <a:srgbClr val="002060"/>
                </a:solidFill>
                <a:latin typeface="Arial MT"/>
                <a:ea typeface="Arial MT"/>
                <a:cs typeface="Arial MT"/>
              </a:rPr>
              <a:t>, συμπεριλαμβανομένου του αποτελέσματος του ελέγχου εξόδου.</a:t>
            </a:r>
          </a:p>
        </p:txBody>
      </p:sp>
      <p:sp>
        <p:nvSpPr>
          <p:cNvPr id="25607" name="object 15">
            <a:extLst>
              <a:ext uri="{FF2B5EF4-FFF2-40B4-BE49-F238E27FC236}">
                <a16:creationId xmlns:a16="http://schemas.microsoft.com/office/drawing/2014/main" id="{7510BDB5-7D0F-301F-4809-6ABAC64B9E41}"/>
              </a:ext>
            </a:extLst>
          </p:cNvPr>
          <p:cNvSpPr txBox="1">
            <a:spLocks noChangeArrowheads="1"/>
          </p:cNvSpPr>
          <p:nvPr/>
        </p:nvSpPr>
        <p:spPr bwMode="auto">
          <a:xfrm>
            <a:off x="4300538" y="4435475"/>
            <a:ext cx="1539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2000" b="1">
                <a:solidFill>
                  <a:srgbClr val="FFC000"/>
                </a:solidFill>
              </a:rPr>
              <a:t>1</a:t>
            </a:r>
          </a:p>
        </p:txBody>
      </p:sp>
      <p:grpSp>
        <p:nvGrpSpPr>
          <p:cNvPr id="25608" name="object 16">
            <a:extLst>
              <a:ext uri="{FF2B5EF4-FFF2-40B4-BE49-F238E27FC236}">
                <a16:creationId xmlns:a16="http://schemas.microsoft.com/office/drawing/2014/main" id="{CD5EFF93-29AE-24BC-9171-6D122B24BF06}"/>
              </a:ext>
            </a:extLst>
          </p:cNvPr>
          <p:cNvGrpSpPr>
            <a:grpSpLocks/>
          </p:cNvGrpSpPr>
          <p:nvPr/>
        </p:nvGrpSpPr>
        <p:grpSpPr bwMode="auto">
          <a:xfrm>
            <a:off x="5291138" y="4481513"/>
            <a:ext cx="561975" cy="530225"/>
            <a:chOff x="5291073" y="4481463"/>
            <a:chExt cx="561340" cy="530225"/>
          </a:xfrm>
        </p:grpSpPr>
        <p:pic>
          <p:nvPicPr>
            <p:cNvPr id="25669" name="object 17">
              <a:extLst>
                <a:ext uri="{FF2B5EF4-FFF2-40B4-BE49-F238E27FC236}">
                  <a16:creationId xmlns:a16="http://schemas.microsoft.com/office/drawing/2014/main" id="{233257B0-FEA6-45EF-A005-AA20AFFB0D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9713" y="4481463"/>
              <a:ext cx="325001" cy="19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0" name="object 18">
              <a:extLst>
                <a:ext uri="{FF2B5EF4-FFF2-40B4-BE49-F238E27FC236}">
                  <a16:creationId xmlns:a16="http://schemas.microsoft.com/office/drawing/2014/main" id="{E9C00EFB-A1E9-0656-5F5A-87AAEEA1B36C}"/>
                </a:ext>
              </a:extLst>
            </p:cNvPr>
            <p:cNvSpPr>
              <a:spLocks/>
            </p:cNvSpPr>
            <p:nvPr/>
          </p:nvSpPr>
          <p:spPr bwMode="auto">
            <a:xfrm>
              <a:off x="5297423" y="4693920"/>
              <a:ext cx="548640" cy="311150"/>
            </a:xfrm>
            <a:custGeom>
              <a:avLst/>
              <a:gdLst>
                <a:gd name="T0" fmla="*/ 393191 w 548639"/>
                <a:gd name="T1" fmla="*/ 0 h 311150"/>
                <a:gd name="T2" fmla="*/ 393191 w 548639"/>
                <a:gd name="T3" fmla="*/ 77723 h 311150"/>
                <a:gd name="T4" fmla="*/ 0 w 548639"/>
                <a:gd name="T5" fmla="*/ 77723 h 311150"/>
                <a:gd name="T6" fmla="*/ 0 w 548639"/>
                <a:gd name="T7" fmla="*/ 233171 h 311150"/>
                <a:gd name="T8" fmla="*/ 393191 w 548639"/>
                <a:gd name="T9" fmla="*/ 233171 h 311150"/>
                <a:gd name="T10" fmla="*/ 393191 w 548639"/>
                <a:gd name="T11" fmla="*/ 310895 h 311150"/>
                <a:gd name="T12" fmla="*/ 548639 w 548639"/>
                <a:gd name="T13" fmla="*/ 155447 h 311150"/>
                <a:gd name="T14" fmla="*/ 393191 w 548639"/>
                <a:gd name="T15" fmla="*/ 0 h 31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639" h="311150">
                  <a:moveTo>
                    <a:pt x="393191" y="0"/>
                  </a:moveTo>
                  <a:lnTo>
                    <a:pt x="393191" y="77723"/>
                  </a:lnTo>
                  <a:lnTo>
                    <a:pt x="0" y="77723"/>
                  </a:lnTo>
                  <a:lnTo>
                    <a:pt x="0" y="233171"/>
                  </a:lnTo>
                  <a:lnTo>
                    <a:pt x="393191" y="233171"/>
                  </a:lnTo>
                  <a:lnTo>
                    <a:pt x="393191" y="310895"/>
                  </a:lnTo>
                  <a:lnTo>
                    <a:pt x="548639" y="155447"/>
                  </a:lnTo>
                  <a:lnTo>
                    <a:pt x="393191"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71" name="object 19">
              <a:extLst>
                <a:ext uri="{FF2B5EF4-FFF2-40B4-BE49-F238E27FC236}">
                  <a16:creationId xmlns:a16="http://schemas.microsoft.com/office/drawing/2014/main" id="{8DD67A7A-1D50-C502-BD2B-6D4DB3093B47}"/>
                </a:ext>
              </a:extLst>
            </p:cNvPr>
            <p:cNvSpPr>
              <a:spLocks/>
            </p:cNvSpPr>
            <p:nvPr/>
          </p:nvSpPr>
          <p:spPr bwMode="auto">
            <a:xfrm>
              <a:off x="5297423" y="4693920"/>
              <a:ext cx="548640" cy="311150"/>
            </a:xfrm>
            <a:custGeom>
              <a:avLst/>
              <a:gdLst>
                <a:gd name="T0" fmla="*/ 548639 w 548639"/>
                <a:gd name="T1" fmla="*/ 155447 h 311150"/>
                <a:gd name="T2" fmla="*/ 393191 w 548639"/>
                <a:gd name="T3" fmla="*/ 0 h 311150"/>
                <a:gd name="T4" fmla="*/ 393191 w 548639"/>
                <a:gd name="T5" fmla="*/ 77723 h 311150"/>
                <a:gd name="T6" fmla="*/ 0 w 548639"/>
                <a:gd name="T7" fmla="*/ 77723 h 311150"/>
                <a:gd name="T8" fmla="*/ 0 w 548639"/>
                <a:gd name="T9" fmla="*/ 233171 h 311150"/>
                <a:gd name="T10" fmla="*/ 393191 w 548639"/>
                <a:gd name="T11" fmla="*/ 233171 h 311150"/>
                <a:gd name="T12" fmla="*/ 393191 w 548639"/>
                <a:gd name="T13" fmla="*/ 310895 h 311150"/>
                <a:gd name="T14" fmla="*/ 548639 w 548639"/>
                <a:gd name="T15" fmla="*/ 155447 h 31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639" h="311150">
                  <a:moveTo>
                    <a:pt x="548639" y="155447"/>
                  </a:moveTo>
                  <a:lnTo>
                    <a:pt x="393191" y="0"/>
                  </a:lnTo>
                  <a:lnTo>
                    <a:pt x="393191" y="77723"/>
                  </a:lnTo>
                  <a:lnTo>
                    <a:pt x="0" y="77723"/>
                  </a:lnTo>
                  <a:lnTo>
                    <a:pt x="0" y="233171"/>
                  </a:lnTo>
                  <a:lnTo>
                    <a:pt x="393191" y="233171"/>
                  </a:lnTo>
                  <a:lnTo>
                    <a:pt x="393191" y="310895"/>
                  </a:lnTo>
                  <a:lnTo>
                    <a:pt x="548639" y="155447"/>
                  </a:lnTo>
                  <a:close/>
                </a:path>
              </a:pathLst>
            </a:custGeom>
            <a:noFill/>
            <a:ln w="12191">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5609" name="object 20">
            <a:extLst>
              <a:ext uri="{FF2B5EF4-FFF2-40B4-BE49-F238E27FC236}">
                <a16:creationId xmlns:a16="http://schemas.microsoft.com/office/drawing/2014/main" id="{A2D3947E-0292-1D00-6947-610E3FF8212B}"/>
              </a:ext>
            </a:extLst>
          </p:cNvPr>
          <p:cNvSpPr txBox="1">
            <a:spLocks noChangeArrowheads="1"/>
          </p:cNvSpPr>
          <p:nvPr/>
        </p:nvSpPr>
        <p:spPr bwMode="auto">
          <a:xfrm>
            <a:off x="5400675" y="4773613"/>
            <a:ext cx="2794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800" b="1">
                <a:solidFill>
                  <a:srgbClr val="FFFFFF"/>
                </a:solidFill>
              </a:rPr>
              <a:t>ΙΕ518</a:t>
            </a:r>
          </a:p>
        </p:txBody>
      </p:sp>
      <p:pic>
        <p:nvPicPr>
          <p:cNvPr id="25610" name="object 21">
            <a:extLst>
              <a:ext uri="{FF2B5EF4-FFF2-40B4-BE49-F238E27FC236}">
                <a16:creationId xmlns:a16="http://schemas.microsoft.com/office/drawing/2014/main" id="{AFC9CEF2-E6E4-96D7-284B-192BF2EF06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213" y="4424363"/>
            <a:ext cx="398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object 22">
            <a:extLst>
              <a:ext uri="{FF2B5EF4-FFF2-40B4-BE49-F238E27FC236}">
                <a16:creationId xmlns:a16="http://schemas.microsoft.com/office/drawing/2014/main" id="{1B2EA47E-B6C0-7271-33D2-244075683241}"/>
              </a:ext>
            </a:extLst>
          </p:cNvPr>
          <p:cNvSpPr txBox="1">
            <a:spLocks noChangeArrowheads="1"/>
          </p:cNvSpPr>
          <p:nvPr/>
        </p:nvSpPr>
        <p:spPr bwMode="auto">
          <a:xfrm>
            <a:off x="4713288" y="4749800"/>
            <a:ext cx="4635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200" b="1">
                <a:solidFill>
                  <a:srgbClr val="034EA1"/>
                </a:solidFill>
              </a:rPr>
              <a:t>OoExt</a:t>
            </a:r>
          </a:p>
        </p:txBody>
      </p:sp>
      <p:pic>
        <p:nvPicPr>
          <p:cNvPr id="25612" name="object 23">
            <a:extLst>
              <a:ext uri="{FF2B5EF4-FFF2-40B4-BE49-F238E27FC236}">
                <a16:creationId xmlns:a16="http://schemas.microsoft.com/office/drawing/2014/main" id="{C4F5D970-1F48-C8B8-F0BF-93D942F39C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2175" y="4454525"/>
            <a:ext cx="396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object 24">
            <a:extLst>
              <a:ext uri="{FF2B5EF4-FFF2-40B4-BE49-F238E27FC236}">
                <a16:creationId xmlns:a16="http://schemas.microsoft.com/office/drawing/2014/main" id="{0D1AAAE2-4949-5C32-9CD9-D8E221AA3B72}"/>
              </a:ext>
            </a:extLst>
          </p:cNvPr>
          <p:cNvSpPr txBox="1">
            <a:spLocks noChangeArrowheads="1"/>
          </p:cNvSpPr>
          <p:nvPr/>
        </p:nvSpPr>
        <p:spPr bwMode="auto">
          <a:xfrm>
            <a:off x="5937250" y="4779963"/>
            <a:ext cx="5048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200" b="1">
                <a:solidFill>
                  <a:srgbClr val="034EA1"/>
                </a:solidFill>
              </a:rPr>
              <a:t>OoExp</a:t>
            </a:r>
          </a:p>
        </p:txBody>
      </p:sp>
      <p:grpSp>
        <p:nvGrpSpPr>
          <p:cNvPr id="25614" name="object 25">
            <a:extLst>
              <a:ext uri="{FF2B5EF4-FFF2-40B4-BE49-F238E27FC236}">
                <a16:creationId xmlns:a16="http://schemas.microsoft.com/office/drawing/2014/main" id="{9F9B72CB-CA4A-F23C-94B9-AB11F1B1D245}"/>
              </a:ext>
            </a:extLst>
          </p:cNvPr>
          <p:cNvGrpSpPr>
            <a:grpSpLocks/>
          </p:cNvGrpSpPr>
          <p:nvPr/>
        </p:nvGrpSpPr>
        <p:grpSpPr bwMode="auto">
          <a:xfrm>
            <a:off x="9305925" y="4503738"/>
            <a:ext cx="1068388" cy="530225"/>
            <a:chOff x="9305290" y="4504323"/>
            <a:chExt cx="1068705" cy="530225"/>
          </a:xfrm>
        </p:grpSpPr>
        <p:pic>
          <p:nvPicPr>
            <p:cNvPr id="25665" name="object 26">
              <a:extLst>
                <a:ext uri="{FF2B5EF4-FFF2-40B4-BE49-F238E27FC236}">
                  <a16:creationId xmlns:a16="http://schemas.microsoft.com/office/drawing/2014/main" id="{3F2F5F6F-7EF0-5550-E1DC-D67E798A9A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8108" y="4574770"/>
              <a:ext cx="365759" cy="39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6" name="object 27">
              <a:extLst>
                <a:ext uri="{FF2B5EF4-FFF2-40B4-BE49-F238E27FC236}">
                  <a16:creationId xmlns:a16="http://schemas.microsoft.com/office/drawing/2014/main" id="{1A85ECFF-DAA4-7254-05DD-F4973E89D8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3929" y="4504323"/>
              <a:ext cx="325001" cy="19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7" name="object 28">
              <a:extLst>
                <a:ext uri="{FF2B5EF4-FFF2-40B4-BE49-F238E27FC236}">
                  <a16:creationId xmlns:a16="http://schemas.microsoft.com/office/drawing/2014/main" id="{70B3C3A0-4F1B-427F-6E43-94979DE56C1E}"/>
                </a:ext>
              </a:extLst>
            </p:cNvPr>
            <p:cNvSpPr>
              <a:spLocks/>
            </p:cNvSpPr>
            <p:nvPr/>
          </p:nvSpPr>
          <p:spPr bwMode="auto">
            <a:xfrm>
              <a:off x="9311640" y="4716780"/>
              <a:ext cx="548640" cy="311150"/>
            </a:xfrm>
            <a:custGeom>
              <a:avLst/>
              <a:gdLst>
                <a:gd name="T0" fmla="*/ 393191 w 548640"/>
                <a:gd name="T1" fmla="*/ 0 h 311150"/>
                <a:gd name="T2" fmla="*/ 393191 w 548640"/>
                <a:gd name="T3" fmla="*/ 77724 h 311150"/>
                <a:gd name="T4" fmla="*/ 0 w 548640"/>
                <a:gd name="T5" fmla="*/ 77724 h 311150"/>
                <a:gd name="T6" fmla="*/ 0 w 548640"/>
                <a:gd name="T7" fmla="*/ 233172 h 311150"/>
                <a:gd name="T8" fmla="*/ 393191 w 548640"/>
                <a:gd name="T9" fmla="*/ 233172 h 311150"/>
                <a:gd name="T10" fmla="*/ 393191 w 548640"/>
                <a:gd name="T11" fmla="*/ 310896 h 311150"/>
                <a:gd name="T12" fmla="*/ 548639 w 548640"/>
                <a:gd name="T13" fmla="*/ 155448 h 311150"/>
                <a:gd name="T14" fmla="*/ 393191 w 548640"/>
                <a:gd name="T15" fmla="*/ 0 h 31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640" h="311150">
                  <a:moveTo>
                    <a:pt x="393191" y="0"/>
                  </a:moveTo>
                  <a:lnTo>
                    <a:pt x="393191" y="77724"/>
                  </a:lnTo>
                  <a:lnTo>
                    <a:pt x="0" y="77724"/>
                  </a:lnTo>
                  <a:lnTo>
                    <a:pt x="0" y="233172"/>
                  </a:lnTo>
                  <a:lnTo>
                    <a:pt x="393191" y="233172"/>
                  </a:lnTo>
                  <a:lnTo>
                    <a:pt x="393191" y="310896"/>
                  </a:lnTo>
                  <a:lnTo>
                    <a:pt x="548639" y="155448"/>
                  </a:lnTo>
                  <a:lnTo>
                    <a:pt x="393191"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68" name="object 29">
              <a:extLst>
                <a:ext uri="{FF2B5EF4-FFF2-40B4-BE49-F238E27FC236}">
                  <a16:creationId xmlns:a16="http://schemas.microsoft.com/office/drawing/2014/main" id="{FF57BE25-DDFA-0C2D-35ED-182F079C4BB0}"/>
                </a:ext>
              </a:extLst>
            </p:cNvPr>
            <p:cNvSpPr>
              <a:spLocks/>
            </p:cNvSpPr>
            <p:nvPr/>
          </p:nvSpPr>
          <p:spPr bwMode="auto">
            <a:xfrm>
              <a:off x="9311640" y="4716780"/>
              <a:ext cx="548640" cy="311150"/>
            </a:xfrm>
            <a:custGeom>
              <a:avLst/>
              <a:gdLst>
                <a:gd name="T0" fmla="*/ 548639 w 548640"/>
                <a:gd name="T1" fmla="*/ 155448 h 311150"/>
                <a:gd name="T2" fmla="*/ 393191 w 548640"/>
                <a:gd name="T3" fmla="*/ 0 h 311150"/>
                <a:gd name="T4" fmla="*/ 393191 w 548640"/>
                <a:gd name="T5" fmla="*/ 77724 h 311150"/>
                <a:gd name="T6" fmla="*/ 0 w 548640"/>
                <a:gd name="T7" fmla="*/ 77724 h 311150"/>
                <a:gd name="T8" fmla="*/ 0 w 548640"/>
                <a:gd name="T9" fmla="*/ 233172 h 311150"/>
                <a:gd name="T10" fmla="*/ 393191 w 548640"/>
                <a:gd name="T11" fmla="*/ 233172 h 311150"/>
                <a:gd name="T12" fmla="*/ 393191 w 548640"/>
                <a:gd name="T13" fmla="*/ 310896 h 311150"/>
                <a:gd name="T14" fmla="*/ 548639 w 548640"/>
                <a:gd name="T15" fmla="*/ 155448 h 31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640" h="311150">
                  <a:moveTo>
                    <a:pt x="548639" y="155448"/>
                  </a:moveTo>
                  <a:lnTo>
                    <a:pt x="393191" y="0"/>
                  </a:lnTo>
                  <a:lnTo>
                    <a:pt x="393191" y="77724"/>
                  </a:lnTo>
                  <a:lnTo>
                    <a:pt x="0" y="77724"/>
                  </a:lnTo>
                  <a:lnTo>
                    <a:pt x="0" y="233172"/>
                  </a:lnTo>
                  <a:lnTo>
                    <a:pt x="393191" y="233172"/>
                  </a:lnTo>
                  <a:lnTo>
                    <a:pt x="393191" y="310896"/>
                  </a:lnTo>
                  <a:lnTo>
                    <a:pt x="548639" y="155448"/>
                  </a:lnTo>
                  <a:close/>
                </a:path>
              </a:pathLst>
            </a:custGeom>
            <a:noFill/>
            <a:ln w="12192">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5615" name="object 30">
            <a:extLst>
              <a:ext uri="{FF2B5EF4-FFF2-40B4-BE49-F238E27FC236}">
                <a16:creationId xmlns:a16="http://schemas.microsoft.com/office/drawing/2014/main" id="{87933958-53EC-84B9-B52A-063EC9B0CF2A}"/>
              </a:ext>
            </a:extLst>
          </p:cNvPr>
          <p:cNvSpPr txBox="1">
            <a:spLocks noChangeArrowheads="1"/>
          </p:cNvSpPr>
          <p:nvPr/>
        </p:nvSpPr>
        <p:spPr bwMode="auto">
          <a:xfrm>
            <a:off x="9415463" y="4795838"/>
            <a:ext cx="2794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800" b="1">
                <a:solidFill>
                  <a:srgbClr val="FFFFFF"/>
                </a:solidFill>
              </a:rPr>
              <a:t>ΙΕ599</a:t>
            </a:r>
          </a:p>
        </p:txBody>
      </p:sp>
      <p:grpSp>
        <p:nvGrpSpPr>
          <p:cNvPr id="25616" name="object 31">
            <a:extLst>
              <a:ext uri="{FF2B5EF4-FFF2-40B4-BE49-F238E27FC236}">
                <a16:creationId xmlns:a16="http://schemas.microsoft.com/office/drawing/2014/main" id="{8D2DAA64-C8B6-B014-85A9-F10DA6CA694C}"/>
              </a:ext>
            </a:extLst>
          </p:cNvPr>
          <p:cNvGrpSpPr>
            <a:grpSpLocks/>
          </p:cNvGrpSpPr>
          <p:nvPr/>
        </p:nvGrpSpPr>
        <p:grpSpPr bwMode="auto">
          <a:xfrm>
            <a:off x="8108950" y="4425950"/>
            <a:ext cx="1055688" cy="476250"/>
            <a:chOff x="8109204" y="4425683"/>
            <a:chExt cx="1055370" cy="476884"/>
          </a:xfrm>
        </p:grpSpPr>
        <p:pic>
          <p:nvPicPr>
            <p:cNvPr id="25663" name="object 32">
              <a:extLst>
                <a:ext uri="{FF2B5EF4-FFF2-40B4-BE49-F238E27FC236}">
                  <a16:creationId xmlns:a16="http://schemas.microsoft.com/office/drawing/2014/main" id="{04840E7B-697B-CF0B-DCEC-3E39D3DEF5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5476" y="4463081"/>
              <a:ext cx="398906" cy="33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4" name="object 33">
              <a:extLst>
                <a:ext uri="{FF2B5EF4-FFF2-40B4-BE49-F238E27FC236}">
                  <a16:creationId xmlns:a16="http://schemas.microsoft.com/office/drawing/2014/main" id="{EC67557D-8505-4D64-5440-81DE3F7EBD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09204" y="4425683"/>
              <a:ext cx="505231" cy="4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17" name="object 34">
            <a:extLst>
              <a:ext uri="{FF2B5EF4-FFF2-40B4-BE49-F238E27FC236}">
                <a16:creationId xmlns:a16="http://schemas.microsoft.com/office/drawing/2014/main" id="{0F428CEF-7996-F36A-7DDE-CDBBB7E97CE3}"/>
              </a:ext>
            </a:extLst>
          </p:cNvPr>
          <p:cNvSpPr txBox="1">
            <a:spLocks noChangeArrowheads="1"/>
          </p:cNvSpPr>
          <p:nvPr/>
        </p:nvSpPr>
        <p:spPr bwMode="auto">
          <a:xfrm>
            <a:off x="8293100" y="4494213"/>
            <a:ext cx="1539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2000" b="1">
                <a:solidFill>
                  <a:srgbClr val="FFC000"/>
                </a:solidFill>
              </a:rPr>
              <a:t>2</a:t>
            </a:r>
          </a:p>
        </p:txBody>
      </p:sp>
      <p:grpSp>
        <p:nvGrpSpPr>
          <p:cNvPr id="25618" name="object 35">
            <a:extLst>
              <a:ext uri="{FF2B5EF4-FFF2-40B4-BE49-F238E27FC236}">
                <a16:creationId xmlns:a16="http://schemas.microsoft.com/office/drawing/2014/main" id="{6B19C798-94B7-02F0-F06C-52A8554364A6}"/>
              </a:ext>
            </a:extLst>
          </p:cNvPr>
          <p:cNvGrpSpPr>
            <a:grpSpLocks/>
          </p:cNvGrpSpPr>
          <p:nvPr/>
        </p:nvGrpSpPr>
        <p:grpSpPr bwMode="auto">
          <a:xfrm>
            <a:off x="6905625" y="4356100"/>
            <a:ext cx="3195638" cy="525463"/>
            <a:chOff x="6904990" y="4355591"/>
            <a:chExt cx="3196590" cy="526415"/>
          </a:xfrm>
        </p:grpSpPr>
        <p:sp>
          <p:nvSpPr>
            <p:cNvPr id="25660" name="object 36">
              <a:extLst>
                <a:ext uri="{FF2B5EF4-FFF2-40B4-BE49-F238E27FC236}">
                  <a16:creationId xmlns:a16="http://schemas.microsoft.com/office/drawing/2014/main" id="{C648DB0E-F657-BC7B-17CE-6E6877D989B7}"/>
                </a:ext>
              </a:extLst>
            </p:cNvPr>
            <p:cNvSpPr>
              <a:spLocks/>
            </p:cNvSpPr>
            <p:nvPr/>
          </p:nvSpPr>
          <p:spPr bwMode="auto">
            <a:xfrm>
              <a:off x="6911340" y="4483607"/>
              <a:ext cx="771525" cy="391795"/>
            </a:xfrm>
            <a:custGeom>
              <a:avLst/>
              <a:gdLst>
                <a:gd name="T0" fmla="*/ 575309 w 771525"/>
                <a:gd name="T1" fmla="*/ 0 h 391795"/>
                <a:gd name="T2" fmla="*/ 575309 w 771525"/>
                <a:gd name="T3" fmla="*/ 97917 h 391795"/>
                <a:gd name="T4" fmla="*/ 0 w 771525"/>
                <a:gd name="T5" fmla="*/ 97917 h 391795"/>
                <a:gd name="T6" fmla="*/ 0 w 771525"/>
                <a:gd name="T7" fmla="*/ 293751 h 391795"/>
                <a:gd name="T8" fmla="*/ 575309 w 771525"/>
                <a:gd name="T9" fmla="*/ 293751 h 391795"/>
                <a:gd name="T10" fmla="*/ 575309 w 771525"/>
                <a:gd name="T11" fmla="*/ 391668 h 391795"/>
                <a:gd name="T12" fmla="*/ 771143 w 771525"/>
                <a:gd name="T13" fmla="*/ 195834 h 391795"/>
                <a:gd name="T14" fmla="*/ 575309 w 771525"/>
                <a:gd name="T15" fmla="*/ 0 h 3917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1525" h="391795">
                  <a:moveTo>
                    <a:pt x="575309" y="0"/>
                  </a:moveTo>
                  <a:lnTo>
                    <a:pt x="575309" y="97917"/>
                  </a:lnTo>
                  <a:lnTo>
                    <a:pt x="0" y="97917"/>
                  </a:lnTo>
                  <a:lnTo>
                    <a:pt x="0" y="293751"/>
                  </a:lnTo>
                  <a:lnTo>
                    <a:pt x="575309" y="293751"/>
                  </a:lnTo>
                  <a:lnTo>
                    <a:pt x="575309" y="391668"/>
                  </a:lnTo>
                  <a:lnTo>
                    <a:pt x="771143" y="195834"/>
                  </a:lnTo>
                  <a:lnTo>
                    <a:pt x="575309"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61" name="object 37">
              <a:extLst>
                <a:ext uri="{FF2B5EF4-FFF2-40B4-BE49-F238E27FC236}">
                  <a16:creationId xmlns:a16="http://schemas.microsoft.com/office/drawing/2014/main" id="{9FC3E7BF-44AA-4EBB-D7C1-50ED46AA49EE}"/>
                </a:ext>
              </a:extLst>
            </p:cNvPr>
            <p:cNvSpPr>
              <a:spLocks/>
            </p:cNvSpPr>
            <p:nvPr/>
          </p:nvSpPr>
          <p:spPr bwMode="auto">
            <a:xfrm>
              <a:off x="6911340" y="4483607"/>
              <a:ext cx="771525" cy="391795"/>
            </a:xfrm>
            <a:custGeom>
              <a:avLst/>
              <a:gdLst>
                <a:gd name="T0" fmla="*/ 0 w 771525"/>
                <a:gd name="T1" fmla="*/ 97917 h 391795"/>
                <a:gd name="T2" fmla="*/ 575309 w 771525"/>
                <a:gd name="T3" fmla="*/ 97917 h 391795"/>
                <a:gd name="T4" fmla="*/ 575309 w 771525"/>
                <a:gd name="T5" fmla="*/ 0 h 391795"/>
                <a:gd name="T6" fmla="*/ 771143 w 771525"/>
                <a:gd name="T7" fmla="*/ 195834 h 391795"/>
                <a:gd name="T8" fmla="*/ 575309 w 771525"/>
                <a:gd name="T9" fmla="*/ 391668 h 391795"/>
                <a:gd name="T10" fmla="*/ 575309 w 771525"/>
                <a:gd name="T11" fmla="*/ 293751 h 391795"/>
                <a:gd name="T12" fmla="*/ 0 w 771525"/>
                <a:gd name="T13" fmla="*/ 293751 h 391795"/>
                <a:gd name="T14" fmla="*/ 0 w 771525"/>
                <a:gd name="T15" fmla="*/ 97917 h 3917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1525" h="391795">
                  <a:moveTo>
                    <a:pt x="0" y="97917"/>
                  </a:moveTo>
                  <a:lnTo>
                    <a:pt x="575309" y="97917"/>
                  </a:lnTo>
                  <a:lnTo>
                    <a:pt x="575309" y="0"/>
                  </a:lnTo>
                  <a:lnTo>
                    <a:pt x="771143" y="195834"/>
                  </a:lnTo>
                  <a:lnTo>
                    <a:pt x="575309" y="391668"/>
                  </a:lnTo>
                  <a:lnTo>
                    <a:pt x="575309" y="293751"/>
                  </a:lnTo>
                  <a:lnTo>
                    <a:pt x="0" y="293751"/>
                  </a:lnTo>
                  <a:lnTo>
                    <a:pt x="0" y="97917"/>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5662" name="object 38">
              <a:extLst>
                <a:ext uri="{FF2B5EF4-FFF2-40B4-BE49-F238E27FC236}">
                  <a16:creationId xmlns:a16="http://schemas.microsoft.com/office/drawing/2014/main" id="{B8829CEF-3BE0-B4DB-5A2B-653D487385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30740" y="4355591"/>
              <a:ext cx="370331" cy="37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19" name="object 39">
            <a:extLst>
              <a:ext uri="{FF2B5EF4-FFF2-40B4-BE49-F238E27FC236}">
                <a16:creationId xmlns:a16="http://schemas.microsoft.com/office/drawing/2014/main" id="{4BCF73D0-51E3-F588-68AE-5BFF93D706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7338" y="2592388"/>
            <a:ext cx="5064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object 40">
            <a:extLst>
              <a:ext uri="{FF2B5EF4-FFF2-40B4-BE49-F238E27FC236}">
                <a16:creationId xmlns:a16="http://schemas.microsoft.com/office/drawing/2014/main" id="{B3F74FA8-0B15-E4DA-39AF-C44EC9761ABD}"/>
              </a:ext>
            </a:extLst>
          </p:cNvPr>
          <p:cNvSpPr txBox="1">
            <a:spLocks noChangeArrowheads="1"/>
          </p:cNvSpPr>
          <p:nvPr/>
        </p:nvSpPr>
        <p:spPr bwMode="auto">
          <a:xfrm>
            <a:off x="4281488" y="2659063"/>
            <a:ext cx="1539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2000" b="1">
                <a:solidFill>
                  <a:srgbClr val="FFC000"/>
                </a:solidFill>
              </a:rPr>
              <a:t>1</a:t>
            </a:r>
          </a:p>
        </p:txBody>
      </p:sp>
      <p:grpSp>
        <p:nvGrpSpPr>
          <p:cNvPr id="25621" name="object 41">
            <a:extLst>
              <a:ext uri="{FF2B5EF4-FFF2-40B4-BE49-F238E27FC236}">
                <a16:creationId xmlns:a16="http://schemas.microsoft.com/office/drawing/2014/main" id="{A0E112C7-4946-D47B-26B4-4061E69AEC16}"/>
              </a:ext>
            </a:extLst>
          </p:cNvPr>
          <p:cNvGrpSpPr>
            <a:grpSpLocks/>
          </p:cNvGrpSpPr>
          <p:nvPr/>
        </p:nvGrpSpPr>
        <p:grpSpPr bwMode="auto">
          <a:xfrm>
            <a:off x="5300663" y="2579688"/>
            <a:ext cx="560387" cy="530225"/>
            <a:chOff x="5300217" y="2829447"/>
            <a:chExt cx="561340" cy="530225"/>
          </a:xfrm>
        </p:grpSpPr>
        <p:pic>
          <p:nvPicPr>
            <p:cNvPr id="25657" name="object 42">
              <a:extLst>
                <a:ext uri="{FF2B5EF4-FFF2-40B4-BE49-F238E27FC236}">
                  <a16:creationId xmlns:a16="http://schemas.microsoft.com/office/drawing/2014/main" id="{EF558FDF-AC3B-6A83-E529-6E677A3683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8857" y="2829447"/>
              <a:ext cx="325001" cy="19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8" name="object 43">
              <a:extLst>
                <a:ext uri="{FF2B5EF4-FFF2-40B4-BE49-F238E27FC236}">
                  <a16:creationId xmlns:a16="http://schemas.microsoft.com/office/drawing/2014/main" id="{13A76336-3872-89AC-CDED-746EB428ED64}"/>
                </a:ext>
              </a:extLst>
            </p:cNvPr>
            <p:cNvSpPr>
              <a:spLocks/>
            </p:cNvSpPr>
            <p:nvPr/>
          </p:nvSpPr>
          <p:spPr bwMode="auto">
            <a:xfrm>
              <a:off x="5306567" y="3041903"/>
              <a:ext cx="548640" cy="311150"/>
            </a:xfrm>
            <a:custGeom>
              <a:avLst/>
              <a:gdLst>
                <a:gd name="T0" fmla="*/ 393192 w 548639"/>
                <a:gd name="T1" fmla="*/ 0 h 311150"/>
                <a:gd name="T2" fmla="*/ 393192 w 548639"/>
                <a:gd name="T3" fmla="*/ 77724 h 311150"/>
                <a:gd name="T4" fmla="*/ 0 w 548639"/>
                <a:gd name="T5" fmla="*/ 77724 h 311150"/>
                <a:gd name="T6" fmla="*/ 0 w 548639"/>
                <a:gd name="T7" fmla="*/ 233172 h 311150"/>
                <a:gd name="T8" fmla="*/ 393192 w 548639"/>
                <a:gd name="T9" fmla="*/ 233172 h 311150"/>
                <a:gd name="T10" fmla="*/ 393192 w 548639"/>
                <a:gd name="T11" fmla="*/ 310896 h 311150"/>
                <a:gd name="T12" fmla="*/ 548640 w 548639"/>
                <a:gd name="T13" fmla="*/ 155448 h 311150"/>
                <a:gd name="T14" fmla="*/ 393192 w 548639"/>
                <a:gd name="T15" fmla="*/ 0 h 31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639" h="311150">
                  <a:moveTo>
                    <a:pt x="393192" y="0"/>
                  </a:moveTo>
                  <a:lnTo>
                    <a:pt x="393192" y="77724"/>
                  </a:lnTo>
                  <a:lnTo>
                    <a:pt x="0" y="77724"/>
                  </a:lnTo>
                  <a:lnTo>
                    <a:pt x="0" y="233172"/>
                  </a:lnTo>
                  <a:lnTo>
                    <a:pt x="393192" y="233172"/>
                  </a:lnTo>
                  <a:lnTo>
                    <a:pt x="393192" y="310896"/>
                  </a:lnTo>
                  <a:lnTo>
                    <a:pt x="548640" y="155448"/>
                  </a:lnTo>
                  <a:lnTo>
                    <a:pt x="39319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59" name="object 44">
              <a:extLst>
                <a:ext uri="{FF2B5EF4-FFF2-40B4-BE49-F238E27FC236}">
                  <a16:creationId xmlns:a16="http://schemas.microsoft.com/office/drawing/2014/main" id="{7ADDB1FF-C545-B9F8-0709-2B8F75F73BB8}"/>
                </a:ext>
              </a:extLst>
            </p:cNvPr>
            <p:cNvSpPr>
              <a:spLocks/>
            </p:cNvSpPr>
            <p:nvPr/>
          </p:nvSpPr>
          <p:spPr bwMode="auto">
            <a:xfrm>
              <a:off x="5306567" y="3041903"/>
              <a:ext cx="548640" cy="311150"/>
            </a:xfrm>
            <a:custGeom>
              <a:avLst/>
              <a:gdLst>
                <a:gd name="T0" fmla="*/ 548640 w 548639"/>
                <a:gd name="T1" fmla="*/ 155448 h 311150"/>
                <a:gd name="T2" fmla="*/ 393192 w 548639"/>
                <a:gd name="T3" fmla="*/ 0 h 311150"/>
                <a:gd name="T4" fmla="*/ 393192 w 548639"/>
                <a:gd name="T5" fmla="*/ 77724 h 311150"/>
                <a:gd name="T6" fmla="*/ 0 w 548639"/>
                <a:gd name="T7" fmla="*/ 77724 h 311150"/>
                <a:gd name="T8" fmla="*/ 0 w 548639"/>
                <a:gd name="T9" fmla="*/ 233172 h 311150"/>
                <a:gd name="T10" fmla="*/ 393192 w 548639"/>
                <a:gd name="T11" fmla="*/ 233172 h 311150"/>
                <a:gd name="T12" fmla="*/ 393192 w 548639"/>
                <a:gd name="T13" fmla="*/ 310896 h 311150"/>
                <a:gd name="T14" fmla="*/ 548640 w 548639"/>
                <a:gd name="T15" fmla="*/ 155448 h 31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639" h="311150">
                  <a:moveTo>
                    <a:pt x="548640" y="155448"/>
                  </a:moveTo>
                  <a:lnTo>
                    <a:pt x="393192" y="0"/>
                  </a:lnTo>
                  <a:lnTo>
                    <a:pt x="393192" y="77724"/>
                  </a:lnTo>
                  <a:lnTo>
                    <a:pt x="0" y="77724"/>
                  </a:lnTo>
                  <a:lnTo>
                    <a:pt x="0" y="233172"/>
                  </a:lnTo>
                  <a:lnTo>
                    <a:pt x="393192" y="233172"/>
                  </a:lnTo>
                  <a:lnTo>
                    <a:pt x="393192" y="310896"/>
                  </a:lnTo>
                  <a:lnTo>
                    <a:pt x="548640" y="155448"/>
                  </a:lnTo>
                  <a:close/>
                </a:path>
              </a:pathLst>
            </a:custGeom>
            <a:noFill/>
            <a:ln w="12192">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5622" name="object 45">
            <a:extLst>
              <a:ext uri="{FF2B5EF4-FFF2-40B4-BE49-F238E27FC236}">
                <a16:creationId xmlns:a16="http://schemas.microsoft.com/office/drawing/2014/main" id="{CD953E16-488B-3CFC-473D-EF888EFACE76}"/>
              </a:ext>
            </a:extLst>
          </p:cNvPr>
          <p:cNvSpPr txBox="1">
            <a:spLocks noChangeArrowheads="1"/>
          </p:cNvSpPr>
          <p:nvPr/>
        </p:nvSpPr>
        <p:spPr bwMode="auto">
          <a:xfrm>
            <a:off x="5410200" y="3121025"/>
            <a:ext cx="2794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800" b="1">
                <a:solidFill>
                  <a:srgbClr val="FFFFFF"/>
                </a:solidFill>
              </a:rPr>
              <a:t>ΙΕ518</a:t>
            </a:r>
          </a:p>
        </p:txBody>
      </p:sp>
      <p:pic>
        <p:nvPicPr>
          <p:cNvPr id="25623" name="object 46">
            <a:extLst>
              <a:ext uri="{FF2B5EF4-FFF2-40B4-BE49-F238E27FC236}">
                <a16:creationId xmlns:a16="http://schemas.microsoft.com/office/drawing/2014/main" id="{816AF19B-828A-5152-A075-21F7A1933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213" y="2570163"/>
            <a:ext cx="398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4" name="object 47">
            <a:extLst>
              <a:ext uri="{FF2B5EF4-FFF2-40B4-BE49-F238E27FC236}">
                <a16:creationId xmlns:a16="http://schemas.microsoft.com/office/drawing/2014/main" id="{9A0BAEDD-724D-2282-D52B-A81345DA1D8C}"/>
              </a:ext>
            </a:extLst>
          </p:cNvPr>
          <p:cNvSpPr txBox="1">
            <a:spLocks noChangeArrowheads="1"/>
          </p:cNvSpPr>
          <p:nvPr/>
        </p:nvSpPr>
        <p:spPr bwMode="auto">
          <a:xfrm>
            <a:off x="4713288" y="2952750"/>
            <a:ext cx="4635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200" b="1">
                <a:solidFill>
                  <a:srgbClr val="034EA1"/>
                </a:solidFill>
              </a:rPr>
              <a:t>OoExt</a:t>
            </a:r>
          </a:p>
        </p:txBody>
      </p:sp>
      <p:pic>
        <p:nvPicPr>
          <p:cNvPr id="25625" name="object 48">
            <a:extLst>
              <a:ext uri="{FF2B5EF4-FFF2-40B4-BE49-F238E27FC236}">
                <a16:creationId xmlns:a16="http://schemas.microsoft.com/office/drawing/2014/main" id="{F3651F48-CD50-9A22-7BEC-C7A04941A3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2175" y="2562225"/>
            <a:ext cx="396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object 49">
            <a:extLst>
              <a:ext uri="{FF2B5EF4-FFF2-40B4-BE49-F238E27FC236}">
                <a16:creationId xmlns:a16="http://schemas.microsoft.com/office/drawing/2014/main" id="{276615F6-C995-9F32-8168-B67AE540F149}"/>
              </a:ext>
            </a:extLst>
          </p:cNvPr>
          <p:cNvSpPr txBox="1">
            <a:spLocks noChangeArrowheads="1"/>
          </p:cNvSpPr>
          <p:nvPr/>
        </p:nvSpPr>
        <p:spPr bwMode="auto">
          <a:xfrm>
            <a:off x="5937250" y="2925763"/>
            <a:ext cx="5048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200" b="1">
                <a:solidFill>
                  <a:srgbClr val="034EA1"/>
                </a:solidFill>
              </a:rPr>
              <a:t>OoExp</a:t>
            </a:r>
          </a:p>
        </p:txBody>
      </p:sp>
      <p:grpSp>
        <p:nvGrpSpPr>
          <p:cNvPr id="25627" name="object 50">
            <a:extLst>
              <a:ext uri="{FF2B5EF4-FFF2-40B4-BE49-F238E27FC236}">
                <a16:creationId xmlns:a16="http://schemas.microsoft.com/office/drawing/2014/main" id="{66DBED76-2B61-4A05-38D2-CE00024F5F39}"/>
              </a:ext>
            </a:extLst>
          </p:cNvPr>
          <p:cNvGrpSpPr>
            <a:grpSpLocks/>
          </p:cNvGrpSpPr>
          <p:nvPr/>
        </p:nvGrpSpPr>
        <p:grpSpPr bwMode="auto">
          <a:xfrm>
            <a:off x="9305925" y="2781300"/>
            <a:ext cx="1068388" cy="530225"/>
            <a:chOff x="9305290" y="2780679"/>
            <a:chExt cx="1068705" cy="530225"/>
          </a:xfrm>
        </p:grpSpPr>
        <p:pic>
          <p:nvPicPr>
            <p:cNvPr id="25653" name="object 51">
              <a:extLst>
                <a:ext uri="{FF2B5EF4-FFF2-40B4-BE49-F238E27FC236}">
                  <a16:creationId xmlns:a16="http://schemas.microsoft.com/office/drawing/2014/main" id="{AEDB9290-A61E-BC97-60EC-85A2C5E8A9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8108" y="2851126"/>
              <a:ext cx="365759" cy="39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object 52">
              <a:extLst>
                <a:ext uri="{FF2B5EF4-FFF2-40B4-BE49-F238E27FC236}">
                  <a16:creationId xmlns:a16="http://schemas.microsoft.com/office/drawing/2014/main" id="{CE07B291-BCB4-2FFC-7C4E-27FE824DA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3929" y="2780679"/>
              <a:ext cx="325001" cy="19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5" name="object 53">
              <a:extLst>
                <a:ext uri="{FF2B5EF4-FFF2-40B4-BE49-F238E27FC236}">
                  <a16:creationId xmlns:a16="http://schemas.microsoft.com/office/drawing/2014/main" id="{7537BE04-ED28-F177-09F0-757076474C59}"/>
                </a:ext>
              </a:extLst>
            </p:cNvPr>
            <p:cNvSpPr>
              <a:spLocks/>
            </p:cNvSpPr>
            <p:nvPr/>
          </p:nvSpPr>
          <p:spPr bwMode="auto">
            <a:xfrm>
              <a:off x="9311640" y="2993136"/>
              <a:ext cx="548640" cy="311150"/>
            </a:xfrm>
            <a:custGeom>
              <a:avLst/>
              <a:gdLst>
                <a:gd name="T0" fmla="*/ 393191 w 548640"/>
                <a:gd name="T1" fmla="*/ 0 h 311150"/>
                <a:gd name="T2" fmla="*/ 393191 w 548640"/>
                <a:gd name="T3" fmla="*/ 77724 h 311150"/>
                <a:gd name="T4" fmla="*/ 0 w 548640"/>
                <a:gd name="T5" fmla="*/ 77724 h 311150"/>
                <a:gd name="T6" fmla="*/ 0 w 548640"/>
                <a:gd name="T7" fmla="*/ 233172 h 311150"/>
                <a:gd name="T8" fmla="*/ 393191 w 548640"/>
                <a:gd name="T9" fmla="*/ 233172 h 311150"/>
                <a:gd name="T10" fmla="*/ 393191 w 548640"/>
                <a:gd name="T11" fmla="*/ 310896 h 311150"/>
                <a:gd name="T12" fmla="*/ 548639 w 548640"/>
                <a:gd name="T13" fmla="*/ 155448 h 311150"/>
                <a:gd name="T14" fmla="*/ 393191 w 548640"/>
                <a:gd name="T15" fmla="*/ 0 h 31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640" h="311150">
                  <a:moveTo>
                    <a:pt x="393191" y="0"/>
                  </a:moveTo>
                  <a:lnTo>
                    <a:pt x="393191" y="77724"/>
                  </a:lnTo>
                  <a:lnTo>
                    <a:pt x="0" y="77724"/>
                  </a:lnTo>
                  <a:lnTo>
                    <a:pt x="0" y="233172"/>
                  </a:lnTo>
                  <a:lnTo>
                    <a:pt x="393191" y="233172"/>
                  </a:lnTo>
                  <a:lnTo>
                    <a:pt x="393191" y="310896"/>
                  </a:lnTo>
                  <a:lnTo>
                    <a:pt x="548639" y="155448"/>
                  </a:lnTo>
                  <a:lnTo>
                    <a:pt x="393191"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56" name="object 54">
              <a:extLst>
                <a:ext uri="{FF2B5EF4-FFF2-40B4-BE49-F238E27FC236}">
                  <a16:creationId xmlns:a16="http://schemas.microsoft.com/office/drawing/2014/main" id="{301099B6-41D4-6163-78D1-4B5EBE6EA3EC}"/>
                </a:ext>
              </a:extLst>
            </p:cNvPr>
            <p:cNvSpPr>
              <a:spLocks/>
            </p:cNvSpPr>
            <p:nvPr/>
          </p:nvSpPr>
          <p:spPr bwMode="auto">
            <a:xfrm>
              <a:off x="9311640" y="2993136"/>
              <a:ext cx="548640" cy="311150"/>
            </a:xfrm>
            <a:custGeom>
              <a:avLst/>
              <a:gdLst>
                <a:gd name="T0" fmla="*/ 548639 w 548640"/>
                <a:gd name="T1" fmla="*/ 155448 h 311150"/>
                <a:gd name="T2" fmla="*/ 393191 w 548640"/>
                <a:gd name="T3" fmla="*/ 0 h 311150"/>
                <a:gd name="T4" fmla="*/ 393191 w 548640"/>
                <a:gd name="T5" fmla="*/ 77724 h 311150"/>
                <a:gd name="T6" fmla="*/ 0 w 548640"/>
                <a:gd name="T7" fmla="*/ 77724 h 311150"/>
                <a:gd name="T8" fmla="*/ 0 w 548640"/>
                <a:gd name="T9" fmla="*/ 233172 h 311150"/>
                <a:gd name="T10" fmla="*/ 393191 w 548640"/>
                <a:gd name="T11" fmla="*/ 233172 h 311150"/>
                <a:gd name="T12" fmla="*/ 393191 w 548640"/>
                <a:gd name="T13" fmla="*/ 310896 h 311150"/>
                <a:gd name="T14" fmla="*/ 548639 w 548640"/>
                <a:gd name="T15" fmla="*/ 155448 h 31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640" h="311150">
                  <a:moveTo>
                    <a:pt x="548639" y="155448"/>
                  </a:moveTo>
                  <a:lnTo>
                    <a:pt x="393191" y="0"/>
                  </a:lnTo>
                  <a:lnTo>
                    <a:pt x="393191" y="77724"/>
                  </a:lnTo>
                  <a:lnTo>
                    <a:pt x="0" y="77724"/>
                  </a:lnTo>
                  <a:lnTo>
                    <a:pt x="0" y="233172"/>
                  </a:lnTo>
                  <a:lnTo>
                    <a:pt x="393191" y="233172"/>
                  </a:lnTo>
                  <a:lnTo>
                    <a:pt x="393191" y="310896"/>
                  </a:lnTo>
                  <a:lnTo>
                    <a:pt x="548639" y="155448"/>
                  </a:lnTo>
                  <a:close/>
                </a:path>
              </a:pathLst>
            </a:custGeom>
            <a:noFill/>
            <a:ln w="12192">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5628" name="object 55">
            <a:extLst>
              <a:ext uri="{FF2B5EF4-FFF2-40B4-BE49-F238E27FC236}">
                <a16:creationId xmlns:a16="http://schemas.microsoft.com/office/drawing/2014/main" id="{153CCFE0-8549-3BBD-906F-23A6ED5E73DF}"/>
              </a:ext>
            </a:extLst>
          </p:cNvPr>
          <p:cNvSpPr txBox="1">
            <a:spLocks noChangeArrowheads="1"/>
          </p:cNvSpPr>
          <p:nvPr/>
        </p:nvSpPr>
        <p:spPr bwMode="auto">
          <a:xfrm>
            <a:off x="9415463" y="3071813"/>
            <a:ext cx="2794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800" b="1">
                <a:solidFill>
                  <a:srgbClr val="FFFFFF"/>
                </a:solidFill>
              </a:rPr>
              <a:t>ΙΕ599</a:t>
            </a:r>
          </a:p>
        </p:txBody>
      </p:sp>
      <p:grpSp>
        <p:nvGrpSpPr>
          <p:cNvPr id="25629" name="object 56">
            <a:extLst>
              <a:ext uri="{FF2B5EF4-FFF2-40B4-BE49-F238E27FC236}">
                <a16:creationId xmlns:a16="http://schemas.microsoft.com/office/drawing/2014/main" id="{59C1124C-1189-8A83-0667-3E91AC65AC2C}"/>
              </a:ext>
            </a:extLst>
          </p:cNvPr>
          <p:cNvGrpSpPr>
            <a:grpSpLocks/>
          </p:cNvGrpSpPr>
          <p:nvPr/>
        </p:nvGrpSpPr>
        <p:grpSpPr bwMode="auto">
          <a:xfrm>
            <a:off x="6905625" y="2701925"/>
            <a:ext cx="2259013" cy="476250"/>
            <a:chOff x="6904990" y="2702039"/>
            <a:chExt cx="2259965" cy="476884"/>
          </a:xfrm>
        </p:grpSpPr>
        <p:pic>
          <p:nvPicPr>
            <p:cNvPr id="25649" name="object 57">
              <a:extLst>
                <a:ext uri="{FF2B5EF4-FFF2-40B4-BE49-F238E27FC236}">
                  <a16:creationId xmlns:a16="http://schemas.microsoft.com/office/drawing/2014/main" id="{26761FD5-C147-810F-6AE5-C47D04632D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5476" y="2739437"/>
              <a:ext cx="398906" cy="33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0" name="object 58">
              <a:extLst>
                <a:ext uri="{FF2B5EF4-FFF2-40B4-BE49-F238E27FC236}">
                  <a16:creationId xmlns:a16="http://schemas.microsoft.com/office/drawing/2014/main" id="{B08AB4A3-73F0-AC88-77D0-0E383E7707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09204" y="2702039"/>
              <a:ext cx="505231" cy="4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1" name="object 59">
              <a:extLst>
                <a:ext uri="{FF2B5EF4-FFF2-40B4-BE49-F238E27FC236}">
                  <a16:creationId xmlns:a16="http://schemas.microsoft.com/office/drawing/2014/main" id="{5E89ED83-AC7C-44EB-85C4-C9BC60619A09}"/>
                </a:ext>
              </a:extLst>
            </p:cNvPr>
            <p:cNvSpPr>
              <a:spLocks/>
            </p:cNvSpPr>
            <p:nvPr/>
          </p:nvSpPr>
          <p:spPr bwMode="auto">
            <a:xfrm>
              <a:off x="6911340" y="2759964"/>
              <a:ext cx="771525" cy="390525"/>
            </a:xfrm>
            <a:custGeom>
              <a:avLst/>
              <a:gdLst>
                <a:gd name="T0" fmla="*/ 576071 w 771525"/>
                <a:gd name="T1" fmla="*/ 0 h 390525"/>
                <a:gd name="T2" fmla="*/ 576071 w 771525"/>
                <a:gd name="T3" fmla="*/ 97536 h 390525"/>
                <a:gd name="T4" fmla="*/ 0 w 771525"/>
                <a:gd name="T5" fmla="*/ 97536 h 390525"/>
                <a:gd name="T6" fmla="*/ 0 w 771525"/>
                <a:gd name="T7" fmla="*/ 292608 h 390525"/>
                <a:gd name="T8" fmla="*/ 576071 w 771525"/>
                <a:gd name="T9" fmla="*/ 292608 h 390525"/>
                <a:gd name="T10" fmla="*/ 576071 w 771525"/>
                <a:gd name="T11" fmla="*/ 390144 h 390525"/>
                <a:gd name="T12" fmla="*/ 771143 w 771525"/>
                <a:gd name="T13" fmla="*/ 195072 h 390525"/>
                <a:gd name="T14" fmla="*/ 576071 w 771525"/>
                <a:gd name="T15" fmla="*/ 0 h 390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1525" h="390525">
                  <a:moveTo>
                    <a:pt x="576071" y="0"/>
                  </a:moveTo>
                  <a:lnTo>
                    <a:pt x="576071" y="97536"/>
                  </a:lnTo>
                  <a:lnTo>
                    <a:pt x="0" y="97536"/>
                  </a:lnTo>
                  <a:lnTo>
                    <a:pt x="0" y="292608"/>
                  </a:lnTo>
                  <a:lnTo>
                    <a:pt x="576071" y="292608"/>
                  </a:lnTo>
                  <a:lnTo>
                    <a:pt x="576071" y="390144"/>
                  </a:lnTo>
                  <a:lnTo>
                    <a:pt x="771143" y="195072"/>
                  </a:lnTo>
                  <a:lnTo>
                    <a:pt x="576071"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52" name="object 60">
              <a:extLst>
                <a:ext uri="{FF2B5EF4-FFF2-40B4-BE49-F238E27FC236}">
                  <a16:creationId xmlns:a16="http://schemas.microsoft.com/office/drawing/2014/main" id="{013BDFF7-976A-A4A4-2D43-B814557B4802}"/>
                </a:ext>
              </a:extLst>
            </p:cNvPr>
            <p:cNvSpPr>
              <a:spLocks/>
            </p:cNvSpPr>
            <p:nvPr/>
          </p:nvSpPr>
          <p:spPr bwMode="auto">
            <a:xfrm>
              <a:off x="6911340" y="2759964"/>
              <a:ext cx="771525" cy="390525"/>
            </a:xfrm>
            <a:custGeom>
              <a:avLst/>
              <a:gdLst>
                <a:gd name="T0" fmla="*/ 0 w 771525"/>
                <a:gd name="T1" fmla="*/ 97536 h 390525"/>
                <a:gd name="T2" fmla="*/ 576071 w 771525"/>
                <a:gd name="T3" fmla="*/ 97536 h 390525"/>
                <a:gd name="T4" fmla="*/ 576071 w 771525"/>
                <a:gd name="T5" fmla="*/ 0 h 390525"/>
                <a:gd name="T6" fmla="*/ 771143 w 771525"/>
                <a:gd name="T7" fmla="*/ 195072 h 390525"/>
                <a:gd name="T8" fmla="*/ 576071 w 771525"/>
                <a:gd name="T9" fmla="*/ 390144 h 390525"/>
                <a:gd name="T10" fmla="*/ 576071 w 771525"/>
                <a:gd name="T11" fmla="*/ 292608 h 390525"/>
                <a:gd name="T12" fmla="*/ 0 w 771525"/>
                <a:gd name="T13" fmla="*/ 292608 h 390525"/>
                <a:gd name="T14" fmla="*/ 0 w 771525"/>
                <a:gd name="T15" fmla="*/ 97536 h 390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1525" h="390525">
                  <a:moveTo>
                    <a:pt x="0" y="97536"/>
                  </a:moveTo>
                  <a:lnTo>
                    <a:pt x="576071" y="97536"/>
                  </a:lnTo>
                  <a:lnTo>
                    <a:pt x="576071" y="0"/>
                  </a:lnTo>
                  <a:lnTo>
                    <a:pt x="771143" y="195072"/>
                  </a:lnTo>
                  <a:lnTo>
                    <a:pt x="576071" y="390144"/>
                  </a:lnTo>
                  <a:lnTo>
                    <a:pt x="576071" y="292608"/>
                  </a:lnTo>
                  <a:lnTo>
                    <a:pt x="0" y="292608"/>
                  </a:lnTo>
                  <a:lnTo>
                    <a:pt x="0" y="97536"/>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61" name="object 61">
            <a:extLst>
              <a:ext uri="{FF2B5EF4-FFF2-40B4-BE49-F238E27FC236}">
                <a16:creationId xmlns:a16="http://schemas.microsoft.com/office/drawing/2014/main" id="{455862C2-0E05-4F39-B20F-B1CF6DBAD9D8}"/>
              </a:ext>
            </a:extLst>
          </p:cNvPr>
          <p:cNvSpPr txBox="1"/>
          <p:nvPr/>
        </p:nvSpPr>
        <p:spPr>
          <a:xfrm>
            <a:off x="8258175" y="2768600"/>
            <a:ext cx="255588" cy="725488"/>
          </a:xfrm>
          <a:prstGeom prst="rect">
            <a:avLst/>
          </a:prstGeom>
        </p:spPr>
        <p:txBody>
          <a:bodyPr lIns="0" tIns="13335" rIns="0" bIns="0">
            <a:spAutoFit/>
          </a:bodyPr>
          <a:lstStyle/>
          <a:p>
            <a:pPr marL="35560" fontAlgn="auto">
              <a:spcBef>
                <a:spcPts val="105"/>
              </a:spcBef>
              <a:spcAft>
                <a:spcPts val="0"/>
              </a:spcAft>
              <a:defRPr sz="2000" b="1">
                <a:solidFill>
                  <a:srgbClr val="FFC000"/>
                </a:solidFill>
                <a:latin typeface="Arial"/>
                <a:cs typeface="Arial"/>
              </a:defRPr>
            </a:pPr>
            <a:r>
              <a:rPr sz="2000" b="1" dirty="0">
                <a:solidFill>
                  <a:srgbClr val="FFC000"/>
                </a:solidFill>
                <a:latin typeface="Arial"/>
                <a:cs typeface="Arial"/>
              </a:rPr>
              <a:t>2</a:t>
            </a:r>
          </a:p>
          <a:p>
            <a:pPr fontAlgn="auto">
              <a:spcBef>
                <a:spcPts val="1780"/>
              </a:spcBef>
              <a:spcAft>
                <a:spcPts val="0"/>
              </a:spcAft>
              <a:defRPr sz="1100">
                <a:solidFill>
                  <a:srgbClr val="4D4D4D"/>
                </a:solidFill>
                <a:latin typeface="Arial MT"/>
                <a:cs typeface="Arial MT"/>
              </a:defRPr>
            </a:pPr>
            <a:endParaRPr sz="1100" dirty="0">
              <a:solidFill>
                <a:srgbClr val="4D4D4D"/>
              </a:solidFill>
              <a:latin typeface="Arial MT"/>
              <a:cs typeface="Arial MT"/>
            </a:endParaRPr>
          </a:p>
        </p:txBody>
      </p:sp>
      <p:sp>
        <p:nvSpPr>
          <p:cNvPr id="25631" name="object 62">
            <a:extLst>
              <a:ext uri="{FF2B5EF4-FFF2-40B4-BE49-F238E27FC236}">
                <a16:creationId xmlns:a16="http://schemas.microsoft.com/office/drawing/2014/main" id="{1CC48B40-E1D8-45C1-6F84-D8446460545D}"/>
              </a:ext>
            </a:extLst>
          </p:cNvPr>
          <p:cNvSpPr txBox="1">
            <a:spLocks noChangeArrowheads="1"/>
          </p:cNvSpPr>
          <p:nvPr/>
        </p:nvSpPr>
        <p:spPr bwMode="auto">
          <a:xfrm>
            <a:off x="8731250" y="3006725"/>
            <a:ext cx="25304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048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550"/>
              </a:spcBef>
            </a:pPr>
            <a:r>
              <a:rPr lang="en-US" altLang="en-US" sz="1200" b="1">
                <a:solidFill>
                  <a:srgbClr val="034EA1"/>
                </a:solidFill>
              </a:rPr>
              <a:t>OoExp</a:t>
            </a:r>
          </a:p>
        </p:txBody>
      </p:sp>
      <p:sp>
        <p:nvSpPr>
          <p:cNvPr id="25632" name="object 63">
            <a:extLst>
              <a:ext uri="{FF2B5EF4-FFF2-40B4-BE49-F238E27FC236}">
                <a16:creationId xmlns:a16="http://schemas.microsoft.com/office/drawing/2014/main" id="{3A421F30-34BE-F32F-50F5-51F7217C8C49}"/>
              </a:ext>
            </a:extLst>
          </p:cNvPr>
          <p:cNvSpPr txBox="1">
            <a:spLocks noChangeArrowheads="1"/>
          </p:cNvSpPr>
          <p:nvPr/>
        </p:nvSpPr>
        <p:spPr bwMode="auto">
          <a:xfrm>
            <a:off x="7796213" y="3275013"/>
            <a:ext cx="352266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l-GR" altLang="en-US" sz="1100" dirty="0">
                <a:solidFill>
                  <a:srgbClr val="002060"/>
                </a:solidFill>
                <a:latin typeface="Arial MT"/>
              </a:rPr>
              <a:t>Το </a:t>
            </a:r>
            <a:r>
              <a:rPr lang="en-US" altLang="en-US" sz="1100" dirty="0" err="1">
                <a:solidFill>
                  <a:srgbClr val="002060"/>
                </a:solidFill>
                <a:latin typeface="Arial MT"/>
              </a:rPr>
              <a:t>OoExp</a:t>
            </a:r>
            <a:r>
              <a:rPr lang="en-US" altLang="en-US" sz="1100" dirty="0">
                <a:solidFill>
                  <a:srgbClr val="002060"/>
                </a:solidFill>
                <a:latin typeface="Arial MT"/>
              </a:rPr>
              <a:t> </a:t>
            </a:r>
            <a:r>
              <a:rPr lang="el-GR" altLang="en-US" sz="1100" dirty="0">
                <a:solidFill>
                  <a:srgbClr val="002060"/>
                </a:solidFill>
                <a:latin typeface="Arial MT"/>
              </a:rPr>
              <a:t>ειδοποιεί τον</a:t>
            </a:r>
            <a:r>
              <a:rPr lang="en-US" altLang="en-US" sz="1100" dirty="0">
                <a:solidFill>
                  <a:srgbClr val="002060"/>
                </a:solidFill>
                <a:latin typeface="Arial MT"/>
              </a:rPr>
              <a:t> </a:t>
            </a:r>
            <a:r>
              <a:rPr lang="el-GR" altLang="en-US" sz="1100" dirty="0">
                <a:solidFill>
                  <a:srgbClr val="002060"/>
                </a:solidFill>
                <a:latin typeface="Arial MT"/>
              </a:rPr>
              <a:t>δ</a:t>
            </a:r>
            <a:r>
              <a:rPr lang="en-US" altLang="en-US" sz="1100" dirty="0">
                <a:solidFill>
                  <a:srgbClr val="002060"/>
                </a:solidFill>
                <a:latin typeface="Arial MT"/>
                <a:ea typeface="Arial MT"/>
                <a:cs typeface="Arial MT"/>
              </a:rPr>
              <a:t>ιασα</a:t>
            </a:r>
            <a:r>
              <a:rPr lang="en-US" altLang="en-US" sz="1100" dirty="0" err="1">
                <a:solidFill>
                  <a:srgbClr val="002060"/>
                </a:solidFill>
                <a:latin typeface="Arial MT"/>
                <a:ea typeface="Arial MT"/>
                <a:cs typeface="Arial MT"/>
              </a:rPr>
              <a:t>φιστή</a:t>
            </a:r>
            <a:r>
              <a:rPr lang="en-US" altLang="en-US" sz="1100" dirty="0">
                <a:solidFill>
                  <a:srgbClr val="002060"/>
                </a:solidFill>
                <a:latin typeface="Arial MT"/>
                <a:ea typeface="Arial MT"/>
                <a:cs typeface="Arial MT"/>
              </a:rPr>
              <a:t>/</a:t>
            </a:r>
            <a:r>
              <a:rPr lang="el-GR" altLang="en-US" sz="1100" dirty="0" err="1">
                <a:solidFill>
                  <a:srgbClr val="002060"/>
                </a:solidFill>
                <a:latin typeface="Arial MT"/>
                <a:ea typeface="Arial MT"/>
                <a:cs typeface="Arial MT"/>
              </a:rPr>
              <a:t>αντι</a:t>
            </a:r>
            <a:r>
              <a:rPr lang="en-US" altLang="en-US" sz="1100" dirty="0">
                <a:solidFill>
                  <a:srgbClr val="002060"/>
                </a:solidFill>
                <a:latin typeface="Arial MT"/>
                <a:ea typeface="Arial MT"/>
                <a:cs typeface="Arial MT"/>
              </a:rPr>
              <a:t>π</a:t>
            </a:r>
            <a:r>
              <a:rPr lang="en-US" altLang="en-US" sz="1100" dirty="0" err="1">
                <a:solidFill>
                  <a:srgbClr val="002060"/>
                </a:solidFill>
                <a:latin typeface="Arial MT"/>
                <a:ea typeface="Arial MT"/>
                <a:cs typeface="Arial MT"/>
              </a:rPr>
              <a:t>ρόσω</a:t>
            </a:r>
            <a:r>
              <a:rPr lang="en-US" altLang="en-US" sz="1100" dirty="0">
                <a:solidFill>
                  <a:srgbClr val="002060"/>
                </a:solidFill>
                <a:latin typeface="Arial MT"/>
                <a:ea typeface="Arial MT"/>
                <a:cs typeface="Arial MT"/>
              </a:rPr>
              <a:t>πο ότι τα εμπορεύματα εξήλθαν επιτυχώς από το τελωνειακό έδαφος της Ένωσης μέσω </a:t>
            </a:r>
            <a:r>
              <a:rPr lang="en-US" altLang="en-US" sz="1100" b="1" dirty="0">
                <a:solidFill>
                  <a:srgbClr val="00AF50"/>
                </a:solidFill>
              </a:rPr>
              <a:t>θετικού </a:t>
            </a:r>
            <a:r>
              <a:rPr lang="en-US" altLang="en-US" sz="1100" dirty="0">
                <a:solidFill>
                  <a:srgbClr val="002060"/>
                </a:solidFill>
                <a:latin typeface="Arial MT"/>
                <a:ea typeface="Arial MT"/>
                <a:cs typeface="Arial MT"/>
              </a:rPr>
              <a:t>μηνύματος</a:t>
            </a:r>
            <a:r>
              <a:rPr lang="el-GR" altLang="en-US" sz="1100" dirty="0">
                <a:solidFill>
                  <a:srgbClr val="002060"/>
                </a:solidFill>
                <a:latin typeface="Arial MT"/>
                <a:ea typeface="Arial MT"/>
                <a:cs typeface="Arial MT"/>
              </a:rPr>
              <a:t> </a:t>
            </a:r>
            <a:r>
              <a:rPr lang="en-US" altLang="en-US" sz="1100" b="1" dirty="0">
                <a:solidFill>
                  <a:srgbClr val="002060"/>
                </a:solidFill>
              </a:rPr>
              <a:t>«</a:t>
            </a:r>
            <a:r>
              <a:rPr lang="en-US" altLang="en-US" sz="1100" b="1" dirty="0" err="1">
                <a:solidFill>
                  <a:srgbClr val="002060"/>
                </a:solidFill>
              </a:rPr>
              <a:t>Γνωστο</a:t>
            </a:r>
            <a:r>
              <a:rPr lang="en-US" altLang="en-US" sz="1100" b="1" dirty="0">
                <a:solidFill>
                  <a:srgbClr val="002060"/>
                </a:solidFill>
              </a:rPr>
              <a:t>ποίηση εξαγωγής» (IE599). </a:t>
            </a:r>
            <a:endParaRPr lang="en-US" altLang="en-US" sz="1100" dirty="0">
              <a:solidFill>
                <a:srgbClr val="002060"/>
              </a:solidFill>
              <a:latin typeface="Arial MT"/>
              <a:ea typeface="Arial MT"/>
              <a:cs typeface="Arial MT"/>
            </a:endParaRPr>
          </a:p>
        </p:txBody>
      </p:sp>
      <p:sp>
        <p:nvSpPr>
          <p:cNvPr id="25633" name="object 64">
            <a:extLst>
              <a:ext uri="{FF2B5EF4-FFF2-40B4-BE49-F238E27FC236}">
                <a16:creationId xmlns:a16="http://schemas.microsoft.com/office/drawing/2014/main" id="{C3D7D2C1-6D5E-B7CF-C855-32DBCF90FA88}"/>
              </a:ext>
            </a:extLst>
          </p:cNvPr>
          <p:cNvSpPr txBox="1">
            <a:spLocks noChangeArrowheads="1"/>
          </p:cNvSpPr>
          <p:nvPr/>
        </p:nvSpPr>
        <p:spPr bwMode="auto">
          <a:xfrm>
            <a:off x="1395413" y="2784475"/>
            <a:ext cx="105886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n-US" altLang="en-US" sz="1400">
                <a:solidFill>
                  <a:srgbClr val="002060"/>
                </a:solidFill>
                <a:latin typeface="Arial MT"/>
                <a:ea typeface="Arial MT"/>
                <a:cs typeface="Arial MT"/>
              </a:rPr>
              <a:t>Το αποτέλεσμα του ελέγχου είναι </a:t>
            </a:r>
            <a:r>
              <a:rPr lang="en-US" altLang="en-US" sz="1400" b="1">
                <a:solidFill>
                  <a:srgbClr val="00AF50"/>
                </a:solidFill>
              </a:rPr>
              <a:t>θετικό</a:t>
            </a:r>
            <a:endParaRPr lang="en-US" altLang="en-US" sz="1400"/>
          </a:p>
        </p:txBody>
      </p:sp>
      <p:grpSp>
        <p:nvGrpSpPr>
          <p:cNvPr id="25634" name="object 66">
            <a:extLst>
              <a:ext uri="{FF2B5EF4-FFF2-40B4-BE49-F238E27FC236}">
                <a16:creationId xmlns:a16="http://schemas.microsoft.com/office/drawing/2014/main" id="{99565B7A-2BA7-DC6D-019F-9FF84CB537F7}"/>
              </a:ext>
            </a:extLst>
          </p:cNvPr>
          <p:cNvGrpSpPr>
            <a:grpSpLocks/>
          </p:cNvGrpSpPr>
          <p:nvPr/>
        </p:nvGrpSpPr>
        <p:grpSpPr bwMode="auto">
          <a:xfrm>
            <a:off x="890588" y="2682875"/>
            <a:ext cx="9264650" cy="725488"/>
            <a:chOff x="889882" y="2682239"/>
            <a:chExt cx="9264650" cy="726440"/>
          </a:xfrm>
        </p:grpSpPr>
        <p:pic>
          <p:nvPicPr>
            <p:cNvPr id="25646" name="object 67">
              <a:extLst>
                <a:ext uri="{FF2B5EF4-FFF2-40B4-BE49-F238E27FC236}">
                  <a16:creationId xmlns:a16="http://schemas.microsoft.com/office/drawing/2014/main" id="{10D03B23-53CE-D534-8B2C-D9425A0179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85603" y="2682239"/>
              <a:ext cx="368807" cy="36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7" name="object 68">
              <a:extLst>
                <a:ext uri="{FF2B5EF4-FFF2-40B4-BE49-F238E27FC236}">
                  <a16:creationId xmlns:a16="http://schemas.microsoft.com/office/drawing/2014/main" id="{1836B340-7A01-3518-B4DA-357358C04B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9882" y="3141605"/>
              <a:ext cx="444860" cy="26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8" name="object 69">
              <a:extLst>
                <a:ext uri="{FF2B5EF4-FFF2-40B4-BE49-F238E27FC236}">
                  <a16:creationId xmlns:a16="http://schemas.microsoft.com/office/drawing/2014/main" id="{4AB026E6-9089-C975-53CA-E916296D0C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44367" y="2866643"/>
              <a:ext cx="365759"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35" name="object 70">
            <a:extLst>
              <a:ext uri="{FF2B5EF4-FFF2-40B4-BE49-F238E27FC236}">
                <a16:creationId xmlns:a16="http://schemas.microsoft.com/office/drawing/2014/main" id="{2198BC55-756D-ABC5-92A2-34FC2BD2B242}"/>
              </a:ext>
            </a:extLst>
          </p:cNvPr>
          <p:cNvSpPr txBox="1">
            <a:spLocks noChangeArrowheads="1"/>
          </p:cNvSpPr>
          <p:nvPr/>
        </p:nvSpPr>
        <p:spPr bwMode="auto">
          <a:xfrm>
            <a:off x="4135438" y="5060950"/>
            <a:ext cx="2573337"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sz="1100">
                <a:solidFill>
                  <a:srgbClr val="002060"/>
                </a:solidFill>
                <a:ea typeface="Arial MT"/>
                <a:cs typeface="Arial MT"/>
              </a:rPr>
              <a:t>Το OoExt κοινοποιεί το αρνητικό αποτέλεσμα ελέγχου στο OoExp μέσω του μηνύματος </a:t>
            </a:r>
            <a:r>
              <a:rPr lang="en-US" altLang="en-US" sz="1100" b="1">
                <a:solidFill>
                  <a:srgbClr val="002060"/>
                </a:solidFill>
              </a:rPr>
              <a:t>«Αποτελέσματα εξόδου» (ΙΕ518). </a:t>
            </a:r>
            <a:endParaRPr lang="en-US" altLang="en-US" sz="1100">
              <a:solidFill>
                <a:srgbClr val="002060"/>
              </a:solidFill>
              <a:ea typeface="Arial MT"/>
              <a:cs typeface="Arial MT"/>
            </a:endParaRPr>
          </a:p>
        </p:txBody>
      </p:sp>
      <p:sp>
        <p:nvSpPr>
          <p:cNvPr id="25636" name="object 73">
            <a:extLst>
              <a:ext uri="{FF2B5EF4-FFF2-40B4-BE49-F238E27FC236}">
                <a16:creationId xmlns:a16="http://schemas.microsoft.com/office/drawing/2014/main" id="{06E9F21D-36C0-3CE1-97D9-811DC3190EE9}"/>
              </a:ext>
            </a:extLst>
          </p:cNvPr>
          <p:cNvSpPr txBox="1">
            <a:spLocks noChangeArrowheads="1"/>
          </p:cNvSpPr>
          <p:nvPr/>
        </p:nvSpPr>
        <p:spPr bwMode="auto">
          <a:xfrm>
            <a:off x="7912100" y="4979988"/>
            <a:ext cx="339725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l-GR" altLang="en-US" sz="1100" dirty="0">
                <a:solidFill>
                  <a:srgbClr val="002060"/>
                </a:solidFill>
                <a:latin typeface="Arial MT"/>
                <a:ea typeface="Arial MT"/>
                <a:cs typeface="Arial MT"/>
              </a:rPr>
              <a:t>Το </a:t>
            </a:r>
            <a:r>
              <a:rPr lang="en-US" altLang="en-US" sz="1100" dirty="0" err="1">
                <a:solidFill>
                  <a:srgbClr val="002060"/>
                </a:solidFill>
                <a:latin typeface="Arial MT"/>
                <a:ea typeface="Arial MT"/>
                <a:cs typeface="Arial MT"/>
              </a:rPr>
              <a:t>OoExp</a:t>
            </a:r>
            <a:r>
              <a:rPr lang="en-US" altLang="en-US" sz="1100" dirty="0">
                <a:solidFill>
                  <a:srgbClr val="002060"/>
                </a:solidFill>
                <a:latin typeface="Arial MT"/>
                <a:ea typeface="Arial MT"/>
                <a:cs typeface="Arial MT"/>
              </a:rPr>
              <a:t> </a:t>
            </a:r>
            <a:r>
              <a:rPr lang="el-GR" altLang="en-US" sz="1100" dirty="0">
                <a:solidFill>
                  <a:srgbClr val="002060"/>
                </a:solidFill>
                <a:latin typeface="Arial MT"/>
                <a:ea typeface="Arial MT"/>
                <a:cs typeface="Arial MT"/>
              </a:rPr>
              <a:t>ειδοποιεί τον δ</a:t>
            </a:r>
            <a:r>
              <a:rPr lang="en-US" altLang="en-US" sz="1100" dirty="0">
                <a:solidFill>
                  <a:srgbClr val="002060"/>
                </a:solidFill>
                <a:latin typeface="Arial MT"/>
                <a:ea typeface="Arial MT"/>
                <a:cs typeface="Arial MT"/>
              </a:rPr>
              <a:t>ιασα</a:t>
            </a:r>
            <a:r>
              <a:rPr lang="en-US" altLang="en-US" sz="1100" dirty="0" err="1">
                <a:solidFill>
                  <a:srgbClr val="002060"/>
                </a:solidFill>
                <a:latin typeface="Arial MT"/>
                <a:ea typeface="Arial MT"/>
                <a:cs typeface="Arial MT"/>
              </a:rPr>
              <a:t>φιστή</a:t>
            </a:r>
            <a:r>
              <a:rPr lang="en-US" altLang="en-US" sz="1100" dirty="0">
                <a:solidFill>
                  <a:srgbClr val="002060"/>
                </a:solidFill>
                <a:latin typeface="Arial MT"/>
                <a:ea typeface="Arial MT"/>
                <a:cs typeface="Arial MT"/>
              </a:rPr>
              <a:t>/α</a:t>
            </a:r>
            <a:r>
              <a:rPr lang="en-US" altLang="en-US" sz="1100" dirty="0" err="1">
                <a:solidFill>
                  <a:srgbClr val="002060"/>
                </a:solidFill>
                <a:latin typeface="Arial MT"/>
                <a:ea typeface="Arial MT"/>
                <a:cs typeface="Arial MT"/>
              </a:rPr>
              <a:t>ντι</a:t>
            </a:r>
            <a:r>
              <a:rPr lang="en-US" altLang="en-US" sz="1100" dirty="0">
                <a:solidFill>
                  <a:srgbClr val="002060"/>
                </a:solidFill>
                <a:latin typeface="Arial MT"/>
                <a:ea typeface="Arial MT"/>
                <a:cs typeface="Arial MT"/>
              </a:rPr>
              <a:t>πρόσωπο ότι τα εμπορεύματα δεν επιτρέπεται να εξέλθουν από το τελωνειακό έδαφος της Ένωσης μέσω </a:t>
            </a:r>
            <a:r>
              <a:rPr lang="en-US" altLang="en-US" sz="1100" b="1" dirty="0">
                <a:solidFill>
                  <a:srgbClr val="FF0000"/>
                </a:solidFill>
              </a:rPr>
              <a:t>αρνητικού </a:t>
            </a:r>
            <a:r>
              <a:rPr lang="en-US" altLang="en-US" sz="1100" dirty="0">
                <a:solidFill>
                  <a:srgbClr val="002060"/>
                </a:solidFill>
                <a:latin typeface="Arial MT"/>
                <a:ea typeface="Arial MT"/>
                <a:cs typeface="Arial MT"/>
              </a:rPr>
              <a:t>μηνύματος</a:t>
            </a:r>
            <a:r>
              <a:rPr lang="el-GR" altLang="en-US" sz="1100" dirty="0">
                <a:solidFill>
                  <a:srgbClr val="002060"/>
                </a:solidFill>
                <a:latin typeface="Arial MT"/>
                <a:ea typeface="Arial MT"/>
                <a:cs typeface="Arial MT"/>
              </a:rPr>
              <a:t> </a:t>
            </a:r>
            <a:r>
              <a:rPr lang="en-US" altLang="en-US" sz="1100" b="1" dirty="0">
                <a:solidFill>
                  <a:srgbClr val="002060"/>
                </a:solidFill>
              </a:rPr>
              <a:t>«Γνωστοποίηση εξαγωγής» (IE599). </a:t>
            </a:r>
            <a:endParaRPr lang="en-US" altLang="en-US" sz="1100" dirty="0">
              <a:solidFill>
                <a:srgbClr val="002060"/>
              </a:solidFill>
              <a:latin typeface="Arial MT"/>
              <a:ea typeface="Arial MT"/>
              <a:cs typeface="Arial MT"/>
            </a:endParaRPr>
          </a:p>
        </p:txBody>
      </p:sp>
      <p:grpSp>
        <p:nvGrpSpPr>
          <p:cNvPr id="25637" name="object 74">
            <a:extLst>
              <a:ext uri="{FF2B5EF4-FFF2-40B4-BE49-F238E27FC236}">
                <a16:creationId xmlns:a16="http://schemas.microsoft.com/office/drawing/2014/main" id="{A703B1F3-E260-2FF5-A61D-32BB3314CB5C}"/>
              </a:ext>
            </a:extLst>
          </p:cNvPr>
          <p:cNvGrpSpPr>
            <a:grpSpLocks/>
          </p:cNvGrpSpPr>
          <p:nvPr/>
        </p:nvGrpSpPr>
        <p:grpSpPr bwMode="auto">
          <a:xfrm>
            <a:off x="923925" y="4695825"/>
            <a:ext cx="2620963" cy="655638"/>
            <a:chOff x="923410" y="4695393"/>
            <a:chExt cx="2621915" cy="655955"/>
          </a:xfrm>
        </p:grpSpPr>
        <p:pic>
          <p:nvPicPr>
            <p:cNvPr id="25639" name="object 75">
              <a:extLst>
                <a:ext uri="{FF2B5EF4-FFF2-40B4-BE49-F238E27FC236}">
                  <a16:creationId xmlns:a16="http://schemas.microsoft.com/office/drawing/2014/main" id="{A9F00F06-6C7D-DA11-D703-4EE384F1DC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3410" y="4914017"/>
              <a:ext cx="444860" cy="26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object 76">
              <a:extLst>
                <a:ext uri="{FF2B5EF4-FFF2-40B4-BE49-F238E27FC236}">
                  <a16:creationId xmlns:a16="http://schemas.microsoft.com/office/drawing/2014/main" id="{4697C636-4BA2-7656-ECC4-601EAD8EB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603" y="4868625"/>
              <a:ext cx="365760" cy="44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object 77">
              <a:extLst>
                <a:ext uri="{FF2B5EF4-FFF2-40B4-BE49-F238E27FC236}">
                  <a16:creationId xmlns:a16="http://schemas.microsoft.com/office/drawing/2014/main" id="{642A0E9E-9F21-F629-73F8-0FEABD482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259" y="4918402"/>
              <a:ext cx="183356" cy="22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object 78">
              <a:extLst>
                <a:ext uri="{FF2B5EF4-FFF2-40B4-BE49-F238E27FC236}">
                  <a16:creationId xmlns:a16="http://schemas.microsoft.com/office/drawing/2014/main" id="{B34A4B0A-F8F2-FC7C-589A-03B4DF800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23" y="5070348"/>
              <a:ext cx="266700" cy="27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object 79">
              <a:extLst>
                <a:ext uri="{FF2B5EF4-FFF2-40B4-BE49-F238E27FC236}">
                  <a16:creationId xmlns:a16="http://schemas.microsoft.com/office/drawing/2014/main" id="{23AEEB6A-DA75-2EC2-7BF2-D24C780CC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073396"/>
              <a:ext cx="268224" cy="27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object 80">
              <a:extLst>
                <a:ext uri="{FF2B5EF4-FFF2-40B4-BE49-F238E27FC236}">
                  <a16:creationId xmlns:a16="http://schemas.microsoft.com/office/drawing/2014/main" id="{F0C07DA5-6C49-6D57-FBCB-46A35632C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1051" y="4695393"/>
              <a:ext cx="447928" cy="4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object 81">
              <a:extLst>
                <a:ext uri="{FF2B5EF4-FFF2-40B4-BE49-F238E27FC236}">
                  <a16:creationId xmlns:a16="http://schemas.microsoft.com/office/drawing/2014/main" id="{D151AC41-94CD-60DC-2213-DF8E56429F7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4932" y="4701540"/>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38" name="object 64">
            <a:extLst>
              <a:ext uri="{FF2B5EF4-FFF2-40B4-BE49-F238E27FC236}">
                <a16:creationId xmlns:a16="http://schemas.microsoft.com/office/drawing/2014/main" id="{10CD2F5B-4224-0244-2715-F7F68D4734EC}"/>
              </a:ext>
            </a:extLst>
          </p:cNvPr>
          <p:cNvSpPr txBox="1">
            <a:spLocks noChangeArrowheads="1"/>
          </p:cNvSpPr>
          <p:nvPr/>
        </p:nvSpPr>
        <p:spPr bwMode="auto">
          <a:xfrm>
            <a:off x="1403350" y="4687888"/>
            <a:ext cx="1058863"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n-US" altLang="en-US" sz="1400">
                <a:solidFill>
                  <a:srgbClr val="002060"/>
                </a:solidFill>
                <a:latin typeface="Arial MT"/>
                <a:ea typeface="Arial MT"/>
                <a:cs typeface="Arial MT"/>
              </a:rPr>
              <a:t>Το αποτέλεσμα του ελέγχου είναι </a:t>
            </a:r>
            <a:r>
              <a:rPr lang="el-GR" altLang="en-US" sz="1400" b="1">
                <a:solidFill>
                  <a:srgbClr val="FF0000"/>
                </a:solidFill>
              </a:rPr>
              <a:t>αρνητικό</a:t>
            </a:r>
            <a:endParaRPr lang="en-US" altLang="en-US" sz="140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ject 2">
            <a:extLst>
              <a:ext uri="{FF2B5EF4-FFF2-40B4-BE49-F238E27FC236}">
                <a16:creationId xmlns:a16="http://schemas.microsoft.com/office/drawing/2014/main" id="{B2B68C14-01BF-142B-9C3A-55A19F5C53AF}"/>
              </a:ext>
            </a:extLst>
          </p:cNvPr>
          <p:cNvSpPr txBox="1">
            <a:spLocks noChangeArrowheads="1"/>
          </p:cNvSpPr>
          <p:nvPr/>
        </p:nvSpPr>
        <p:spPr bwMode="auto">
          <a:xfrm>
            <a:off x="1082675" y="1616075"/>
            <a:ext cx="27813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n-US" altLang="en-US" b="1">
                <a:solidFill>
                  <a:srgbClr val="034EA1"/>
                </a:solidFill>
                <a:latin typeface="Arial MT"/>
              </a:rPr>
              <a:t>Τελωνείο Εξαγωγής</a:t>
            </a:r>
          </a:p>
        </p:txBody>
      </p:sp>
      <p:sp>
        <p:nvSpPr>
          <p:cNvPr id="26627" name="object 3">
            <a:extLst>
              <a:ext uri="{FF2B5EF4-FFF2-40B4-BE49-F238E27FC236}">
                <a16:creationId xmlns:a16="http://schemas.microsoft.com/office/drawing/2014/main" id="{24985B7E-1D96-30E8-F635-57794C9E5CDE}"/>
              </a:ext>
            </a:extLst>
          </p:cNvPr>
          <p:cNvSpPr>
            <a:spLocks/>
          </p:cNvSpPr>
          <p:nvPr/>
        </p:nvSpPr>
        <p:spPr bwMode="auto">
          <a:xfrm>
            <a:off x="974725" y="1973263"/>
            <a:ext cx="2755900" cy="23812"/>
          </a:xfrm>
          <a:custGeom>
            <a:avLst/>
            <a:gdLst>
              <a:gd name="T0" fmla="*/ 2755430 w 2755900"/>
              <a:gd name="T1" fmla="*/ 0 h 24764"/>
              <a:gd name="T2" fmla="*/ 0 w 2755900"/>
              <a:gd name="T3" fmla="*/ 0 h 24764"/>
              <a:gd name="T4" fmla="*/ 0 w 2755900"/>
              <a:gd name="T5" fmla="*/ 24384 h 24764"/>
              <a:gd name="T6" fmla="*/ 2755430 w 2755900"/>
              <a:gd name="T7" fmla="*/ 24384 h 24764"/>
              <a:gd name="T8" fmla="*/ 2755430 w 2755900"/>
              <a:gd name="T9" fmla="*/ 0 h 24764"/>
            </a:gdLst>
            <a:ahLst/>
            <a:cxnLst>
              <a:cxn ang="0">
                <a:pos x="T0" y="T1"/>
              </a:cxn>
              <a:cxn ang="0">
                <a:pos x="T2" y="T3"/>
              </a:cxn>
              <a:cxn ang="0">
                <a:pos x="T4" y="T5"/>
              </a:cxn>
              <a:cxn ang="0">
                <a:pos x="T6" y="T7"/>
              </a:cxn>
              <a:cxn ang="0">
                <a:pos x="T8" y="T9"/>
              </a:cxn>
            </a:cxnLst>
            <a:rect l="0" t="0" r="r" b="b"/>
            <a:pathLst>
              <a:path w="2755900" h="24764">
                <a:moveTo>
                  <a:pt x="2755430" y="0"/>
                </a:moveTo>
                <a:lnTo>
                  <a:pt x="0" y="0"/>
                </a:lnTo>
                <a:lnTo>
                  <a:pt x="0" y="24384"/>
                </a:lnTo>
                <a:lnTo>
                  <a:pt x="2755430" y="24384"/>
                </a:lnTo>
                <a:lnTo>
                  <a:pt x="2755430"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28" name="object 4">
            <a:extLst>
              <a:ext uri="{FF2B5EF4-FFF2-40B4-BE49-F238E27FC236}">
                <a16:creationId xmlns:a16="http://schemas.microsoft.com/office/drawing/2014/main" id="{CD3563A1-EA9D-3897-9EA4-191449AD0B4E}"/>
              </a:ext>
            </a:extLst>
          </p:cNvPr>
          <p:cNvSpPr txBox="1">
            <a:spLocks noChangeArrowheads="1"/>
          </p:cNvSpPr>
          <p:nvPr/>
        </p:nvSpPr>
        <p:spPr bwMode="auto">
          <a:xfrm>
            <a:off x="703263" y="2084388"/>
            <a:ext cx="338137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n-US" altLang="en-US" sz="1600" dirty="0">
                <a:solidFill>
                  <a:srgbClr val="002060"/>
                </a:solidFill>
                <a:latin typeface="Arial MT"/>
              </a:rPr>
              <a:t>Η </a:t>
            </a:r>
            <a:r>
              <a:rPr lang="en-US" altLang="en-US" sz="1600" dirty="0" err="1">
                <a:solidFill>
                  <a:srgbClr val="002060"/>
                </a:solidFill>
                <a:latin typeface="Arial MT"/>
              </a:rPr>
              <a:t>δι</a:t>
            </a:r>
            <a:r>
              <a:rPr lang="en-US" altLang="en-US" sz="1600" dirty="0">
                <a:solidFill>
                  <a:srgbClr val="002060"/>
                </a:solidFill>
                <a:latin typeface="Arial MT"/>
              </a:rPr>
              <a:t>ασάφηση εξαγωγής </a:t>
            </a:r>
            <a:r>
              <a:rPr lang="el-GR" altLang="en-US" sz="1600" b="1" dirty="0">
                <a:solidFill>
                  <a:srgbClr val="002060"/>
                </a:solidFill>
                <a:latin typeface="Arial MT"/>
              </a:rPr>
              <a:t>υποβάλλεται</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στ</a:t>
            </a:r>
            <a:r>
              <a:rPr lang="el-GR" altLang="en-US" sz="1600" dirty="0">
                <a:solidFill>
                  <a:srgbClr val="002060"/>
                </a:solidFill>
                <a:latin typeface="Arial MT"/>
                <a:ea typeface="Arial MT"/>
                <a:cs typeface="Arial MT"/>
              </a:rPr>
              <a:t>ο </a:t>
            </a:r>
            <a:r>
              <a:rPr lang="en-US" altLang="en-US" sz="1600" dirty="0" err="1">
                <a:solidFill>
                  <a:srgbClr val="002060"/>
                </a:solidFill>
                <a:latin typeface="Arial MT"/>
              </a:rPr>
              <a:t>Τελωνείο</a:t>
            </a:r>
            <a:r>
              <a:rPr lang="en-US" altLang="en-US" sz="1600" dirty="0">
                <a:solidFill>
                  <a:srgbClr val="002060"/>
                </a:solidFill>
                <a:latin typeface="Arial MT"/>
              </a:rPr>
              <a:t> </a:t>
            </a:r>
            <a:r>
              <a:rPr lang="en-US" altLang="en-US" sz="1600" dirty="0" err="1">
                <a:solidFill>
                  <a:srgbClr val="002060"/>
                </a:solidFill>
                <a:latin typeface="Arial MT"/>
              </a:rPr>
              <a:t>εξ</a:t>
            </a:r>
            <a:r>
              <a:rPr lang="en-US" altLang="en-US" sz="1600" dirty="0">
                <a:solidFill>
                  <a:srgbClr val="002060"/>
                </a:solidFill>
                <a:latin typeface="Arial MT"/>
              </a:rPr>
              <a:t>αγωγής</a:t>
            </a:r>
            <a:endParaRPr lang="en-US" altLang="en-US" sz="1600" dirty="0">
              <a:solidFill>
                <a:srgbClr val="002060"/>
              </a:solidFill>
              <a:latin typeface="Arial MT"/>
              <a:ea typeface="Arial MT"/>
              <a:cs typeface="Arial MT"/>
            </a:endParaRPr>
          </a:p>
        </p:txBody>
      </p:sp>
      <p:sp>
        <p:nvSpPr>
          <p:cNvPr id="26629" name="object 5">
            <a:extLst>
              <a:ext uri="{FF2B5EF4-FFF2-40B4-BE49-F238E27FC236}">
                <a16:creationId xmlns:a16="http://schemas.microsoft.com/office/drawing/2014/main" id="{6BE52D31-5CF9-F956-2651-9053079458BD}"/>
              </a:ext>
            </a:extLst>
          </p:cNvPr>
          <p:cNvSpPr txBox="1">
            <a:spLocks noChangeArrowheads="1"/>
          </p:cNvSpPr>
          <p:nvPr/>
        </p:nvSpPr>
        <p:spPr bwMode="auto">
          <a:xfrm>
            <a:off x="703263" y="2906713"/>
            <a:ext cx="3379787"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dirty="0" err="1">
                <a:solidFill>
                  <a:srgbClr val="002060"/>
                </a:solidFill>
                <a:latin typeface="Arial MT"/>
                <a:ea typeface="Arial MT"/>
                <a:cs typeface="Arial MT"/>
              </a:rPr>
              <a:t>Δύν</a:t>
            </a:r>
            <a:r>
              <a:rPr lang="en-US" altLang="en-US" sz="1600" dirty="0">
                <a:solidFill>
                  <a:srgbClr val="002060"/>
                </a:solidFill>
                <a:latin typeface="Arial MT"/>
                <a:ea typeface="Arial MT"/>
                <a:cs typeface="Arial MT"/>
              </a:rPr>
              <a:t>αται να εκτελεί </a:t>
            </a:r>
            <a:r>
              <a:rPr lang="en-US" altLang="en-US" sz="1600" b="1" dirty="0">
                <a:solidFill>
                  <a:srgbClr val="002060"/>
                </a:solidFill>
                <a:latin typeface="Arial MT"/>
                <a:ea typeface="Arial MT"/>
                <a:cs typeface="Arial MT"/>
              </a:rPr>
              <a:t>ελεγκτικές</a:t>
            </a:r>
            <a:r>
              <a:rPr lang="el-GR" altLang="en-US" sz="1600" dirty="0">
                <a:solidFill>
                  <a:srgbClr val="002060"/>
                </a:solidFill>
                <a:latin typeface="Arial MT"/>
                <a:ea typeface="Arial MT"/>
                <a:cs typeface="Arial MT"/>
              </a:rPr>
              <a:t> ενέργειες</a:t>
            </a:r>
            <a:r>
              <a:rPr lang="en-US" altLang="en-US" sz="1600" dirty="0">
                <a:solidFill>
                  <a:srgbClr val="002060"/>
                </a:solidFill>
                <a:latin typeface="Arial MT"/>
                <a:ea typeface="Arial MT"/>
                <a:cs typeface="Arial MT"/>
              </a:rPr>
              <a:t> για</a:t>
            </a:r>
            <a:r>
              <a:rPr lang="el-GR" altLang="en-US" sz="1600" dirty="0">
                <a:solidFill>
                  <a:srgbClr val="002060"/>
                </a:solidFill>
                <a:latin typeface="Arial MT"/>
                <a:ea typeface="Arial MT"/>
                <a:cs typeface="Arial MT"/>
              </a:rPr>
              <a:t> την ακρίβεια  των στοιχείων της διασάφησης</a:t>
            </a:r>
            <a:endParaRPr lang="en-US" altLang="en-US" sz="1600" dirty="0">
              <a:solidFill>
                <a:srgbClr val="002060"/>
              </a:solidFill>
              <a:latin typeface="Arial MT"/>
              <a:ea typeface="Arial MT"/>
              <a:cs typeface="Arial MT"/>
            </a:endParaRPr>
          </a:p>
        </p:txBody>
      </p:sp>
      <p:sp>
        <p:nvSpPr>
          <p:cNvPr id="26630" name="object 9">
            <a:extLst>
              <a:ext uri="{FF2B5EF4-FFF2-40B4-BE49-F238E27FC236}">
                <a16:creationId xmlns:a16="http://schemas.microsoft.com/office/drawing/2014/main" id="{84C3DECB-8688-4C3B-5A63-B88D8D7ADB6D}"/>
              </a:ext>
            </a:extLst>
          </p:cNvPr>
          <p:cNvSpPr txBox="1">
            <a:spLocks noChangeArrowheads="1"/>
          </p:cNvSpPr>
          <p:nvPr/>
        </p:nvSpPr>
        <p:spPr bwMode="auto">
          <a:xfrm>
            <a:off x="300740763" y="304800000"/>
            <a:ext cx="20542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600" b="1">
                <a:solidFill>
                  <a:srgbClr val="4D4D4D"/>
                </a:solidFill>
              </a:rPr>
              <a:t>τελωνειακή διασάφηση·</a:t>
            </a:r>
            <a:endParaRPr lang="en-US" altLang="en-US" sz="1600">
              <a:solidFill>
                <a:srgbClr val="4D4D4D"/>
              </a:solidFill>
              <a:latin typeface="Arial MT"/>
              <a:ea typeface="Arial MT"/>
              <a:cs typeface="Arial MT"/>
            </a:endParaRPr>
          </a:p>
        </p:txBody>
      </p:sp>
      <p:sp>
        <p:nvSpPr>
          <p:cNvPr id="10" name="object 10">
            <a:extLst>
              <a:ext uri="{FF2B5EF4-FFF2-40B4-BE49-F238E27FC236}">
                <a16:creationId xmlns:a16="http://schemas.microsoft.com/office/drawing/2014/main" id="{664C4A7A-EF5F-3558-15C4-5E48D9E99716}"/>
              </a:ext>
            </a:extLst>
          </p:cNvPr>
          <p:cNvSpPr txBox="1"/>
          <p:nvPr/>
        </p:nvSpPr>
        <p:spPr>
          <a:xfrm>
            <a:off x="663575" y="3749675"/>
            <a:ext cx="3505074" cy="948337"/>
          </a:xfrm>
          <a:prstGeom prst="rect">
            <a:avLst/>
          </a:prstGeom>
        </p:spPr>
        <p:txBody>
          <a:bodyPr wrap="square"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500" dirty="0">
                <a:solidFill>
                  <a:srgbClr val="002060"/>
                </a:solidFill>
                <a:latin typeface="Arial MT"/>
                <a:ea typeface="Arial MT"/>
                <a:cs typeface="Arial MT"/>
              </a:rPr>
              <a:t>Λαμβ</a:t>
            </a:r>
            <a:r>
              <a:rPr lang="en-US" altLang="en-US" sz="1500" dirty="0" err="1">
                <a:solidFill>
                  <a:srgbClr val="002060"/>
                </a:solidFill>
                <a:latin typeface="Arial MT"/>
                <a:ea typeface="Arial MT"/>
                <a:cs typeface="Arial MT"/>
              </a:rPr>
              <a:t>άνει</a:t>
            </a:r>
            <a:r>
              <a:rPr lang="en-US" altLang="en-US" sz="1500" dirty="0">
                <a:solidFill>
                  <a:srgbClr val="002060"/>
                </a:solidFill>
                <a:latin typeface="Arial MT"/>
                <a:ea typeface="Arial MT"/>
                <a:cs typeface="Arial MT"/>
              </a:rPr>
              <a:t> </a:t>
            </a:r>
            <a:r>
              <a:rPr lang="en-US" altLang="en-US" sz="1500" dirty="0" err="1">
                <a:solidFill>
                  <a:srgbClr val="002060"/>
                </a:solidFill>
                <a:latin typeface="Arial MT"/>
                <a:ea typeface="Arial MT"/>
                <a:cs typeface="Arial MT"/>
              </a:rPr>
              <a:t>την</a:t>
            </a:r>
            <a:r>
              <a:rPr lang="en-US" altLang="en-US" sz="1500" dirty="0">
                <a:solidFill>
                  <a:srgbClr val="002060"/>
                </a:solidFill>
                <a:latin typeface="Arial MT"/>
                <a:ea typeface="Arial MT"/>
                <a:cs typeface="Arial MT"/>
              </a:rPr>
              <a:t> απ</a:t>
            </a:r>
            <a:r>
              <a:rPr lang="en-US" altLang="en-US" sz="1500" dirty="0" err="1">
                <a:solidFill>
                  <a:srgbClr val="002060"/>
                </a:solidFill>
                <a:latin typeface="Arial MT"/>
                <a:ea typeface="Arial MT"/>
                <a:cs typeface="Arial MT"/>
              </a:rPr>
              <a:t>όφ</a:t>
            </a:r>
            <a:r>
              <a:rPr lang="en-US" altLang="en-US" sz="1500" dirty="0">
                <a:solidFill>
                  <a:srgbClr val="002060"/>
                </a:solidFill>
                <a:latin typeface="Arial MT"/>
                <a:ea typeface="Arial MT"/>
                <a:cs typeface="Arial MT"/>
              </a:rPr>
              <a:t>αση για την </a:t>
            </a:r>
            <a:r>
              <a:rPr lang="en-US" altLang="en-US" sz="1500" b="1" dirty="0">
                <a:solidFill>
                  <a:srgbClr val="002060"/>
                </a:solidFill>
                <a:latin typeface="Arial MT"/>
                <a:ea typeface="Arial MT"/>
                <a:cs typeface="Arial MT"/>
              </a:rPr>
              <a:t>απ</a:t>
            </a:r>
            <a:r>
              <a:rPr lang="el-GR" altLang="en-US" sz="1500" b="1" dirty="0">
                <a:solidFill>
                  <a:srgbClr val="002060"/>
                </a:solidFill>
                <a:latin typeface="Arial MT"/>
                <a:ea typeface="Arial MT"/>
                <a:cs typeface="Arial MT"/>
              </a:rPr>
              <a:t>ελευθέρωση </a:t>
            </a:r>
            <a:r>
              <a:rPr lang="en-US" altLang="en-US" sz="1500" dirty="0" err="1">
                <a:solidFill>
                  <a:srgbClr val="002060"/>
                </a:solidFill>
                <a:latin typeface="Arial MT"/>
                <a:ea typeface="Arial MT"/>
                <a:cs typeface="Arial MT"/>
              </a:rPr>
              <a:t>των</a:t>
            </a:r>
            <a:r>
              <a:rPr lang="el-GR" altLang="en-US" sz="1500" dirty="0">
                <a:solidFill>
                  <a:srgbClr val="002060"/>
                </a:solidFill>
                <a:latin typeface="Arial MT"/>
                <a:ea typeface="Arial MT"/>
                <a:cs typeface="Arial MT"/>
              </a:rPr>
              <a:t> εμπορευμάτων</a:t>
            </a:r>
            <a:r>
              <a:rPr lang="en-US" altLang="en-US" sz="1500" dirty="0">
                <a:solidFill>
                  <a:srgbClr val="002060"/>
                </a:solidFill>
                <a:latin typeface="Arial MT"/>
                <a:ea typeface="Arial MT"/>
                <a:cs typeface="Arial MT"/>
              </a:rPr>
              <a:t> π</a:t>
            </a:r>
            <a:r>
              <a:rPr lang="en-US" altLang="en-US" sz="1500" dirty="0" err="1">
                <a:solidFill>
                  <a:srgbClr val="002060"/>
                </a:solidFill>
                <a:latin typeface="Arial MT"/>
                <a:ea typeface="Arial MT"/>
                <a:cs typeface="Arial MT"/>
              </a:rPr>
              <a:t>ου</a:t>
            </a:r>
            <a:r>
              <a:rPr lang="en-US" altLang="en-US" sz="1500" dirty="0">
                <a:solidFill>
                  <a:srgbClr val="002060"/>
                </a:solidFill>
                <a:latin typeface="Arial MT"/>
                <a:ea typeface="Arial MT"/>
                <a:cs typeface="Arial MT"/>
              </a:rPr>
              <a:t> π</a:t>
            </a:r>
            <a:r>
              <a:rPr lang="en-US" altLang="en-US" sz="1500" dirty="0" err="1">
                <a:solidFill>
                  <a:srgbClr val="002060"/>
                </a:solidFill>
                <a:latin typeface="Arial MT"/>
                <a:ea typeface="Arial MT"/>
                <a:cs typeface="Arial MT"/>
              </a:rPr>
              <a:t>ροορίζοντ</a:t>
            </a:r>
            <a:r>
              <a:rPr lang="en-US" altLang="en-US" sz="1500" dirty="0">
                <a:solidFill>
                  <a:srgbClr val="002060"/>
                </a:solidFill>
                <a:latin typeface="Arial MT"/>
                <a:ea typeface="Arial MT"/>
                <a:cs typeface="Arial MT"/>
              </a:rPr>
              <a:t>αι </a:t>
            </a:r>
            <a:r>
              <a:rPr lang="el-GR" altLang="en-US" sz="1500" dirty="0">
                <a:solidFill>
                  <a:srgbClr val="002060"/>
                </a:solidFill>
                <a:latin typeface="Arial MT"/>
                <a:ea typeface="Arial MT"/>
                <a:cs typeface="Arial MT"/>
              </a:rPr>
              <a:t>για </a:t>
            </a:r>
            <a:r>
              <a:rPr lang="en-US" altLang="en-US" sz="1500" b="1" dirty="0" err="1">
                <a:solidFill>
                  <a:srgbClr val="002060"/>
                </a:solidFill>
                <a:latin typeface="Arial MT"/>
                <a:ea typeface="Arial MT"/>
                <a:cs typeface="Arial MT"/>
              </a:rPr>
              <a:t>εξ</a:t>
            </a:r>
            <a:r>
              <a:rPr lang="en-US" altLang="en-US" sz="1500" b="1" dirty="0">
                <a:solidFill>
                  <a:srgbClr val="002060"/>
                </a:solidFill>
                <a:latin typeface="Arial MT"/>
                <a:ea typeface="Arial MT"/>
                <a:cs typeface="Arial MT"/>
              </a:rPr>
              <a:t>αγωγή</a:t>
            </a:r>
            <a:endParaRPr lang="en-US" altLang="en-US" sz="1500" b="1" dirty="0">
              <a:solidFill>
                <a:srgbClr val="4D4D4D"/>
              </a:solidFill>
              <a:latin typeface="Arial MT"/>
              <a:ea typeface="Arial MT"/>
              <a:cs typeface="Arial MT"/>
            </a:endParaRPr>
          </a:p>
          <a:p>
            <a:pPr>
              <a:spcBef>
                <a:spcPts val="100"/>
              </a:spcBef>
              <a:buClr>
                <a:srgbClr val="034EA1"/>
              </a:buClr>
              <a:buFontTx/>
              <a:buChar char="•"/>
            </a:pPr>
            <a:endParaRPr lang="en-US" altLang="en-US" sz="1500" b="1" dirty="0">
              <a:solidFill>
                <a:srgbClr val="002060"/>
              </a:solidFill>
              <a:latin typeface="Arial MT"/>
              <a:ea typeface="Arial MT"/>
              <a:cs typeface="Arial MT"/>
            </a:endParaRPr>
          </a:p>
        </p:txBody>
      </p:sp>
      <p:sp>
        <p:nvSpPr>
          <p:cNvPr id="26633" name="object 12">
            <a:extLst>
              <a:ext uri="{FF2B5EF4-FFF2-40B4-BE49-F238E27FC236}">
                <a16:creationId xmlns:a16="http://schemas.microsoft.com/office/drawing/2014/main" id="{D33A9128-BF68-4A6D-742B-3F00970F69B1}"/>
              </a:ext>
            </a:extLst>
          </p:cNvPr>
          <p:cNvSpPr txBox="1">
            <a:spLocks noChangeArrowheads="1"/>
          </p:cNvSpPr>
          <p:nvPr/>
        </p:nvSpPr>
        <p:spPr bwMode="auto">
          <a:xfrm>
            <a:off x="5045075" y="1689100"/>
            <a:ext cx="24749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n-US" altLang="en-US" b="1">
                <a:solidFill>
                  <a:srgbClr val="034EA1"/>
                </a:solidFill>
                <a:latin typeface="Arial MT"/>
              </a:rPr>
              <a:t>Τελωνείο εξόδου</a:t>
            </a:r>
          </a:p>
        </p:txBody>
      </p:sp>
      <p:sp>
        <p:nvSpPr>
          <p:cNvPr id="26634" name="object 13">
            <a:extLst>
              <a:ext uri="{FF2B5EF4-FFF2-40B4-BE49-F238E27FC236}">
                <a16:creationId xmlns:a16="http://schemas.microsoft.com/office/drawing/2014/main" id="{6ABBB025-6D36-BE6E-3C53-30C564064BA9}"/>
              </a:ext>
            </a:extLst>
          </p:cNvPr>
          <p:cNvSpPr>
            <a:spLocks/>
          </p:cNvSpPr>
          <p:nvPr/>
        </p:nvSpPr>
        <p:spPr bwMode="auto">
          <a:xfrm>
            <a:off x="5056188" y="2005013"/>
            <a:ext cx="2451100" cy="23812"/>
          </a:xfrm>
          <a:custGeom>
            <a:avLst/>
            <a:gdLst>
              <a:gd name="T0" fmla="*/ 2450591 w 2451100"/>
              <a:gd name="T1" fmla="*/ 0 h 24764"/>
              <a:gd name="T2" fmla="*/ 0 w 2451100"/>
              <a:gd name="T3" fmla="*/ 0 h 24764"/>
              <a:gd name="T4" fmla="*/ 0 w 2451100"/>
              <a:gd name="T5" fmla="*/ 24384 h 24764"/>
              <a:gd name="T6" fmla="*/ 2450591 w 2451100"/>
              <a:gd name="T7" fmla="*/ 24384 h 24764"/>
              <a:gd name="T8" fmla="*/ 2450591 w 2451100"/>
              <a:gd name="T9" fmla="*/ 0 h 24764"/>
            </a:gdLst>
            <a:ahLst/>
            <a:cxnLst>
              <a:cxn ang="0">
                <a:pos x="T0" y="T1"/>
              </a:cxn>
              <a:cxn ang="0">
                <a:pos x="T2" y="T3"/>
              </a:cxn>
              <a:cxn ang="0">
                <a:pos x="T4" y="T5"/>
              </a:cxn>
              <a:cxn ang="0">
                <a:pos x="T6" y="T7"/>
              </a:cxn>
              <a:cxn ang="0">
                <a:pos x="T8" y="T9"/>
              </a:cxn>
            </a:cxnLst>
            <a:rect l="0" t="0" r="r" b="b"/>
            <a:pathLst>
              <a:path w="2451100" h="24764">
                <a:moveTo>
                  <a:pt x="2450591" y="0"/>
                </a:moveTo>
                <a:lnTo>
                  <a:pt x="0" y="0"/>
                </a:lnTo>
                <a:lnTo>
                  <a:pt x="0" y="24384"/>
                </a:lnTo>
                <a:lnTo>
                  <a:pt x="2450591" y="24384"/>
                </a:lnTo>
                <a:lnTo>
                  <a:pt x="2450591"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35" name="object 14">
            <a:extLst>
              <a:ext uri="{FF2B5EF4-FFF2-40B4-BE49-F238E27FC236}">
                <a16:creationId xmlns:a16="http://schemas.microsoft.com/office/drawing/2014/main" id="{6ABDC954-8A47-4CEE-950E-3340ED52221B}"/>
              </a:ext>
            </a:extLst>
          </p:cNvPr>
          <p:cNvSpPr txBox="1">
            <a:spLocks noChangeArrowheads="1"/>
          </p:cNvSpPr>
          <p:nvPr/>
        </p:nvSpPr>
        <p:spPr bwMode="auto">
          <a:xfrm>
            <a:off x="4594225" y="2263775"/>
            <a:ext cx="33797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a:solidFill>
                  <a:srgbClr val="002060"/>
                </a:solidFill>
                <a:latin typeface="Arial MT"/>
                <a:ea typeface="Arial MT"/>
                <a:cs typeface="Arial MT"/>
              </a:rPr>
              <a:t>Τα εμπορεύματα </a:t>
            </a:r>
            <a:r>
              <a:rPr lang="en-US" altLang="en-US" sz="1600" b="1">
                <a:solidFill>
                  <a:srgbClr val="002060"/>
                </a:solidFill>
                <a:latin typeface="Arial MT"/>
              </a:rPr>
              <a:t>προσκομίζονται για έξοδο </a:t>
            </a:r>
            <a:r>
              <a:rPr lang="en-US" altLang="en-US" sz="1600">
                <a:solidFill>
                  <a:srgbClr val="002060"/>
                </a:solidFill>
                <a:latin typeface="Arial MT"/>
                <a:ea typeface="Arial MT"/>
                <a:cs typeface="Arial MT"/>
              </a:rPr>
              <a:t>στο</a:t>
            </a:r>
            <a:r>
              <a:rPr lang="el-GR" altLang="en-US" sz="1600">
                <a:solidFill>
                  <a:srgbClr val="002060"/>
                </a:solidFill>
                <a:latin typeface="Arial MT"/>
                <a:ea typeface="Arial MT"/>
                <a:cs typeface="Arial MT"/>
              </a:rPr>
              <a:t> </a:t>
            </a:r>
            <a:r>
              <a:rPr lang="en-US" altLang="en-US" sz="1600" b="1">
                <a:solidFill>
                  <a:srgbClr val="002060"/>
                </a:solidFill>
                <a:latin typeface="Arial MT"/>
              </a:rPr>
              <a:t>Τελωνείο εξόδου</a:t>
            </a:r>
            <a:endParaRPr lang="en-US" altLang="en-US" sz="1600">
              <a:solidFill>
                <a:srgbClr val="002060"/>
              </a:solidFill>
              <a:latin typeface="Arial MT"/>
              <a:ea typeface="Arial MT"/>
              <a:cs typeface="Arial MT"/>
            </a:endParaRPr>
          </a:p>
        </p:txBody>
      </p:sp>
      <p:sp>
        <p:nvSpPr>
          <p:cNvPr id="15" name="object 15">
            <a:extLst>
              <a:ext uri="{FF2B5EF4-FFF2-40B4-BE49-F238E27FC236}">
                <a16:creationId xmlns:a16="http://schemas.microsoft.com/office/drawing/2014/main" id="{B01678BD-B6DA-E48A-2627-5E6ED1B01397}"/>
              </a:ext>
            </a:extLst>
          </p:cNvPr>
          <p:cNvSpPr txBox="1"/>
          <p:nvPr/>
        </p:nvSpPr>
        <p:spPr>
          <a:xfrm>
            <a:off x="4594225" y="2913063"/>
            <a:ext cx="3378200" cy="1482725"/>
          </a:xfrm>
          <a:prstGeom prst="rect">
            <a:avLst/>
          </a:prstGeom>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dirty="0" err="1">
                <a:solidFill>
                  <a:srgbClr val="002060"/>
                </a:solidFill>
                <a:latin typeface="Arial MT"/>
                <a:ea typeface="Arial MT"/>
                <a:cs typeface="Arial MT"/>
              </a:rPr>
              <a:t>Δύν</a:t>
            </a:r>
            <a:r>
              <a:rPr lang="en-US" altLang="en-US" sz="1600" dirty="0">
                <a:solidFill>
                  <a:srgbClr val="002060"/>
                </a:solidFill>
                <a:latin typeface="Arial MT"/>
                <a:ea typeface="Arial MT"/>
                <a:cs typeface="Arial MT"/>
              </a:rPr>
              <a:t>αται να εκτελεί ελεγκτικές </a:t>
            </a:r>
            <a:r>
              <a:rPr lang="el-GR" altLang="en-US" sz="1600" dirty="0">
                <a:solidFill>
                  <a:srgbClr val="002060"/>
                </a:solidFill>
                <a:latin typeface="Arial MT"/>
                <a:ea typeface="Arial MT"/>
                <a:cs typeface="Arial MT"/>
              </a:rPr>
              <a:t>ενέργειες</a:t>
            </a:r>
            <a:endParaRPr lang="en-US" altLang="en-US" sz="1600" dirty="0">
              <a:solidFill>
                <a:srgbClr val="002060"/>
              </a:solidFill>
              <a:latin typeface="Arial MT"/>
              <a:ea typeface="Arial MT"/>
              <a:cs typeface="Arial MT"/>
            </a:endParaRPr>
          </a:p>
          <a:p>
            <a:pPr>
              <a:spcBef>
                <a:spcPts val="13"/>
              </a:spcBef>
              <a:buClr>
                <a:srgbClr val="034EA1"/>
              </a:buClr>
              <a:buFont typeface="Arial MT"/>
              <a:buChar char="•"/>
            </a:pPr>
            <a:endParaRPr lang="en-US" altLang="en-US" sz="1500" dirty="0">
              <a:latin typeface="Arial MT"/>
              <a:ea typeface="Arial MT"/>
              <a:cs typeface="Arial MT"/>
            </a:endParaRPr>
          </a:p>
          <a:p>
            <a:pPr>
              <a:buClr>
                <a:srgbClr val="034EA1"/>
              </a:buClr>
              <a:buFontTx/>
              <a:buChar char="•"/>
            </a:pPr>
            <a:r>
              <a:rPr lang="en-US" altLang="en-US" sz="1600" dirty="0">
                <a:solidFill>
                  <a:srgbClr val="002060"/>
                </a:solidFill>
                <a:latin typeface="Arial MT"/>
                <a:ea typeface="Arial MT"/>
                <a:cs typeface="Arial MT"/>
              </a:rPr>
              <a:t>Λαμβ</a:t>
            </a:r>
            <a:r>
              <a:rPr lang="en-US" altLang="en-US" sz="1600" dirty="0" err="1">
                <a:solidFill>
                  <a:srgbClr val="002060"/>
                </a:solidFill>
                <a:latin typeface="Arial MT"/>
                <a:ea typeface="Arial MT"/>
                <a:cs typeface="Arial MT"/>
              </a:rPr>
              <a:t>άνει</a:t>
            </a:r>
            <a:r>
              <a:rPr lang="el-GR" altLang="en-US" sz="1600" dirty="0">
                <a:solidFill>
                  <a:srgbClr val="002060"/>
                </a:solidFill>
                <a:latin typeface="Arial MT"/>
                <a:ea typeface="Arial MT"/>
                <a:cs typeface="Arial MT"/>
              </a:rPr>
              <a:t> </a:t>
            </a:r>
            <a:r>
              <a:rPr lang="en-US" altLang="en-US" sz="1600" dirty="0">
                <a:solidFill>
                  <a:srgbClr val="002060"/>
                </a:solidFill>
                <a:latin typeface="Arial MT"/>
                <a:ea typeface="Arial MT"/>
                <a:cs typeface="Arial MT"/>
              </a:rPr>
              <a:t>απ</a:t>
            </a:r>
            <a:r>
              <a:rPr lang="en-US" altLang="en-US" sz="1600" dirty="0" err="1">
                <a:solidFill>
                  <a:srgbClr val="002060"/>
                </a:solidFill>
                <a:latin typeface="Arial MT"/>
                <a:ea typeface="Arial MT"/>
                <a:cs typeface="Arial MT"/>
              </a:rPr>
              <a:t>όφ</a:t>
            </a:r>
            <a:r>
              <a:rPr lang="en-US" altLang="en-US" sz="1600" dirty="0">
                <a:solidFill>
                  <a:srgbClr val="002060"/>
                </a:solidFill>
                <a:latin typeface="Arial MT"/>
                <a:ea typeface="Arial MT"/>
                <a:cs typeface="Arial MT"/>
              </a:rPr>
              <a:t>αση</a:t>
            </a:r>
            <a:r>
              <a:rPr lang="el-GR" altLang="en-US" sz="1600" dirty="0">
                <a:solidFill>
                  <a:srgbClr val="002060"/>
                </a:solidFill>
                <a:latin typeface="Arial MT"/>
                <a:ea typeface="Arial MT"/>
                <a:cs typeface="Arial MT"/>
              </a:rPr>
              <a:t> για την </a:t>
            </a:r>
            <a:r>
              <a:rPr lang="en-US" altLang="en-US" sz="1600" b="1" dirty="0">
                <a:solidFill>
                  <a:srgbClr val="002060"/>
                </a:solidFill>
                <a:latin typeface="Arial MT"/>
                <a:ea typeface="Arial MT"/>
                <a:cs typeface="Arial MT"/>
              </a:rPr>
              <a:t>απ</a:t>
            </a:r>
            <a:r>
              <a:rPr lang="en-US" altLang="en-US" sz="1600" b="1" dirty="0" err="1">
                <a:solidFill>
                  <a:srgbClr val="002060"/>
                </a:solidFill>
                <a:latin typeface="Arial MT"/>
                <a:ea typeface="Arial MT"/>
                <a:cs typeface="Arial MT"/>
              </a:rPr>
              <a:t>ελευθέρωση</a:t>
            </a:r>
            <a:r>
              <a:rPr lang="el-GR" altLang="en-US" sz="1600" b="1" dirty="0">
                <a:solidFill>
                  <a:srgbClr val="002060"/>
                </a:solidFill>
                <a:latin typeface="Arial MT"/>
                <a:ea typeface="Arial MT"/>
                <a:cs typeface="Arial MT"/>
              </a:rPr>
              <a:t> </a:t>
            </a:r>
            <a:r>
              <a:rPr lang="el-GR" altLang="en-US" sz="1600" dirty="0">
                <a:solidFill>
                  <a:srgbClr val="002060"/>
                </a:solidFill>
                <a:latin typeface="Arial MT"/>
                <a:ea typeface="Arial MT"/>
                <a:cs typeface="Arial MT"/>
              </a:rPr>
              <a:t>των</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εμ</a:t>
            </a:r>
            <a:r>
              <a:rPr lang="en-US" altLang="en-US" sz="1600" dirty="0">
                <a:solidFill>
                  <a:srgbClr val="002060"/>
                </a:solidFill>
                <a:latin typeface="Arial MT"/>
                <a:ea typeface="Arial MT"/>
                <a:cs typeface="Arial MT"/>
              </a:rPr>
              <a:t>πορεύματ</a:t>
            </a:r>
            <a:r>
              <a:rPr lang="el-GR" altLang="en-US" sz="1600" dirty="0">
                <a:solidFill>
                  <a:srgbClr val="002060"/>
                </a:solidFill>
                <a:latin typeface="Arial MT"/>
                <a:ea typeface="Arial MT"/>
                <a:cs typeface="Arial MT"/>
              </a:rPr>
              <a:t>ων</a:t>
            </a:r>
            <a:r>
              <a:rPr lang="en-US" altLang="en-US" sz="1600" dirty="0">
                <a:solidFill>
                  <a:srgbClr val="002060"/>
                </a:solidFill>
                <a:latin typeface="Arial MT"/>
                <a:ea typeface="Arial MT"/>
                <a:cs typeface="Arial MT"/>
              </a:rPr>
              <a:t> π</a:t>
            </a:r>
            <a:r>
              <a:rPr lang="en-US" altLang="en-US" sz="1600" dirty="0" err="1">
                <a:solidFill>
                  <a:srgbClr val="002060"/>
                </a:solidFill>
                <a:latin typeface="Arial MT"/>
                <a:ea typeface="Arial MT"/>
                <a:cs typeface="Arial MT"/>
              </a:rPr>
              <a:t>ρος</a:t>
            </a:r>
            <a:r>
              <a:rPr lang="en-US" altLang="en-US" sz="1600" dirty="0">
                <a:solidFill>
                  <a:srgbClr val="002060"/>
                </a:solidFill>
                <a:latin typeface="Arial MT"/>
                <a:ea typeface="Arial MT"/>
                <a:cs typeface="Arial MT"/>
              </a:rPr>
              <a:t> </a:t>
            </a:r>
            <a:r>
              <a:rPr lang="en-US" altLang="en-US" sz="1600" b="1" dirty="0" err="1">
                <a:solidFill>
                  <a:srgbClr val="002060"/>
                </a:solidFill>
                <a:latin typeface="Arial MT"/>
                <a:ea typeface="Arial MT"/>
                <a:cs typeface="Arial MT"/>
              </a:rPr>
              <a:t>έξοδο</a:t>
            </a:r>
            <a:endParaRPr lang="en-US" altLang="en-US" sz="1600" b="1" dirty="0">
              <a:solidFill>
                <a:srgbClr val="002060"/>
              </a:solidFill>
              <a:latin typeface="Arial MT"/>
              <a:ea typeface="Arial MT"/>
              <a:cs typeface="Arial MT"/>
            </a:endParaRPr>
          </a:p>
        </p:txBody>
      </p:sp>
      <p:sp>
        <p:nvSpPr>
          <p:cNvPr id="26637" name="object 16">
            <a:extLst>
              <a:ext uri="{FF2B5EF4-FFF2-40B4-BE49-F238E27FC236}">
                <a16:creationId xmlns:a16="http://schemas.microsoft.com/office/drawing/2014/main" id="{68D21996-9AF5-27F7-775C-277218756599}"/>
              </a:ext>
            </a:extLst>
          </p:cNvPr>
          <p:cNvSpPr txBox="1">
            <a:spLocks noChangeArrowheads="1"/>
          </p:cNvSpPr>
          <p:nvPr/>
        </p:nvSpPr>
        <p:spPr bwMode="auto">
          <a:xfrm>
            <a:off x="9158288" y="1527175"/>
            <a:ext cx="250031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b="1">
                <a:solidFill>
                  <a:srgbClr val="034EA1"/>
                </a:solidFill>
              </a:rPr>
              <a:t>Οικονομικός φορέας</a:t>
            </a:r>
          </a:p>
        </p:txBody>
      </p:sp>
      <p:sp>
        <p:nvSpPr>
          <p:cNvPr id="26638" name="object 17">
            <a:extLst>
              <a:ext uri="{FF2B5EF4-FFF2-40B4-BE49-F238E27FC236}">
                <a16:creationId xmlns:a16="http://schemas.microsoft.com/office/drawing/2014/main" id="{280A33F9-F123-92B7-A8FA-87B6870E2D7F}"/>
              </a:ext>
            </a:extLst>
          </p:cNvPr>
          <p:cNvSpPr>
            <a:spLocks/>
          </p:cNvSpPr>
          <p:nvPr/>
        </p:nvSpPr>
        <p:spPr bwMode="auto">
          <a:xfrm>
            <a:off x="9170988" y="1990725"/>
            <a:ext cx="2119312" cy="25400"/>
          </a:xfrm>
          <a:custGeom>
            <a:avLst/>
            <a:gdLst>
              <a:gd name="T0" fmla="*/ 2119883 w 2120265"/>
              <a:gd name="T1" fmla="*/ 0 h 24764"/>
              <a:gd name="T2" fmla="*/ 0 w 2120265"/>
              <a:gd name="T3" fmla="*/ 0 h 24764"/>
              <a:gd name="T4" fmla="*/ 0 w 2120265"/>
              <a:gd name="T5" fmla="*/ 24383 h 24764"/>
              <a:gd name="T6" fmla="*/ 2119883 w 2120265"/>
              <a:gd name="T7" fmla="*/ 24383 h 24764"/>
              <a:gd name="T8" fmla="*/ 2119883 w 2120265"/>
              <a:gd name="T9" fmla="*/ 0 h 24764"/>
            </a:gdLst>
            <a:ahLst/>
            <a:cxnLst>
              <a:cxn ang="0">
                <a:pos x="T0" y="T1"/>
              </a:cxn>
              <a:cxn ang="0">
                <a:pos x="T2" y="T3"/>
              </a:cxn>
              <a:cxn ang="0">
                <a:pos x="T4" y="T5"/>
              </a:cxn>
              <a:cxn ang="0">
                <a:pos x="T6" y="T7"/>
              </a:cxn>
              <a:cxn ang="0">
                <a:pos x="T8" y="T9"/>
              </a:cxn>
            </a:cxnLst>
            <a:rect l="0" t="0" r="r" b="b"/>
            <a:pathLst>
              <a:path w="2120265" h="24764">
                <a:moveTo>
                  <a:pt x="2119883" y="0"/>
                </a:moveTo>
                <a:lnTo>
                  <a:pt x="0" y="0"/>
                </a:lnTo>
                <a:lnTo>
                  <a:pt x="0" y="24383"/>
                </a:lnTo>
                <a:lnTo>
                  <a:pt x="2119883" y="24383"/>
                </a:lnTo>
                <a:lnTo>
                  <a:pt x="2119883"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39" name="object 18">
            <a:extLst>
              <a:ext uri="{FF2B5EF4-FFF2-40B4-BE49-F238E27FC236}">
                <a16:creationId xmlns:a16="http://schemas.microsoft.com/office/drawing/2014/main" id="{FB36EF7F-5525-D059-C3F5-7161F02663F3}"/>
              </a:ext>
            </a:extLst>
          </p:cNvPr>
          <p:cNvSpPr txBox="1">
            <a:spLocks noChangeArrowheads="1"/>
          </p:cNvSpPr>
          <p:nvPr/>
        </p:nvSpPr>
        <p:spPr bwMode="auto">
          <a:xfrm>
            <a:off x="8518525" y="2190750"/>
            <a:ext cx="34274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n-US" altLang="en-US" sz="1600" b="1">
                <a:solidFill>
                  <a:srgbClr val="002060"/>
                </a:solidFill>
                <a:latin typeface="Arial MT"/>
              </a:rPr>
              <a:t>Ο διασαφιστής/αντιπρόσωπος </a:t>
            </a:r>
            <a:r>
              <a:rPr lang="en-US" altLang="en-US" sz="1600">
                <a:solidFill>
                  <a:srgbClr val="002060"/>
                </a:solidFill>
                <a:latin typeface="Arial MT"/>
                <a:ea typeface="Arial MT"/>
                <a:cs typeface="Arial MT"/>
              </a:rPr>
              <a:t>υποβάλλει τη </a:t>
            </a:r>
            <a:r>
              <a:rPr lang="en-US" altLang="en-US" sz="1600" b="1">
                <a:solidFill>
                  <a:srgbClr val="002060"/>
                </a:solidFill>
                <a:latin typeface="Arial MT"/>
              </a:rPr>
              <a:t>διασάφηση εξαγωγής </a:t>
            </a:r>
            <a:r>
              <a:rPr lang="en-US" altLang="en-US" sz="1600">
                <a:solidFill>
                  <a:srgbClr val="002060"/>
                </a:solidFill>
                <a:latin typeface="Arial MT"/>
                <a:ea typeface="Arial MT"/>
                <a:cs typeface="Arial MT"/>
              </a:rPr>
              <a:t>στο </a:t>
            </a:r>
            <a:r>
              <a:rPr lang="en-US" altLang="en-US" sz="1600" b="1">
                <a:solidFill>
                  <a:srgbClr val="002060"/>
                </a:solidFill>
                <a:latin typeface="Arial MT"/>
              </a:rPr>
              <a:t>τελωνείο εξαγωγής</a:t>
            </a:r>
            <a:endParaRPr lang="en-US" altLang="en-US" sz="1600">
              <a:solidFill>
                <a:srgbClr val="002060"/>
              </a:solidFill>
              <a:latin typeface="Arial MT"/>
            </a:endParaRPr>
          </a:p>
        </p:txBody>
      </p:sp>
      <p:sp>
        <p:nvSpPr>
          <p:cNvPr id="26640" name="object 19">
            <a:extLst>
              <a:ext uri="{FF2B5EF4-FFF2-40B4-BE49-F238E27FC236}">
                <a16:creationId xmlns:a16="http://schemas.microsoft.com/office/drawing/2014/main" id="{68F329AB-D933-A209-14F0-99A6058670BF}"/>
              </a:ext>
            </a:extLst>
          </p:cNvPr>
          <p:cNvSpPr txBox="1">
            <a:spLocks noChangeArrowheads="1"/>
          </p:cNvSpPr>
          <p:nvPr/>
        </p:nvSpPr>
        <p:spPr bwMode="auto">
          <a:xfrm>
            <a:off x="8518525" y="3290888"/>
            <a:ext cx="34274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lgn="just">
              <a:spcBef>
                <a:spcPts val="100"/>
              </a:spcBef>
              <a:buClr>
                <a:srgbClr val="034EA1"/>
              </a:buClr>
              <a:buFontTx/>
              <a:buChar char="•"/>
            </a:pPr>
            <a:r>
              <a:rPr lang="en-US" altLang="en-US" sz="1600">
                <a:solidFill>
                  <a:srgbClr val="002060"/>
                </a:solidFill>
                <a:latin typeface="Arial MT"/>
                <a:ea typeface="Arial MT"/>
                <a:cs typeface="Arial MT"/>
              </a:rPr>
              <a:t>παρέχει πρόσθετες </a:t>
            </a:r>
            <a:r>
              <a:rPr lang="en-US" altLang="en-US" sz="1600" b="1">
                <a:solidFill>
                  <a:srgbClr val="002060"/>
                </a:solidFill>
                <a:latin typeface="Arial MT"/>
              </a:rPr>
              <a:t>πληροφορίες </a:t>
            </a:r>
            <a:r>
              <a:rPr lang="en-US" altLang="en-US" sz="1600">
                <a:solidFill>
                  <a:srgbClr val="002060"/>
                </a:solidFill>
                <a:latin typeface="Arial MT"/>
                <a:ea typeface="Arial MT"/>
                <a:cs typeface="Arial MT"/>
              </a:rPr>
              <a:t>που ζητούνται από την </a:t>
            </a:r>
            <a:r>
              <a:rPr lang="en-US" altLang="en-US" sz="1600" b="1">
                <a:solidFill>
                  <a:srgbClr val="002060"/>
                </a:solidFill>
                <a:latin typeface="Arial MT"/>
              </a:rPr>
              <a:t>τελωνειακή αρχή</a:t>
            </a:r>
            <a:endParaRPr lang="en-US" altLang="en-US" sz="1600">
              <a:solidFill>
                <a:srgbClr val="002060"/>
              </a:solidFill>
              <a:latin typeface="Arial MT"/>
            </a:endParaRPr>
          </a:p>
        </p:txBody>
      </p:sp>
      <p:sp>
        <p:nvSpPr>
          <p:cNvPr id="26641" name="object 20">
            <a:extLst>
              <a:ext uri="{FF2B5EF4-FFF2-40B4-BE49-F238E27FC236}">
                <a16:creationId xmlns:a16="http://schemas.microsoft.com/office/drawing/2014/main" id="{7E207900-9C8A-71A6-4434-7B3F7C21E27A}"/>
              </a:ext>
            </a:extLst>
          </p:cNvPr>
          <p:cNvSpPr txBox="1">
            <a:spLocks noChangeArrowheads="1"/>
          </p:cNvSpPr>
          <p:nvPr/>
        </p:nvSpPr>
        <p:spPr bwMode="auto">
          <a:xfrm>
            <a:off x="8518525" y="4160838"/>
            <a:ext cx="3425825" cy="99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n-US" altLang="en-US" sz="1600" b="1" dirty="0">
                <a:solidFill>
                  <a:srgbClr val="002060"/>
                </a:solidFill>
                <a:latin typeface="Arial MT"/>
              </a:rPr>
              <a:t>Ο </a:t>
            </a:r>
            <a:r>
              <a:rPr lang="el-GR" altLang="en-US" sz="1600" b="1" dirty="0" err="1">
                <a:solidFill>
                  <a:srgbClr val="002060"/>
                </a:solidFill>
                <a:latin typeface="Arial MT"/>
              </a:rPr>
              <a:t>συναλλασόμενος</a:t>
            </a:r>
            <a:r>
              <a:rPr lang="el-GR" altLang="en-US" sz="1600" b="1" dirty="0">
                <a:solidFill>
                  <a:srgbClr val="002060"/>
                </a:solidFill>
                <a:latin typeface="Arial MT"/>
              </a:rPr>
              <a:t> σ</a:t>
            </a:r>
            <a:r>
              <a:rPr lang="en-US" altLang="en-US" sz="1600" b="1" dirty="0" err="1">
                <a:solidFill>
                  <a:srgbClr val="002060"/>
                </a:solidFill>
                <a:latin typeface="Arial MT"/>
              </a:rPr>
              <a:t>την</a:t>
            </a:r>
            <a:r>
              <a:rPr lang="en-US" altLang="en-US" sz="1600" b="1" dirty="0">
                <a:solidFill>
                  <a:srgbClr val="002060"/>
                </a:solidFill>
                <a:latin typeface="Arial MT"/>
              </a:rPr>
              <a:t> </a:t>
            </a:r>
            <a:r>
              <a:rPr lang="en-US" altLang="en-US" sz="1600" b="1" dirty="0" err="1">
                <a:solidFill>
                  <a:srgbClr val="002060"/>
                </a:solidFill>
                <a:latin typeface="Arial MT"/>
              </a:rPr>
              <a:t>έξοδο</a:t>
            </a:r>
            <a:r>
              <a:rPr lang="en-US" altLang="en-US" sz="1600" b="1" dirty="0">
                <a:solidFill>
                  <a:srgbClr val="002060"/>
                </a:solidFill>
                <a:latin typeface="Arial MT"/>
              </a:rPr>
              <a:t> </a:t>
            </a:r>
            <a:r>
              <a:rPr lang="en-US" altLang="en-US" sz="1600" b="1" dirty="0">
                <a:solidFill>
                  <a:srgbClr val="002060"/>
                </a:solidFill>
                <a:latin typeface="Arial MT"/>
                <a:ea typeface="Arial MT"/>
                <a:cs typeface="Arial MT"/>
              </a:rPr>
              <a:t>π</a:t>
            </a:r>
            <a:r>
              <a:rPr lang="el-GR" altLang="en-US" sz="1600" b="1" dirty="0" err="1">
                <a:solidFill>
                  <a:srgbClr val="002060"/>
                </a:solidFill>
                <a:latin typeface="Arial MT"/>
                <a:ea typeface="Arial MT"/>
                <a:cs typeface="Arial MT"/>
              </a:rPr>
              <a:t>ροσκομίζει</a:t>
            </a:r>
            <a:r>
              <a:rPr lang="en-US" altLang="en-US" sz="1600" dirty="0">
                <a:solidFill>
                  <a:srgbClr val="002060"/>
                </a:solidFill>
                <a:latin typeface="Arial MT"/>
                <a:ea typeface="Arial MT"/>
                <a:cs typeface="Arial MT"/>
              </a:rPr>
              <a:t> τα </a:t>
            </a:r>
            <a:r>
              <a:rPr lang="en-US" altLang="en-US" sz="1600" dirty="0" err="1">
                <a:solidFill>
                  <a:srgbClr val="002060"/>
                </a:solidFill>
                <a:latin typeface="Arial MT"/>
                <a:ea typeface="Arial MT"/>
                <a:cs typeface="Arial MT"/>
              </a:rPr>
              <a:t>εμ</a:t>
            </a:r>
            <a:r>
              <a:rPr lang="en-US" altLang="en-US" sz="1600" dirty="0">
                <a:solidFill>
                  <a:srgbClr val="002060"/>
                </a:solidFill>
                <a:latin typeface="Arial MT"/>
                <a:ea typeface="Arial MT"/>
                <a:cs typeface="Arial MT"/>
              </a:rPr>
              <a:t>πορεύματα στο </a:t>
            </a:r>
            <a:r>
              <a:rPr lang="en-US" altLang="en-US" sz="1600" dirty="0">
                <a:solidFill>
                  <a:srgbClr val="002060"/>
                </a:solidFill>
                <a:latin typeface="Arial MT"/>
              </a:rPr>
              <a:t>τελωνείο εξόδου</a:t>
            </a:r>
            <a:r>
              <a:rPr lang="el-GR" altLang="en-US" sz="1600" dirty="0">
                <a:solidFill>
                  <a:srgbClr val="002060"/>
                </a:solidFill>
                <a:latin typeface="Arial MT"/>
              </a:rPr>
              <a:t> και </a:t>
            </a:r>
            <a:r>
              <a:rPr lang="el-GR" altLang="en-US" sz="1600" b="1" dirty="0">
                <a:solidFill>
                  <a:srgbClr val="002060"/>
                </a:solidFill>
                <a:latin typeface="Arial MT"/>
              </a:rPr>
              <a:t>γνωστοποιεί </a:t>
            </a:r>
            <a:r>
              <a:rPr lang="el-GR" altLang="en-US" sz="1600" dirty="0">
                <a:solidFill>
                  <a:srgbClr val="002060"/>
                </a:solidFill>
                <a:latin typeface="Arial MT"/>
              </a:rPr>
              <a:t>την έξοδό τους</a:t>
            </a:r>
            <a:r>
              <a:rPr lang="el-GR" altLang="en-US" sz="1600" b="1" dirty="0">
                <a:solidFill>
                  <a:srgbClr val="002060"/>
                </a:solidFill>
                <a:latin typeface="Arial MT"/>
              </a:rPr>
              <a:t>.</a:t>
            </a:r>
            <a:endParaRPr lang="en-US" altLang="en-US" sz="1600" dirty="0">
              <a:solidFill>
                <a:srgbClr val="002060"/>
              </a:solidFill>
              <a:latin typeface="Arial MT"/>
            </a:endParaRPr>
          </a:p>
        </p:txBody>
      </p:sp>
      <p:sp>
        <p:nvSpPr>
          <p:cNvPr id="26642" name="object 21">
            <a:extLst>
              <a:ext uri="{FF2B5EF4-FFF2-40B4-BE49-F238E27FC236}">
                <a16:creationId xmlns:a16="http://schemas.microsoft.com/office/drawing/2014/main" id="{1505FCC0-DFDD-CD06-9F49-506E6C0C9C40}"/>
              </a:ext>
            </a:extLst>
          </p:cNvPr>
          <p:cNvSpPr>
            <a:spLocks noGrp="1"/>
          </p:cNvSpPr>
          <p:nvPr>
            <p:ph type="title"/>
          </p:nvPr>
        </p:nvSpPr>
        <p:spPr>
          <a:xfrm>
            <a:off x="1185863" y="293688"/>
            <a:ext cx="9820275" cy="504825"/>
          </a:xfrm>
        </p:spPr>
        <p:txBody>
          <a:bodyPr lIns="0" tIns="12065" rIns="0" bIns="0">
            <a:spAutoFit/>
          </a:bodyPr>
          <a:lstStyle/>
          <a:p>
            <a:pPr marL="12700">
              <a:lnSpc>
                <a:spcPct val="100000"/>
              </a:lnSpc>
              <a:spcBef>
                <a:spcPts val="100"/>
              </a:spcBef>
            </a:pPr>
            <a:r>
              <a:rPr lang="en-US" altLang="en-US" sz="3200"/>
              <a:t>Βασικά σημεία ανά παράγοντα</a:t>
            </a:r>
          </a:p>
        </p:txBody>
      </p:sp>
      <p:grpSp>
        <p:nvGrpSpPr>
          <p:cNvPr id="26643" name="object 22">
            <a:extLst>
              <a:ext uri="{FF2B5EF4-FFF2-40B4-BE49-F238E27FC236}">
                <a16:creationId xmlns:a16="http://schemas.microsoft.com/office/drawing/2014/main" id="{B56276A9-1248-11AC-B783-FFB095270721}"/>
              </a:ext>
            </a:extLst>
          </p:cNvPr>
          <p:cNvGrpSpPr>
            <a:grpSpLocks/>
          </p:cNvGrpSpPr>
          <p:nvPr/>
        </p:nvGrpSpPr>
        <p:grpSpPr bwMode="auto">
          <a:xfrm>
            <a:off x="609600" y="781050"/>
            <a:ext cx="3606800" cy="4910138"/>
            <a:chOff x="573023" y="1199388"/>
            <a:chExt cx="3607435" cy="4910455"/>
          </a:xfrm>
        </p:grpSpPr>
        <p:sp>
          <p:nvSpPr>
            <p:cNvPr id="26654" name="object 23">
              <a:extLst>
                <a:ext uri="{FF2B5EF4-FFF2-40B4-BE49-F238E27FC236}">
                  <a16:creationId xmlns:a16="http://schemas.microsoft.com/office/drawing/2014/main" id="{EE0C9F46-F8F2-505B-FD8C-FCFFD07013CE}"/>
                </a:ext>
              </a:extLst>
            </p:cNvPr>
            <p:cNvSpPr>
              <a:spLocks/>
            </p:cNvSpPr>
            <p:nvPr/>
          </p:nvSpPr>
          <p:spPr bwMode="auto">
            <a:xfrm>
              <a:off x="585977" y="1771650"/>
              <a:ext cx="3581400" cy="4325620"/>
            </a:xfrm>
            <a:custGeom>
              <a:avLst/>
              <a:gdLst>
                <a:gd name="T0" fmla="*/ 0 w 3581400"/>
                <a:gd name="T1" fmla="*/ 178435 h 4325620"/>
                <a:gd name="T2" fmla="*/ 6376 w 3581400"/>
                <a:gd name="T3" fmla="*/ 130998 h 4325620"/>
                <a:gd name="T4" fmla="*/ 24371 w 3581400"/>
                <a:gd name="T5" fmla="*/ 88373 h 4325620"/>
                <a:gd name="T6" fmla="*/ 52282 w 3581400"/>
                <a:gd name="T7" fmla="*/ 52260 h 4325620"/>
                <a:gd name="T8" fmla="*/ 88408 w 3581400"/>
                <a:gd name="T9" fmla="*/ 24360 h 4325620"/>
                <a:gd name="T10" fmla="*/ 131048 w 3581400"/>
                <a:gd name="T11" fmla="*/ 6373 h 4325620"/>
                <a:gd name="T12" fmla="*/ 178498 w 3581400"/>
                <a:gd name="T13" fmla="*/ 0 h 4325620"/>
                <a:gd name="T14" fmla="*/ 3402965 w 3581400"/>
                <a:gd name="T15" fmla="*/ 0 h 4325620"/>
                <a:gd name="T16" fmla="*/ 3450401 w 3581400"/>
                <a:gd name="T17" fmla="*/ 6373 h 4325620"/>
                <a:gd name="T18" fmla="*/ 3493026 w 3581400"/>
                <a:gd name="T19" fmla="*/ 24360 h 4325620"/>
                <a:gd name="T20" fmla="*/ 3529139 w 3581400"/>
                <a:gd name="T21" fmla="*/ 52260 h 4325620"/>
                <a:gd name="T22" fmla="*/ 3557039 w 3581400"/>
                <a:gd name="T23" fmla="*/ 88373 h 4325620"/>
                <a:gd name="T24" fmla="*/ 3575026 w 3581400"/>
                <a:gd name="T25" fmla="*/ 130998 h 4325620"/>
                <a:gd name="T26" fmla="*/ 3581400 w 3581400"/>
                <a:gd name="T27" fmla="*/ 178435 h 4325620"/>
                <a:gd name="T28" fmla="*/ 3581400 w 3581400"/>
                <a:gd name="T29" fmla="*/ 4146613 h 4325620"/>
                <a:gd name="T30" fmla="*/ 3575026 w 3581400"/>
                <a:gd name="T31" fmla="*/ 4194063 h 4325620"/>
                <a:gd name="T32" fmla="*/ 3557039 w 3581400"/>
                <a:gd name="T33" fmla="*/ 4236703 h 4325620"/>
                <a:gd name="T34" fmla="*/ 3529139 w 3581400"/>
                <a:gd name="T35" fmla="*/ 4272829 h 4325620"/>
                <a:gd name="T36" fmla="*/ 3493026 w 3581400"/>
                <a:gd name="T37" fmla="*/ 4300740 h 4325620"/>
                <a:gd name="T38" fmla="*/ 3450401 w 3581400"/>
                <a:gd name="T39" fmla="*/ 4318735 h 4325620"/>
                <a:gd name="T40" fmla="*/ 3402965 w 3581400"/>
                <a:gd name="T41" fmla="*/ 4325112 h 4325620"/>
                <a:gd name="T42" fmla="*/ 178498 w 3581400"/>
                <a:gd name="T43" fmla="*/ 4325112 h 4325620"/>
                <a:gd name="T44" fmla="*/ 131048 w 3581400"/>
                <a:gd name="T45" fmla="*/ 4318735 h 4325620"/>
                <a:gd name="T46" fmla="*/ 88408 w 3581400"/>
                <a:gd name="T47" fmla="*/ 4300740 h 4325620"/>
                <a:gd name="T48" fmla="*/ 52282 w 3581400"/>
                <a:gd name="T49" fmla="*/ 4272829 h 4325620"/>
                <a:gd name="T50" fmla="*/ 24371 w 3581400"/>
                <a:gd name="T51" fmla="*/ 4236703 h 4325620"/>
                <a:gd name="T52" fmla="*/ 6376 w 3581400"/>
                <a:gd name="T53" fmla="*/ 4194063 h 4325620"/>
                <a:gd name="T54" fmla="*/ 0 w 3581400"/>
                <a:gd name="T55" fmla="*/ 4146613 h 4325620"/>
                <a:gd name="T56" fmla="*/ 0 w 3581400"/>
                <a:gd name="T57" fmla="*/ 178435 h 4325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81400" h="4325620">
                  <a:moveTo>
                    <a:pt x="0" y="178435"/>
                  </a:moveTo>
                  <a:lnTo>
                    <a:pt x="6376" y="130998"/>
                  </a:lnTo>
                  <a:lnTo>
                    <a:pt x="24371" y="88373"/>
                  </a:lnTo>
                  <a:lnTo>
                    <a:pt x="52282" y="52260"/>
                  </a:lnTo>
                  <a:lnTo>
                    <a:pt x="88408" y="24360"/>
                  </a:lnTo>
                  <a:lnTo>
                    <a:pt x="131048" y="6373"/>
                  </a:lnTo>
                  <a:lnTo>
                    <a:pt x="178498" y="0"/>
                  </a:lnTo>
                  <a:lnTo>
                    <a:pt x="3402965" y="0"/>
                  </a:lnTo>
                  <a:lnTo>
                    <a:pt x="3450401" y="6373"/>
                  </a:lnTo>
                  <a:lnTo>
                    <a:pt x="3493026" y="24360"/>
                  </a:lnTo>
                  <a:lnTo>
                    <a:pt x="3529139" y="52260"/>
                  </a:lnTo>
                  <a:lnTo>
                    <a:pt x="3557039" y="88373"/>
                  </a:lnTo>
                  <a:lnTo>
                    <a:pt x="3575026" y="130998"/>
                  </a:lnTo>
                  <a:lnTo>
                    <a:pt x="3581400" y="178435"/>
                  </a:lnTo>
                  <a:lnTo>
                    <a:pt x="3581400" y="4146613"/>
                  </a:lnTo>
                  <a:lnTo>
                    <a:pt x="3575026" y="4194063"/>
                  </a:lnTo>
                  <a:lnTo>
                    <a:pt x="3557039" y="4236703"/>
                  </a:lnTo>
                  <a:lnTo>
                    <a:pt x="3529139" y="4272829"/>
                  </a:lnTo>
                  <a:lnTo>
                    <a:pt x="3493026" y="4300740"/>
                  </a:lnTo>
                  <a:lnTo>
                    <a:pt x="3450401" y="4318735"/>
                  </a:lnTo>
                  <a:lnTo>
                    <a:pt x="3402965" y="4325112"/>
                  </a:lnTo>
                  <a:lnTo>
                    <a:pt x="178498" y="4325112"/>
                  </a:lnTo>
                  <a:lnTo>
                    <a:pt x="131048" y="4318735"/>
                  </a:lnTo>
                  <a:lnTo>
                    <a:pt x="88408" y="4300740"/>
                  </a:lnTo>
                  <a:lnTo>
                    <a:pt x="52282" y="4272829"/>
                  </a:lnTo>
                  <a:lnTo>
                    <a:pt x="24371" y="4236703"/>
                  </a:lnTo>
                  <a:lnTo>
                    <a:pt x="6376" y="4194063"/>
                  </a:lnTo>
                  <a:lnTo>
                    <a:pt x="0" y="4146613"/>
                  </a:lnTo>
                  <a:lnTo>
                    <a:pt x="0" y="178435"/>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55" name="object 24">
              <a:extLst>
                <a:ext uri="{FF2B5EF4-FFF2-40B4-BE49-F238E27FC236}">
                  <a16:creationId xmlns:a16="http://schemas.microsoft.com/office/drawing/2014/main" id="{15FEF490-090F-DA67-77FC-29A522150FB0}"/>
                </a:ext>
              </a:extLst>
            </p:cNvPr>
            <p:cNvSpPr>
              <a:spLocks/>
            </p:cNvSpPr>
            <p:nvPr/>
          </p:nvSpPr>
          <p:spPr bwMode="auto">
            <a:xfrm>
              <a:off x="1901190" y="1274826"/>
              <a:ext cx="951230" cy="626745"/>
            </a:xfrm>
            <a:custGeom>
              <a:avLst/>
              <a:gdLst>
                <a:gd name="T0" fmla="*/ 950976 w 951230"/>
                <a:gd name="T1" fmla="*/ 0 h 626744"/>
                <a:gd name="T2" fmla="*/ 0 w 951230"/>
                <a:gd name="T3" fmla="*/ 0 h 626744"/>
                <a:gd name="T4" fmla="*/ 0 w 951230"/>
                <a:gd name="T5" fmla="*/ 626363 h 626744"/>
                <a:gd name="T6" fmla="*/ 950976 w 951230"/>
                <a:gd name="T7" fmla="*/ 626363 h 626744"/>
                <a:gd name="T8" fmla="*/ 950976 w 951230"/>
                <a:gd name="T9" fmla="*/ 0 h 626744"/>
              </a:gdLst>
              <a:ahLst/>
              <a:cxnLst>
                <a:cxn ang="0">
                  <a:pos x="T0" y="T1"/>
                </a:cxn>
                <a:cxn ang="0">
                  <a:pos x="T2" y="T3"/>
                </a:cxn>
                <a:cxn ang="0">
                  <a:pos x="T4" y="T5"/>
                </a:cxn>
                <a:cxn ang="0">
                  <a:pos x="T6" y="T7"/>
                </a:cxn>
                <a:cxn ang="0">
                  <a:pos x="T8" y="T9"/>
                </a:cxn>
              </a:cxnLst>
              <a:rect l="0" t="0" r="r" b="b"/>
              <a:pathLst>
                <a:path w="951230" h="626744">
                  <a:moveTo>
                    <a:pt x="950976" y="0"/>
                  </a:moveTo>
                  <a:lnTo>
                    <a:pt x="0" y="0"/>
                  </a:lnTo>
                  <a:lnTo>
                    <a:pt x="0" y="626363"/>
                  </a:lnTo>
                  <a:lnTo>
                    <a:pt x="950976" y="626363"/>
                  </a:lnTo>
                  <a:lnTo>
                    <a:pt x="950976"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6" name="object 25">
              <a:extLst>
                <a:ext uri="{FF2B5EF4-FFF2-40B4-BE49-F238E27FC236}">
                  <a16:creationId xmlns:a16="http://schemas.microsoft.com/office/drawing/2014/main" id="{C3442F67-DDFC-A466-957E-7703FA70CD49}"/>
                </a:ext>
              </a:extLst>
            </p:cNvPr>
            <p:cNvSpPr>
              <a:spLocks/>
            </p:cNvSpPr>
            <p:nvPr/>
          </p:nvSpPr>
          <p:spPr bwMode="auto">
            <a:xfrm>
              <a:off x="1901190" y="1274826"/>
              <a:ext cx="951230" cy="626745"/>
            </a:xfrm>
            <a:custGeom>
              <a:avLst/>
              <a:gdLst>
                <a:gd name="T0" fmla="*/ 0 w 951230"/>
                <a:gd name="T1" fmla="*/ 626363 h 626744"/>
                <a:gd name="T2" fmla="*/ 950976 w 951230"/>
                <a:gd name="T3" fmla="*/ 626363 h 626744"/>
                <a:gd name="T4" fmla="*/ 950976 w 951230"/>
                <a:gd name="T5" fmla="*/ 0 h 626744"/>
                <a:gd name="T6" fmla="*/ 0 w 951230"/>
                <a:gd name="T7" fmla="*/ 0 h 626744"/>
                <a:gd name="T8" fmla="*/ 0 w 951230"/>
                <a:gd name="T9" fmla="*/ 626363 h 626744"/>
              </a:gdLst>
              <a:ahLst/>
              <a:cxnLst>
                <a:cxn ang="0">
                  <a:pos x="T0" y="T1"/>
                </a:cxn>
                <a:cxn ang="0">
                  <a:pos x="T2" y="T3"/>
                </a:cxn>
                <a:cxn ang="0">
                  <a:pos x="T4" y="T5"/>
                </a:cxn>
                <a:cxn ang="0">
                  <a:pos x="T6" y="T7"/>
                </a:cxn>
                <a:cxn ang="0">
                  <a:pos x="T8" y="T9"/>
                </a:cxn>
              </a:cxnLst>
              <a:rect l="0" t="0" r="r" b="b"/>
              <a:pathLst>
                <a:path w="951230" h="626744">
                  <a:moveTo>
                    <a:pt x="0" y="626363"/>
                  </a:moveTo>
                  <a:lnTo>
                    <a:pt x="950976" y="626363"/>
                  </a:lnTo>
                  <a:lnTo>
                    <a:pt x="950976" y="0"/>
                  </a:lnTo>
                  <a:lnTo>
                    <a:pt x="0" y="0"/>
                  </a:lnTo>
                  <a:lnTo>
                    <a:pt x="0" y="626363"/>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6657" name="object 26">
              <a:extLst>
                <a:ext uri="{FF2B5EF4-FFF2-40B4-BE49-F238E27FC236}">
                  <a16:creationId xmlns:a16="http://schemas.microsoft.com/office/drawing/2014/main" id="{2818DAAF-2D6E-9350-FACD-525224170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963" y="1199388"/>
              <a:ext cx="777239" cy="77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4" name="object 27">
            <a:extLst>
              <a:ext uri="{FF2B5EF4-FFF2-40B4-BE49-F238E27FC236}">
                <a16:creationId xmlns:a16="http://schemas.microsoft.com/office/drawing/2014/main" id="{DB5953CC-C433-EA8D-3B69-1961B1EA5EE0}"/>
              </a:ext>
            </a:extLst>
          </p:cNvPr>
          <p:cNvGrpSpPr>
            <a:grpSpLocks/>
          </p:cNvGrpSpPr>
          <p:nvPr/>
        </p:nvGrpSpPr>
        <p:grpSpPr bwMode="auto">
          <a:xfrm>
            <a:off x="4498975" y="788988"/>
            <a:ext cx="3609975" cy="3956050"/>
            <a:chOff x="4498847" y="1196339"/>
            <a:chExt cx="3610610" cy="3956685"/>
          </a:xfrm>
        </p:grpSpPr>
        <p:sp>
          <p:nvSpPr>
            <p:cNvPr id="26650" name="object 28">
              <a:extLst>
                <a:ext uri="{FF2B5EF4-FFF2-40B4-BE49-F238E27FC236}">
                  <a16:creationId xmlns:a16="http://schemas.microsoft.com/office/drawing/2014/main" id="{DE3EEF48-BD53-CBA7-B562-7A7BBD76918A}"/>
                </a:ext>
              </a:extLst>
            </p:cNvPr>
            <p:cNvSpPr>
              <a:spLocks/>
            </p:cNvSpPr>
            <p:nvPr/>
          </p:nvSpPr>
          <p:spPr bwMode="auto">
            <a:xfrm>
              <a:off x="4511801" y="1771649"/>
              <a:ext cx="3584575" cy="3368040"/>
            </a:xfrm>
            <a:custGeom>
              <a:avLst/>
              <a:gdLst>
                <a:gd name="T0" fmla="*/ 0 w 3584575"/>
                <a:gd name="T1" fmla="*/ 167894 h 3368040"/>
                <a:gd name="T2" fmla="*/ 5998 w 3584575"/>
                <a:gd name="T3" fmla="*/ 123266 h 3368040"/>
                <a:gd name="T4" fmla="*/ 22925 w 3584575"/>
                <a:gd name="T5" fmla="*/ 83161 h 3368040"/>
                <a:gd name="T6" fmla="*/ 49180 w 3584575"/>
                <a:gd name="T7" fmla="*/ 49180 h 3368040"/>
                <a:gd name="T8" fmla="*/ 83161 w 3584575"/>
                <a:gd name="T9" fmla="*/ 22925 h 3368040"/>
                <a:gd name="T10" fmla="*/ 123266 w 3584575"/>
                <a:gd name="T11" fmla="*/ 5998 h 3368040"/>
                <a:gd name="T12" fmla="*/ 167894 w 3584575"/>
                <a:gd name="T13" fmla="*/ 0 h 3368040"/>
                <a:gd name="T14" fmla="*/ 3416554 w 3584575"/>
                <a:gd name="T15" fmla="*/ 0 h 3368040"/>
                <a:gd name="T16" fmla="*/ 3461181 w 3584575"/>
                <a:gd name="T17" fmla="*/ 5998 h 3368040"/>
                <a:gd name="T18" fmla="*/ 3501286 w 3584575"/>
                <a:gd name="T19" fmla="*/ 22925 h 3368040"/>
                <a:gd name="T20" fmla="*/ 3535267 w 3584575"/>
                <a:gd name="T21" fmla="*/ 49180 h 3368040"/>
                <a:gd name="T22" fmla="*/ 3561522 w 3584575"/>
                <a:gd name="T23" fmla="*/ 83161 h 3368040"/>
                <a:gd name="T24" fmla="*/ 3578449 w 3584575"/>
                <a:gd name="T25" fmla="*/ 123266 h 3368040"/>
                <a:gd name="T26" fmla="*/ 3584448 w 3584575"/>
                <a:gd name="T27" fmla="*/ 167894 h 3368040"/>
                <a:gd name="T28" fmla="*/ 3584448 w 3584575"/>
                <a:gd name="T29" fmla="*/ 3200146 h 3368040"/>
                <a:gd name="T30" fmla="*/ 3578449 w 3584575"/>
                <a:gd name="T31" fmla="*/ 3244773 h 3368040"/>
                <a:gd name="T32" fmla="*/ 3561522 w 3584575"/>
                <a:gd name="T33" fmla="*/ 3284878 h 3368040"/>
                <a:gd name="T34" fmla="*/ 3535267 w 3584575"/>
                <a:gd name="T35" fmla="*/ 3318859 h 3368040"/>
                <a:gd name="T36" fmla="*/ 3501286 w 3584575"/>
                <a:gd name="T37" fmla="*/ 3345114 h 3368040"/>
                <a:gd name="T38" fmla="*/ 3461181 w 3584575"/>
                <a:gd name="T39" fmla="*/ 3362041 h 3368040"/>
                <a:gd name="T40" fmla="*/ 3416554 w 3584575"/>
                <a:gd name="T41" fmla="*/ 3368040 h 3368040"/>
                <a:gd name="T42" fmla="*/ 167894 w 3584575"/>
                <a:gd name="T43" fmla="*/ 3368040 h 3368040"/>
                <a:gd name="T44" fmla="*/ 123266 w 3584575"/>
                <a:gd name="T45" fmla="*/ 3362041 h 3368040"/>
                <a:gd name="T46" fmla="*/ 83161 w 3584575"/>
                <a:gd name="T47" fmla="*/ 3345114 h 3368040"/>
                <a:gd name="T48" fmla="*/ 49180 w 3584575"/>
                <a:gd name="T49" fmla="*/ 3318859 h 3368040"/>
                <a:gd name="T50" fmla="*/ 22925 w 3584575"/>
                <a:gd name="T51" fmla="*/ 3284878 h 3368040"/>
                <a:gd name="T52" fmla="*/ 5998 w 3584575"/>
                <a:gd name="T53" fmla="*/ 3244773 h 3368040"/>
                <a:gd name="T54" fmla="*/ 0 w 3584575"/>
                <a:gd name="T55" fmla="*/ 3200146 h 3368040"/>
                <a:gd name="T56" fmla="*/ 0 w 3584575"/>
                <a:gd name="T57" fmla="*/ 167894 h 3368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84575" h="3368040">
                  <a:moveTo>
                    <a:pt x="0" y="167894"/>
                  </a:moveTo>
                  <a:lnTo>
                    <a:pt x="5998" y="123266"/>
                  </a:lnTo>
                  <a:lnTo>
                    <a:pt x="22925" y="83161"/>
                  </a:lnTo>
                  <a:lnTo>
                    <a:pt x="49180" y="49180"/>
                  </a:lnTo>
                  <a:lnTo>
                    <a:pt x="83161" y="22925"/>
                  </a:lnTo>
                  <a:lnTo>
                    <a:pt x="123266" y="5998"/>
                  </a:lnTo>
                  <a:lnTo>
                    <a:pt x="167894" y="0"/>
                  </a:lnTo>
                  <a:lnTo>
                    <a:pt x="3416554" y="0"/>
                  </a:lnTo>
                  <a:lnTo>
                    <a:pt x="3461181" y="5998"/>
                  </a:lnTo>
                  <a:lnTo>
                    <a:pt x="3501286" y="22925"/>
                  </a:lnTo>
                  <a:lnTo>
                    <a:pt x="3535267" y="49180"/>
                  </a:lnTo>
                  <a:lnTo>
                    <a:pt x="3561522" y="83161"/>
                  </a:lnTo>
                  <a:lnTo>
                    <a:pt x="3578449" y="123266"/>
                  </a:lnTo>
                  <a:lnTo>
                    <a:pt x="3584448" y="167894"/>
                  </a:lnTo>
                  <a:lnTo>
                    <a:pt x="3584448" y="3200146"/>
                  </a:lnTo>
                  <a:lnTo>
                    <a:pt x="3578449" y="3244773"/>
                  </a:lnTo>
                  <a:lnTo>
                    <a:pt x="3561522" y="3284878"/>
                  </a:lnTo>
                  <a:lnTo>
                    <a:pt x="3535267" y="3318859"/>
                  </a:lnTo>
                  <a:lnTo>
                    <a:pt x="3501286" y="3345114"/>
                  </a:lnTo>
                  <a:lnTo>
                    <a:pt x="3461181" y="3362041"/>
                  </a:lnTo>
                  <a:lnTo>
                    <a:pt x="3416554" y="3368040"/>
                  </a:lnTo>
                  <a:lnTo>
                    <a:pt x="167894" y="3368040"/>
                  </a:lnTo>
                  <a:lnTo>
                    <a:pt x="123266" y="3362041"/>
                  </a:lnTo>
                  <a:lnTo>
                    <a:pt x="83161" y="3345114"/>
                  </a:lnTo>
                  <a:lnTo>
                    <a:pt x="49180" y="3318859"/>
                  </a:lnTo>
                  <a:lnTo>
                    <a:pt x="22925" y="3284878"/>
                  </a:lnTo>
                  <a:lnTo>
                    <a:pt x="5998" y="3244773"/>
                  </a:lnTo>
                  <a:lnTo>
                    <a:pt x="0" y="3200146"/>
                  </a:lnTo>
                  <a:lnTo>
                    <a:pt x="0" y="167894"/>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51" name="object 29">
              <a:extLst>
                <a:ext uri="{FF2B5EF4-FFF2-40B4-BE49-F238E27FC236}">
                  <a16:creationId xmlns:a16="http://schemas.microsoft.com/office/drawing/2014/main" id="{38580E7F-116E-4728-8570-0E0103496B93}"/>
                </a:ext>
              </a:extLst>
            </p:cNvPr>
            <p:cNvSpPr>
              <a:spLocks/>
            </p:cNvSpPr>
            <p:nvPr/>
          </p:nvSpPr>
          <p:spPr bwMode="auto">
            <a:xfrm>
              <a:off x="5807201" y="1271777"/>
              <a:ext cx="952500" cy="628015"/>
            </a:xfrm>
            <a:custGeom>
              <a:avLst/>
              <a:gdLst>
                <a:gd name="T0" fmla="*/ 952500 w 952500"/>
                <a:gd name="T1" fmla="*/ 0 h 628014"/>
                <a:gd name="T2" fmla="*/ 0 w 952500"/>
                <a:gd name="T3" fmla="*/ 0 h 628014"/>
                <a:gd name="T4" fmla="*/ 0 w 952500"/>
                <a:gd name="T5" fmla="*/ 627888 h 628014"/>
                <a:gd name="T6" fmla="*/ 952500 w 952500"/>
                <a:gd name="T7" fmla="*/ 627888 h 628014"/>
                <a:gd name="T8" fmla="*/ 952500 w 952500"/>
                <a:gd name="T9" fmla="*/ 0 h 628014"/>
              </a:gdLst>
              <a:ahLst/>
              <a:cxnLst>
                <a:cxn ang="0">
                  <a:pos x="T0" y="T1"/>
                </a:cxn>
                <a:cxn ang="0">
                  <a:pos x="T2" y="T3"/>
                </a:cxn>
                <a:cxn ang="0">
                  <a:pos x="T4" y="T5"/>
                </a:cxn>
                <a:cxn ang="0">
                  <a:pos x="T6" y="T7"/>
                </a:cxn>
                <a:cxn ang="0">
                  <a:pos x="T8" y="T9"/>
                </a:cxn>
              </a:cxnLst>
              <a:rect l="0" t="0" r="r" b="b"/>
              <a:pathLst>
                <a:path w="952500" h="628014">
                  <a:moveTo>
                    <a:pt x="952500" y="0"/>
                  </a:moveTo>
                  <a:lnTo>
                    <a:pt x="0" y="0"/>
                  </a:lnTo>
                  <a:lnTo>
                    <a:pt x="0" y="627888"/>
                  </a:lnTo>
                  <a:lnTo>
                    <a:pt x="952500" y="627888"/>
                  </a:lnTo>
                  <a:lnTo>
                    <a:pt x="95250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2" name="object 30">
              <a:extLst>
                <a:ext uri="{FF2B5EF4-FFF2-40B4-BE49-F238E27FC236}">
                  <a16:creationId xmlns:a16="http://schemas.microsoft.com/office/drawing/2014/main" id="{10765CD1-ECAC-5D21-7668-20ADAD9768BB}"/>
                </a:ext>
              </a:extLst>
            </p:cNvPr>
            <p:cNvSpPr>
              <a:spLocks/>
            </p:cNvSpPr>
            <p:nvPr/>
          </p:nvSpPr>
          <p:spPr bwMode="auto">
            <a:xfrm>
              <a:off x="5807201" y="1271777"/>
              <a:ext cx="952500" cy="628015"/>
            </a:xfrm>
            <a:custGeom>
              <a:avLst/>
              <a:gdLst>
                <a:gd name="T0" fmla="*/ 0 w 952500"/>
                <a:gd name="T1" fmla="*/ 627888 h 628014"/>
                <a:gd name="T2" fmla="*/ 952500 w 952500"/>
                <a:gd name="T3" fmla="*/ 627888 h 628014"/>
                <a:gd name="T4" fmla="*/ 952500 w 952500"/>
                <a:gd name="T5" fmla="*/ 0 h 628014"/>
                <a:gd name="T6" fmla="*/ 0 w 952500"/>
                <a:gd name="T7" fmla="*/ 0 h 628014"/>
                <a:gd name="T8" fmla="*/ 0 w 952500"/>
                <a:gd name="T9" fmla="*/ 627888 h 628014"/>
              </a:gdLst>
              <a:ahLst/>
              <a:cxnLst>
                <a:cxn ang="0">
                  <a:pos x="T0" y="T1"/>
                </a:cxn>
                <a:cxn ang="0">
                  <a:pos x="T2" y="T3"/>
                </a:cxn>
                <a:cxn ang="0">
                  <a:pos x="T4" y="T5"/>
                </a:cxn>
                <a:cxn ang="0">
                  <a:pos x="T6" y="T7"/>
                </a:cxn>
                <a:cxn ang="0">
                  <a:pos x="T8" y="T9"/>
                </a:cxn>
              </a:cxnLst>
              <a:rect l="0" t="0" r="r" b="b"/>
              <a:pathLst>
                <a:path w="952500" h="628014">
                  <a:moveTo>
                    <a:pt x="0" y="627888"/>
                  </a:moveTo>
                  <a:lnTo>
                    <a:pt x="952500" y="627888"/>
                  </a:lnTo>
                  <a:lnTo>
                    <a:pt x="952500" y="0"/>
                  </a:lnTo>
                  <a:lnTo>
                    <a:pt x="0" y="0"/>
                  </a:lnTo>
                  <a:lnTo>
                    <a:pt x="0" y="627888"/>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6653" name="object 31">
              <a:extLst>
                <a:ext uri="{FF2B5EF4-FFF2-40B4-BE49-F238E27FC236}">
                  <a16:creationId xmlns:a16="http://schemas.microsoft.com/office/drawing/2014/main" id="{F7C075AA-95AA-82DF-01E9-18CF13A51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307" y="1196339"/>
              <a:ext cx="777239" cy="77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5" name="object 32">
            <a:extLst>
              <a:ext uri="{FF2B5EF4-FFF2-40B4-BE49-F238E27FC236}">
                <a16:creationId xmlns:a16="http://schemas.microsoft.com/office/drawing/2014/main" id="{CF5E79CE-FFCE-5823-7DDA-D6857C73FC8A}"/>
              </a:ext>
            </a:extLst>
          </p:cNvPr>
          <p:cNvGrpSpPr>
            <a:grpSpLocks/>
          </p:cNvGrpSpPr>
          <p:nvPr/>
        </p:nvGrpSpPr>
        <p:grpSpPr bwMode="auto">
          <a:xfrm>
            <a:off x="8439150" y="615950"/>
            <a:ext cx="3584575" cy="4845050"/>
            <a:chOff x="8439149" y="1199388"/>
            <a:chExt cx="3584575" cy="3940302"/>
          </a:xfrm>
        </p:grpSpPr>
        <p:sp>
          <p:nvSpPr>
            <p:cNvPr id="26646" name="object 33">
              <a:extLst>
                <a:ext uri="{FF2B5EF4-FFF2-40B4-BE49-F238E27FC236}">
                  <a16:creationId xmlns:a16="http://schemas.microsoft.com/office/drawing/2014/main" id="{9B699399-FCE1-D0BD-3D9F-C2AEAD888B78}"/>
                </a:ext>
              </a:extLst>
            </p:cNvPr>
            <p:cNvSpPr>
              <a:spLocks/>
            </p:cNvSpPr>
            <p:nvPr/>
          </p:nvSpPr>
          <p:spPr bwMode="auto">
            <a:xfrm>
              <a:off x="8439149" y="1771650"/>
              <a:ext cx="3584575" cy="3368040"/>
            </a:xfrm>
            <a:custGeom>
              <a:avLst/>
              <a:gdLst>
                <a:gd name="T0" fmla="*/ 0 w 3584575"/>
                <a:gd name="T1" fmla="*/ 167894 h 3368040"/>
                <a:gd name="T2" fmla="*/ 5998 w 3584575"/>
                <a:gd name="T3" fmla="*/ 123266 h 3368040"/>
                <a:gd name="T4" fmla="*/ 22925 w 3584575"/>
                <a:gd name="T5" fmla="*/ 83161 h 3368040"/>
                <a:gd name="T6" fmla="*/ 49180 w 3584575"/>
                <a:gd name="T7" fmla="*/ 49180 h 3368040"/>
                <a:gd name="T8" fmla="*/ 83161 w 3584575"/>
                <a:gd name="T9" fmla="*/ 22925 h 3368040"/>
                <a:gd name="T10" fmla="*/ 123266 w 3584575"/>
                <a:gd name="T11" fmla="*/ 5998 h 3368040"/>
                <a:gd name="T12" fmla="*/ 167894 w 3584575"/>
                <a:gd name="T13" fmla="*/ 0 h 3368040"/>
                <a:gd name="T14" fmla="*/ 3416554 w 3584575"/>
                <a:gd name="T15" fmla="*/ 0 h 3368040"/>
                <a:gd name="T16" fmla="*/ 3461181 w 3584575"/>
                <a:gd name="T17" fmla="*/ 5998 h 3368040"/>
                <a:gd name="T18" fmla="*/ 3501286 w 3584575"/>
                <a:gd name="T19" fmla="*/ 22925 h 3368040"/>
                <a:gd name="T20" fmla="*/ 3535267 w 3584575"/>
                <a:gd name="T21" fmla="*/ 49180 h 3368040"/>
                <a:gd name="T22" fmla="*/ 3561522 w 3584575"/>
                <a:gd name="T23" fmla="*/ 83161 h 3368040"/>
                <a:gd name="T24" fmla="*/ 3578449 w 3584575"/>
                <a:gd name="T25" fmla="*/ 123266 h 3368040"/>
                <a:gd name="T26" fmla="*/ 3584448 w 3584575"/>
                <a:gd name="T27" fmla="*/ 167894 h 3368040"/>
                <a:gd name="T28" fmla="*/ 3584448 w 3584575"/>
                <a:gd name="T29" fmla="*/ 3200146 h 3368040"/>
                <a:gd name="T30" fmla="*/ 3578449 w 3584575"/>
                <a:gd name="T31" fmla="*/ 3244773 h 3368040"/>
                <a:gd name="T32" fmla="*/ 3561522 w 3584575"/>
                <a:gd name="T33" fmla="*/ 3284878 h 3368040"/>
                <a:gd name="T34" fmla="*/ 3535267 w 3584575"/>
                <a:gd name="T35" fmla="*/ 3318859 h 3368040"/>
                <a:gd name="T36" fmla="*/ 3501286 w 3584575"/>
                <a:gd name="T37" fmla="*/ 3345114 h 3368040"/>
                <a:gd name="T38" fmla="*/ 3461181 w 3584575"/>
                <a:gd name="T39" fmla="*/ 3362041 h 3368040"/>
                <a:gd name="T40" fmla="*/ 3416554 w 3584575"/>
                <a:gd name="T41" fmla="*/ 3368040 h 3368040"/>
                <a:gd name="T42" fmla="*/ 167894 w 3584575"/>
                <a:gd name="T43" fmla="*/ 3368040 h 3368040"/>
                <a:gd name="T44" fmla="*/ 123266 w 3584575"/>
                <a:gd name="T45" fmla="*/ 3362041 h 3368040"/>
                <a:gd name="T46" fmla="*/ 83161 w 3584575"/>
                <a:gd name="T47" fmla="*/ 3345114 h 3368040"/>
                <a:gd name="T48" fmla="*/ 49180 w 3584575"/>
                <a:gd name="T49" fmla="*/ 3318859 h 3368040"/>
                <a:gd name="T50" fmla="*/ 22925 w 3584575"/>
                <a:gd name="T51" fmla="*/ 3284878 h 3368040"/>
                <a:gd name="T52" fmla="*/ 5998 w 3584575"/>
                <a:gd name="T53" fmla="*/ 3244773 h 3368040"/>
                <a:gd name="T54" fmla="*/ 0 w 3584575"/>
                <a:gd name="T55" fmla="*/ 3200146 h 3368040"/>
                <a:gd name="T56" fmla="*/ 0 w 3584575"/>
                <a:gd name="T57" fmla="*/ 167894 h 3368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84575" h="3368040">
                  <a:moveTo>
                    <a:pt x="0" y="167894"/>
                  </a:moveTo>
                  <a:lnTo>
                    <a:pt x="5998" y="123266"/>
                  </a:lnTo>
                  <a:lnTo>
                    <a:pt x="22925" y="83161"/>
                  </a:lnTo>
                  <a:lnTo>
                    <a:pt x="49180" y="49180"/>
                  </a:lnTo>
                  <a:lnTo>
                    <a:pt x="83161" y="22925"/>
                  </a:lnTo>
                  <a:lnTo>
                    <a:pt x="123266" y="5998"/>
                  </a:lnTo>
                  <a:lnTo>
                    <a:pt x="167894" y="0"/>
                  </a:lnTo>
                  <a:lnTo>
                    <a:pt x="3416554" y="0"/>
                  </a:lnTo>
                  <a:lnTo>
                    <a:pt x="3461181" y="5998"/>
                  </a:lnTo>
                  <a:lnTo>
                    <a:pt x="3501286" y="22925"/>
                  </a:lnTo>
                  <a:lnTo>
                    <a:pt x="3535267" y="49180"/>
                  </a:lnTo>
                  <a:lnTo>
                    <a:pt x="3561522" y="83161"/>
                  </a:lnTo>
                  <a:lnTo>
                    <a:pt x="3578449" y="123266"/>
                  </a:lnTo>
                  <a:lnTo>
                    <a:pt x="3584448" y="167894"/>
                  </a:lnTo>
                  <a:lnTo>
                    <a:pt x="3584448" y="3200146"/>
                  </a:lnTo>
                  <a:lnTo>
                    <a:pt x="3578449" y="3244773"/>
                  </a:lnTo>
                  <a:lnTo>
                    <a:pt x="3561522" y="3284878"/>
                  </a:lnTo>
                  <a:lnTo>
                    <a:pt x="3535267" y="3318859"/>
                  </a:lnTo>
                  <a:lnTo>
                    <a:pt x="3501286" y="3345114"/>
                  </a:lnTo>
                  <a:lnTo>
                    <a:pt x="3461181" y="3362041"/>
                  </a:lnTo>
                  <a:lnTo>
                    <a:pt x="3416554" y="3368040"/>
                  </a:lnTo>
                  <a:lnTo>
                    <a:pt x="167894" y="3368040"/>
                  </a:lnTo>
                  <a:lnTo>
                    <a:pt x="123266" y="3362041"/>
                  </a:lnTo>
                  <a:lnTo>
                    <a:pt x="83161" y="3345114"/>
                  </a:lnTo>
                  <a:lnTo>
                    <a:pt x="49180" y="3318859"/>
                  </a:lnTo>
                  <a:lnTo>
                    <a:pt x="22925" y="3284878"/>
                  </a:lnTo>
                  <a:lnTo>
                    <a:pt x="5998" y="3244773"/>
                  </a:lnTo>
                  <a:lnTo>
                    <a:pt x="0" y="3200146"/>
                  </a:lnTo>
                  <a:lnTo>
                    <a:pt x="0" y="167894"/>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47" name="object 34">
              <a:extLst>
                <a:ext uri="{FF2B5EF4-FFF2-40B4-BE49-F238E27FC236}">
                  <a16:creationId xmlns:a16="http://schemas.microsoft.com/office/drawing/2014/main" id="{99181411-0A5E-3851-C38E-18946E904D95}"/>
                </a:ext>
              </a:extLst>
            </p:cNvPr>
            <p:cNvSpPr>
              <a:spLocks/>
            </p:cNvSpPr>
            <p:nvPr/>
          </p:nvSpPr>
          <p:spPr bwMode="auto">
            <a:xfrm>
              <a:off x="9752837" y="1273302"/>
              <a:ext cx="951230" cy="626745"/>
            </a:xfrm>
            <a:custGeom>
              <a:avLst/>
              <a:gdLst>
                <a:gd name="T0" fmla="*/ 950976 w 951229"/>
                <a:gd name="T1" fmla="*/ 0 h 626744"/>
                <a:gd name="T2" fmla="*/ 0 w 951229"/>
                <a:gd name="T3" fmla="*/ 0 h 626744"/>
                <a:gd name="T4" fmla="*/ 0 w 951229"/>
                <a:gd name="T5" fmla="*/ 626363 h 626744"/>
                <a:gd name="T6" fmla="*/ 950976 w 951229"/>
                <a:gd name="T7" fmla="*/ 626363 h 626744"/>
                <a:gd name="T8" fmla="*/ 950976 w 951229"/>
                <a:gd name="T9" fmla="*/ 0 h 626744"/>
              </a:gdLst>
              <a:ahLst/>
              <a:cxnLst>
                <a:cxn ang="0">
                  <a:pos x="T0" y="T1"/>
                </a:cxn>
                <a:cxn ang="0">
                  <a:pos x="T2" y="T3"/>
                </a:cxn>
                <a:cxn ang="0">
                  <a:pos x="T4" y="T5"/>
                </a:cxn>
                <a:cxn ang="0">
                  <a:pos x="T6" y="T7"/>
                </a:cxn>
                <a:cxn ang="0">
                  <a:pos x="T8" y="T9"/>
                </a:cxn>
              </a:cxnLst>
              <a:rect l="0" t="0" r="r" b="b"/>
              <a:pathLst>
                <a:path w="951229" h="626744">
                  <a:moveTo>
                    <a:pt x="950976" y="0"/>
                  </a:moveTo>
                  <a:lnTo>
                    <a:pt x="0" y="0"/>
                  </a:lnTo>
                  <a:lnTo>
                    <a:pt x="0" y="626363"/>
                  </a:lnTo>
                  <a:lnTo>
                    <a:pt x="950976" y="626363"/>
                  </a:lnTo>
                  <a:lnTo>
                    <a:pt x="950976"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48" name="object 35">
              <a:extLst>
                <a:ext uri="{FF2B5EF4-FFF2-40B4-BE49-F238E27FC236}">
                  <a16:creationId xmlns:a16="http://schemas.microsoft.com/office/drawing/2014/main" id="{7995E655-1953-9CDD-802E-3C4408BF0EBE}"/>
                </a:ext>
              </a:extLst>
            </p:cNvPr>
            <p:cNvSpPr>
              <a:spLocks/>
            </p:cNvSpPr>
            <p:nvPr/>
          </p:nvSpPr>
          <p:spPr bwMode="auto">
            <a:xfrm>
              <a:off x="9752837" y="1273302"/>
              <a:ext cx="951230" cy="626745"/>
            </a:xfrm>
            <a:custGeom>
              <a:avLst/>
              <a:gdLst>
                <a:gd name="T0" fmla="*/ 0 w 951229"/>
                <a:gd name="T1" fmla="*/ 626363 h 626744"/>
                <a:gd name="T2" fmla="*/ 950976 w 951229"/>
                <a:gd name="T3" fmla="*/ 626363 h 626744"/>
                <a:gd name="T4" fmla="*/ 950976 w 951229"/>
                <a:gd name="T5" fmla="*/ 0 h 626744"/>
                <a:gd name="T6" fmla="*/ 0 w 951229"/>
                <a:gd name="T7" fmla="*/ 0 h 626744"/>
                <a:gd name="T8" fmla="*/ 0 w 951229"/>
                <a:gd name="T9" fmla="*/ 626363 h 626744"/>
              </a:gdLst>
              <a:ahLst/>
              <a:cxnLst>
                <a:cxn ang="0">
                  <a:pos x="T0" y="T1"/>
                </a:cxn>
                <a:cxn ang="0">
                  <a:pos x="T2" y="T3"/>
                </a:cxn>
                <a:cxn ang="0">
                  <a:pos x="T4" y="T5"/>
                </a:cxn>
                <a:cxn ang="0">
                  <a:pos x="T6" y="T7"/>
                </a:cxn>
                <a:cxn ang="0">
                  <a:pos x="T8" y="T9"/>
                </a:cxn>
              </a:cxnLst>
              <a:rect l="0" t="0" r="r" b="b"/>
              <a:pathLst>
                <a:path w="951229" h="626744">
                  <a:moveTo>
                    <a:pt x="0" y="626363"/>
                  </a:moveTo>
                  <a:lnTo>
                    <a:pt x="950976" y="626363"/>
                  </a:lnTo>
                  <a:lnTo>
                    <a:pt x="950976" y="0"/>
                  </a:lnTo>
                  <a:lnTo>
                    <a:pt x="0" y="0"/>
                  </a:lnTo>
                  <a:lnTo>
                    <a:pt x="0" y="626363"/>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6649" name="object 36">
              <a:extLst>
                <a:ext uri="{FF2B5EF4-FFF2-40B4-BE49-F238E27FC236}">
                  <a16:creationId xmlns:a16="http://schemas.microsoft.com/office/drawing/2014/main" id="{3CCF22BE-D6E0-90A9-13E3-D057CF7A7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943" y="1199388"/>
              <a:ext cx="777240" cy="68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Ορθογώνιο 3">
            <a:extLst>
              <a:ext uri="{FF2B5EF4-FFF2-40B4-BE49-F238E27FC236}">
                <a16:creationId xmlns:a16="http://schemas.microsoft.com/office/drawing/2014/main" id="{4EC6E783-53EF-EC83-C2C7-5208BA97276B}"/>
              </a:ext>
            </a:extLst>
          </p:cNvPr>
          <p:cNvSpPr>
            <a:spLocks noChangeArrowheads="1"/>
          </p:cNvSpPr>
          <p:nvPr/>
        </p:nvSpPr>
        <p:spPr bwMode="auto">
          <a:xfrm>
            <a:off x="704850" y="3244850"/>
            <a:ext cx="523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n-US" sz="3600" b="1" dirty="0"/>
              <a:t>Διαδικασία εξαγωγής –</a:t>
            </a:r>
          </a:p>
          <a:p>
            <a:r>
              <a:rPr lang="el-GR" altLang="en-US" sz="3600" b="1" dirty="0"/>
              <a:t>Νέες λειτουργικότητες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Ορθογώνιο 3">
            <a:extLst>
              <a:ext uri="{FF2B5EF4-FFF2-40B4-BE49-F238E27FC236}">
                <a16:creationId xmlns:a16="http://schemas.microsoft.com/office/drawing/2014/main" id="{CB666886-9EA6-1682-0D8A-92FCDC1DE993}"/>
              </a:ext>
            </a:extLst>
          </p:cNvPr>
          <p:cNvSpPr>
            <a:spLocks noChangeArrowheads="1"/>
          </p:cNvSpPr>
          <p:nvPr/>
        </p:nvSpPr>
        <p:spPr bwMode="auto">
          <a:xfrm>
            <a:off x="704850" y="2609850"/>
            <a:ext cx="50801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n-US" sz="3600" b="1" dirty="0"/>
              <a:t>Κεντρικός τελωνισμός</a:t>
            </a:r>
          </a:p>
        </p:txBody>
      </p:sp>
      <p:sp>
        <p:nvSpPr>
          <p:cNvPr id="34819" name="object 2">
            <a:extLst>
              <a:ext uri="{FF2B5EF4-FFF2-40B4-BE49-F238E27FC236}">
                <a16:creationId xmlns:a16="http://schemas.microsoft.com/office/drawing/2014/main" id="{CA1B8837-4E72-BD4F-9C7B-8C0C161249CD}"/>
              </a:ext>
            </a:extLst>
          </p:cNvPr>
          <p:cNvSpPr>
            <a:spLocks noGrp="1"/>
          </p:cNvSpPr>
          <p:nvPr>
            <p:ph type="ctrTitle"/>
          </p:nvPr>
        </p:nvSpPr>
        <p:spPr>
          <a:xfrm>
            <a:off x="806450" y="3377721"/>
            <a:ext cx="4268788" cy="3121367"/>
          </a:xfrm>
        </p:spPr>
        <p:txBody>
          <a:bodyPr lIns="0" tIns="12700" rIns="0" bIns="0">
            <a:spAutoFit/>
          </a:bodyPr>
          <a:lstStyle/>
          <a:p>
            <a:pPr marL="12700">
              <a:lnSpc>
                <a:spcPct val="100000"/>
              </a:lnSpc>
              <a:spcBef>
                <a:spcPts val="100"/>
              </a:spcBef>
            </a:pPr>
            <a:r>
              <a:rPr lang="el-GR" altLang="en-US" sz="1800" u="sng" dirty="0"/>
              <a:t>Νομικές παραπομπές</a:t>
            </a:r>
            <a:r>
              <a:rPr lang="el-GR" altLang="en-US" sz="1800" dirty="0"/>
              <a:t>:</a:t>
            </a:r>
            <a:br>
              <a:rPr lang="el-GR" altLang="en-US" sz="1800" dirty="0"/>
            </a:br>
            <a:r>
              <a:rPr lang="el-GR" altLang="en-US" sz="1800" dirty="0"/>
              <a:t>Άρθρα 5, 38, 179 -181 του ΕΤΚ </a:t>
            </a:r>
            <a:br>
              <a:rPr lang="el-GR" altLang="en-US" sz="1800" dirty="0"/>
            </a:br>
            <a:r>
              <a:rPr lang="el-GR" altLang="en-US" sz="1800" dirty="0"/>
              <a:t>Άρθρο 149 της κατ’ εξουσιοδότηση πράξης του ΕΤΚ</a:t>
            </a:r>
            <a:br>
              <a:rPr lang="el-GR" altLang="en-US" sz="1800" dirty="0"/>
            </a:br>
            <a:r>
              <a:rPr lang="el-GR" altLang="en-US" sz="1800" dirty="0"/>
              <a:t>Άρθρα 229 έως 232 της εκτελεστικής πράξης του ΕΤΚ </a:t>
            </a:r>
            <a:br>
              <a:rPr lang="el-GR" altLang="en-US" sz="1800" dirty="0"/>
            </a:br>
            <a:r>
              <a:rPr lang="el-GR" altLang="en-US" sz="1800" dirty="0"/>
              <a:t>Παράρτημα A της κατ’ εξουσιοδότηση πράξης του ΕΤΚ (Στήλη 7β, κωδικός </a:t>
            </a:r>
            <a:r>
              <a:rPr lang="en-US" altLang="en-US" sz="1800" dirty="0"/>
              <a:t>CCL)</a:t>
            </a:r>
            <a:br>
              <a:rPr lang="el-GR" altLang="en-US" sz="4000" dirty="0"/>
            </a:br>
            <a:endParaRPr lang="en-US" alt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2">
            <a:extLst>
              <a:ext uri="{FF2B5EF4-FFF2-40B4-BE49-F238E27FC236}">
                <a16:creationId xmlns:a16="http://schemas.microsoft.com/office/drawing/2014/main" id="{7A605F62-3509-F30C-2E36-DB74CF38CFFE}"/>
              </a:ext>
            </a:extLst>
          </p:cNvPr>
          <p:cNvSpPr txBox="1">
            <a:spLocks noChangeArrowheads="1"/>
          </p:cNvSpPr>
          <p:nvPr/>
        </p:nvSpPr>
        <p:spPr bwMode="auto">
          <a:xfrm>
            <a:off x="663575" y="1135063"/>
            <a:ext cx="6007100" cy="176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sz="1600" b="1" dirty="0">
                <a:solidFill>
                  <a:srgbClr val="002060"/>
                </a:solidFill>
                <a:latin typeface="Arial MT"/>
              </a:rPr>
              <a:t>Ο </a:t>
            </a:r>
            <a:r>
              <a:rPr lang="en-US" altLang="en-US" sz="1600" b="1" dirty="0" err="1">
                <a:solidFill>
                  <a:srgbClr val="002060"/>
                </a:solidFill>
                <a:latin typeface="Arial MT"/>
              </a:rPr>
              <a:t>κεντρικός</a:t>
            </a:r>
            <a:r>
              <a:rPr lang="en-US" altLang="en-US" sz="1600" b="1" dirty="0">
                <a:solidFill>
                  <a:srgbClr val="002060"/>
                </a:solidFill>
                <a:latin typeface="Arial MT"/>
              </a:rPr>
              <a:t> </a:t>
            </a:r>
            <a:r>
              <a:rPr lang="en-US" altLang="en-US" sz="1600" b="1" dirty="0" err="1">
                <a:solidFill>
                  <a:srgbClr val="002060"/>
                </a:solidFill>
                <a:latin typeface="Arial MT"/>
              </a:rPr>
              <a:t>τελωνισμός</a:t>
            </a:r>
            <a:r>
              <a:rPr lang="en-US" altLang="en-US" sz="1600" b="1" dirty="0">
                <a:solidFill>
                  <a:srgbClr val="002060"/>
                </a:solidFill>
                <a:latin typeface="Arial MT"/>
              </a:rPr>
              <a:t> </a:t>
            </a:r>
            <a:r>
              <a:rPr lang="en-US" altLang="en-US" sz="1600" dirty="0" err="1">
                <a:solidFill>
                  <a:srgbClr val="002060"/>
                </a:solidFill>
                <a:latin typeface="Arial MT"/>
                <a:ea typeface="Arial MT"/>
                <a:cs typeface="Arial MT"/>
              </a:rPr>
              <a:t>είν</a:t>
            </a:r>
            <a:r>
              <a:rPr lang="en-US" altLang="en-US" sz="1600" dirty="0">
                <a:solidFill>
                  <a:srgbClr val="002060"/>
                </a:solidFill>
                <a:latin typeface="Arial MT"/>
                <a:ea typeface="Arial MT"/>
                <a:cs typeface="Arial MT"/>
              </a:rPr>
              <a:t>αι μία από τις απλουστεύσεις που συνδέονται με την υπαγωγή των εμπορευμάτων σε τελωνειακό καθεστώς του ΕΤΚ. </a:t>
            </a:r>
          </a:p>
          <a:p>
            <a:pPr algn="just">
              <a:spcBef>
                <a:spcPts val="100"/>
              </a:spcBef>
            </a:pPr>
            <a:endParaRPr lang="en-US" altLang="en-US" sz="1600" dirty="0">
              <a:solidFill>
                <a:srgbClr val="002060"/>
              </a:solidFill>
              <a:latin typeface="Arial MT"/>
              <a:ea typeface="Arial MT"/>
              <a:cs typeface="Arial MT"/>
            </a:endParaRPr>
          </a:p>
          <a:p>
            <a:pPr algn="just">
              <a:spcBef>
                <a:spcPts val="100"/>
              </a:spcBef>
            </a:pPr>
            <a:r>
              <a:rPr lang="en-US" altLang="en-US" sz="1600" dirty="0">
                <a:solidFill>
                  <a:srgbClr val="002060"/>
                </a:solidFill>
                <a:latin typeface="Arial MT"/>
                <a:ea typeface="Arial MT"/>
                <a:cs typeface="Arial MT"/>
              </a:rPr>
              <a:t>Επ</a:t>
            </a:r>
            <a:r>
              <a:rPr lang="en-US" altLang="en-US" sz="1600" dirty="0" err="1">
                <a:solidFill>
                  <a:srgbClr val="002060"/>
                </a:solidFill>
                <a:latin typeface="Arial MT"/>
                <a:ea typeface="Arial MT"/>
                <a:cs typeface="Arial MT"/>
              </a:rPr>
              <a:t>ιτρέ</a:t>
            </a:r>
            <a:r>
              <a:rPr lang="en-US" altLang="en-US" sz="1600" dirty="0">
                <a:solidFill>
                  <a:srgbClr val="002060"/>
                </a:solidFill>
                <a:latin typeface="Arial MT"/>
                <a:ea typeface="Arial MT"/>
                <a:cs typeface="Arial MT"/>
              </a:rPr>
              <a:t>πει </a:t>
            </a:r>
            <a:r>
              <a:rPr lang="en-US" altLang="en-US" sz="1600" b="1" dirty="0">
                <a:solidFill>
                  <a:srgbClr val="002060"/>
                </a:solidFill>
                <a:latin typeface="Arial MT"/>
              </a:rPr>
              <a:t>στον κάτοχο </a:t>
            </a:r>
            <a:r>
              <a:rPr lang="en-US" altLang="en-US" sz="1600" dirty="0">
                <a:solidFill>
                  <a:srgbClr val="002060"/>
                </a:solidFill>
                <a:latin typeface="Arial MT"/>
                <a:ea typeface="Arial MT"/>
                <a:cs typeface="Arial MT"/>
              </a:rPr>
              <a:t>της άδειας να </a:t>
            </a:r>
            <a:r>
              <a:rPr lang="en-US" altLang="en-US" sz="1600" b="1" dirty="0">
                <a:solidFill>
                  <a:srgbClr val="002060"/>
                </a:solidFill>
                <a:latin typeface="Arial MT"/>
              </a:rPr>
              <a:t>υποβά</a:t>
            </a:r>
            <a:r>
              <a:rPr lang="el-GR" altLang="en-US" sz="1600" b="1" dirty="0">
                <a:solidFill>
                  <a:srgbClr val="002060"/>
                </a:solidFill>
                <a:latin typeface="Arial MT"/>
              </a:rPr>
              <a:t>λ</a:t>
            </a:r>
            <a:r>
              <a:rPr lang="en-US" altLang="en-US" sz="1600" b="1" dirty="0" err="1">
                <a:solidFill>
                  <a:srgbClr val="002060"/>
                </a:solidFill>
                <a:latin typeface="Arial MT"/>
              </a:rPr>
              <a:t>λει</a:t>
            </a:r>
            <a:r>
              <a:rPr lang="en-US" altLang="en-US" sz="1600" b="1" dirty="0">
                <a:solidFill>
                  <a:srgbClr val="002060"/>
                </a:solidFill>
                <a:latin typeface="Arial MT"/>
              </a:rPr>
              <a:t> </a:t>
            </a:r>
            <a:r>
              <a:rPr lang="en-US" altLang="en-US" sz="1600" b="1" dirty="0" err="1">
                <a:solidFill>
                  <a:srgbClr val="002060"/>
                </a:solidFill>
                <a:latin typeface="Arial MT"/>
              </a:rPr>
              <a:t>τελωνει</a:t>
            </a:r>
            <a:r>
              <a:rPr lang="en-US" altLang="en-US" sz="1600" b="1" dirty="0">
                <a:solidFill>
                  <a:srgbClr val="002060"/>
                </a:solidFill>
                <a:latin typeface="Arial MT"/>
              </a:rPr>
              <a:t>ακή διασάφηση </a:t>
            </a:r>
            <a:r>
              <a:rPr lang="en-US" altLang="en-US" sz="1600" dirty="0">
                <a:solidFill>
                  <a:srgbClr val="002060"/>
                </a:solidFill>
                <a:latin typeface="Arial MT"/>
                <a:ea typeface="Arial MT"/>
                <a:cs typeface="Arial MT"/>
              </a:rPr>
              <a:t>στο τελωνείο στο οποίο είναι εγκατεστημένος </a:t>
            </a:r>
            <a:r>
              <a:rPr lang="el-GR" altLang="en-US" sz="1600" dirty="0">
                <a:solidFill>
                  <a:srgbClr val="002060"/>
                </a:solidFill>
                <a:latin typeface="Arial MT"/>
                <a:ea typeface="Arial MT"/>
                <a:cs typeface="Arial MT"/>
              </a:rPr>
              <a:t>ε</a:t>
            </a:r>
            <a:r>
              <a:rPr lang="en-US" altLang="en-US" sz="1600" dirty="0">
                <a:solidFill>
                  <a:srgbClr val="002060"/>
                </a:solidFill>
                <a:latin typeface="Arial MT"/>
                <a:ea typeface="Arial MT"/>
                <a:cs typeface="Arial MT"/>
              </a:rPr>
              <a:t>ν</a:t>
            </a:r>
            <a:r>
              <a:rPr lang="el-GR" altLang="en-US" sz="1600" dirty="0">
                <a:solidFill>
                  <a:srgbClr val="002060"/>
                </a:solidFill>
                <a:latin typeface="Arial MT"/>
                <a:ea typeface="Arial MT"/>
                <a:cs typeface="Arial MT"/>
              </a:rPr>
              <a:t>ώ</a:t>
            </a:r>
            <a:r>
              <a:rPr lang="en-US" altLang="en-US" sz="1600" dirty="0">
                <a:solidFill>
                  <a:srgbClr val="002060"/>
                </a:solidFill>
                <a:latin typeface="Arial MT"/>
                <a:ea typeface="Arial MT"/>
                <a:cs typeface="Arial MT"/>
              </a:rPr>
              <a:t> τα </a:t>
            </a:r>
            <a:r>
              <a:rPr lang="en-US" altLang="en-US" sz="1600" dirty="0" err="1">
                <a:solidFill>
                  <a:srgbClr val="002060"/>
                </a:solidFill>
                <a:latin typeface="Arial MT"/>
                <a:ea typeface="Arial MT"/>
                <a:cs typeface="Arial MT"/>
              </a:rPr>
              <a:t>εμ</a:t>
            </a:r>
            <a:r>
              <a:rPr lang="en-US" altLang="en-US" sz="1600" dirty="0">
                <a:solidFill>
                  <a:srgbClr val="002060"/>
                </a:solidFill>
                <a:latin typeface="Arial MT"/>
                <a:ea typeface="Arial MT"/>
                <a:cs typeface="Arial MT"/>
              </a:rPr>
              <a:t>πορεύματα προσκομίζονται σε </a:t>
            </a:r>
            <a:r>
              <a:rPr lang="el-GR" altLang="en-US" sz="1600" dirty="0">
                <a:solidFill>
                  <a:srgbClr val="002060"/>
                </a:solidFill>
                <a:latin typeface="Arial MT"/>
                <a:ea typeface="Arial MT"/>
                <a:cs typeface="Arial MT"/>
              </a:rPr>
              <a:t>διαφορετικό </a:t>
            </a:r>
            <a:r>
              <a:rPr lang="en-US" altLang="en-US" sz="1600" dirty="0" err="1">
                <a:solidFill>
                  <a:srgbClr val="002060"/>
                </a:solidFill>
                <a:latin typeface="Arial MT"/>
                <a:ea typeface="Arial MT"/>
                <a:cs typeface="Arial MT"/>
              </a:rPr>
              <a:t>τελωνείο</a:t>
            </a:r>
            <a:r>
              <a:rPr lang="en-US" altLang="en-US" sz="1600" b="1" dirty="0">
                <a:solidFill>
                  <a:srgbClr val="002060"/>
                </a:solidFill>
                <a:latin typeface="Arial MT"/>
              </a:rPr>
              <a:t>.</a:t>
            </a:r>
            <a:endParaRPr lang="en-US" altLang="en-US" sz="1600" dirty="0">
              <a:solidFill>
                <a:srgbClr val="002060"/>
              </a:solidFill>
              <a:latin typeface="Arial MT"/>
            </a:endParaRPr>
          </a:p>
        </p:txBody>
      </p:sp>
      <p:sp>
        <p:nvSpPr>
          <p:cNvPr id="35843" name="object 3">
            <a:extLst>
              <a:ext uri="{FF2B5EF4-FFF2-40B4-BE49-F238E27FC236}">
                <a16:creationId xmlns:a16="http://schemas.microsoft.com/office/drawing/2014/main" id="{83E237F6-F215-8472-56CA-AA71034C7894}"/>
              </a:ext>
            </a:extLst>
          </p:cNvPr>
          <p:cNvSpPr txBox="1">
            <a:spLocks noChangeArrowheads="1"/>
          </p:cNvSpPr>
          <p:nvPr/>
        </p:nvSpPr>
        <p:spPr bwMode="auto">
          <a:xfrm>
            <a:off x="606425" y="3041078"/>
            <a:ext cx="61404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sz="1600" dirty="0">
                <a:solidFill>
                  <a:srgbClr val="002060"/>
                </a:solidFill>
                <a:latin typeface="Arial MT"/>
                <a:ea typeface="Arial MT"/>
                <a:cs typeface="Arial MT"/>
              </a:rPr>
              <a:t>Ο </a:t>
            </a:r>
            <a:r>
              <a:rPr lang="en-US" altLang="en-US" sz="1600" dirty="0" err="1">
                <a:solidFill>
                  <a:srgbClr val="002060"/>
                </a:solidFill>
                <a:latin typeface="Arial MT"/>
                <a:ea typeface="Arial MT"/>
                <a:cs typeface="Arial MT"/>
              </a:rPr>
              <a:t>κεντρικός</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τελωνισμός</a:t>
            </a:r>
            <a:r>
              <a:rPr lang="en-US" altLang="en-US" sz="1600" dirty="0">
                <a:solidFill>
                  <a:srgbClr val="002060"/>
                </a:solidFill>
                <a:latin typeface="Arial MT"/>
                <a:ea typeface="Arial MT"/>
                <a:cs typeface="Arial MT"/>
              </a:rPr>
              <a:t> επ</a:t>
            </a:r>
            <a:r>
              <a:rPr lang="en-US" altLang="en-US" sz="1600" dirty="0" err="1">
                <a:solidFill>
                  <a:srgbClr val="002060"/>
                </a:solidFill>
                <a:latin typeface="Arial MT"/>
                <a:ea typeface="Arial MT"/>
                <a:cs typeface="Arial MT"/>
              </a:rPr>
              <a:t>ιτρέ</a:t>
            </a:r>
            <a:r>
              <a:rPr lang="en-US" altLang="en-US" sz="1600" dirty="0">
                <a:solidFill>
                  <a:srgbClr val="002060"/>
                </a:solidFill>
                <a:latin typeface="Arial MT"/>
                <a:ea typeface="Arial MT"/>
                <a:cs typeface="Arial MT"/>
              </a:rPr>
              <a:t>πει στους </a:t>
            </a:r>
            <a:r>
              <a:rPr lang="en-US" altLang="en-US" sz="1600" b="1" dirty="0">
                <a:solidFill>
                  <a:srgbClr val="002060"/>
                </a:solidFill>
                <a:latin typeface="Arial MT"/>
              </a:rPr>
              <a:t>οικονομικούς φορείς </a:t>
            </a:r>
            <a:r>
              <a:rPr lang="en-US" altLang="en-US" sz="1600" dirty="0">
                <a:solidFill>
                  <a:srgbClr val="002060"/>
                </a:solidFill>
                <a:latin typeface="Arial MT"/>
                <a:ea typeface="Arial MT"/>
                <a:cs typeface="Arial MT"/>
              </a:rPr>
              <a:t>να </a:t>
            </a:r>
            <a:r>
              <a:rPr lang="en-US" altLang="en-US" sz="1600" b="1" dirty="0">
                <a:solidFill>
                  <a:srgbClr val="002060"/>
                </a:solidFill>
                <a:latin typeface="Arial MT"/>
              </a:rPr>
              <a:t>συγκεντρώνουν και </a:t>
            </a:r>
            <a:r>
              <a:rPr lang="en-US" altLang="en-US" sz="1600" dirty="0">
                <a:solidFill>
                  <a:srgbClr val="002060"/>
                </a:solidFill>
                <a:latin typeface="Arial MT"/>
                <a:ea typeface="Arial MT"/>
                <a:cs typeface="Arial MT"/>
              </a:rPr>
              <a:t>να </a:t>
            </a:r>
            <a:r>
              <a:rPr lang="el-GR" altLang="en-US" sz="1600" dirty="0">
                <a:solidFill>
                  <a:srgbClr val="002060"/>
                </a:solidFill>
                <a:latin typeface="Arial MT"/>
                <a:ea typeface="Arial MT"/>
                <a:cs typeface="Arial MT"/>
              </a:rPr>
              <a:t>ολοκληρώνουν </a:t>
            </a:r>
            <a:r>
              <a:rPr lang="en-US" altLang="en-US" sz="1600" b="1" dirty="0" err="1">
                <a:solidFill>
                  <a:srgbClr val="002060"/>
                </a:solidFill>
                <a:latin typeface="Arial MT"/>
              </a:rPr>
              <a:t>τη</a:t>
            </a:r>
            <a:r>
              <a:rPr lang="en-US" altLang="en-US" sz="1600" b="1" dirty="0">
                <a:solidFill>
                  <a:srgbClr val="002060"/>
                </a:solidFill>
                <a:latin typeface="Arial MT"/>
              </a:rPr>
              <a:t> </a:t>
            </a:r>
            <a:r>
              <a:rPr lang="en-US" altLang="en-US" sz="1600" b="1" dirty="0" err="1">
                <a:solidFill>
                  <a:srgbClr val="002060"/>
                </a:solidFill>
                <a:latin typeface="Arial MT"/>
              </a:rPr>
              <a:t>λογιστική</a:t>
            </a:r>
            <a:r>
              <a:rPr lang="en-US" altLang="en-US" sz="1600" b="1" dirty="0">
                <a:solidFill>
                  <a:srgbClr val="002060"/>
                </a:solidFill>
                <a:latin typeface="Arial MT"/>
              </a:rPr>
              <a:t>,</a:t>
            </a:r>
            <a:r>
              <a:rPr lang="en-US" altLang="en-US" sz="1600" dirty="0">
                <a:solidFill>
                  <a:srgbClr val="002060"/>
                </a:solidFill>
                <a:latin typeface="Arial MT"/>
                <a:ea typeface="Arial MT"/>
                <a:cs typeface="Arial MT"/>
              </a:rPr>
              <a:t> την </a:t>
            </a:r>
            <a:r>
              <a:rPr lang="en-US" altLang="en-US" sz="1600" b="1" dirty="0">
                <a:solidFill>
                  <a:srgbClr val="002060"/>
                </a:solidFill>
                <a:latin typeface="Arial MT"/>
              </a:rPr>
              <a:t>εφοδιαστική</a:t>
            </a:r>
            <a:r>
              <a:rPr lang="el-GR" altLang="en-US" sz="1600" b="1" dirty="0">
                <a:solidFill>
                  <a:srgbClr val="002060"/>
                </a:solidFill>
                <a:latin typeface="Arial MT"/>
              </a:rPr>
              <a:t> (</a:t>
            </a:r>
            <a:r>
              <a:rPr lang="en-US" altLang="en-US" sz="1600" b="1" dirty="0">
                <a:solidFill>
                  <a:srgbClr val="002060"/>
                </a:solidFill>
                <a:latin typeface="Arial MT"/>
              </a:rPr>
              <a:t>logistics) </a:t>
            </a:r>
            <a:r>
              <a:rPr lang="en-US" altLang="en-US" sz="1600" dirty="0">
                <a:solidFill>
                  <a:srgbClr val="002060"/>
                </a:solidFill>
                <a:latin typeface="Arial MT"/>
                <a:ea typeface="Arial MT"/>
                <a:cs typeface="Arial MT"/>
              </a:rPr>
              <a:t>και </a:t>
            </a:r>
            <a:r>
              <a:rPr lang="en-US" altLang="en-US" sz="1600" b="1" dirty="0" err="1">
                <a:solidFill>
                  <a:srgbClr val="002060"/>
                </a:solidFill>
                <a:latin typeface="Arial MT"/>
              </a:rPr>
              <a:t>τη</a:t>
            </a:r>
            <a:r>
              <a:rPr lang="en-US" altLang="en-US" sz="1600" b="1" dirty="0">
                <a:solidFill>
                  <a:srgbClr val="002060"/>
                </a:solidFill>
                <a:latin typeface="Arial MT"/>
              </a:rPr>
              <a:t> </a:t>
            </a:r>
            <a:r>
              <a:rPr lang="en-US" altLang="en-US" sz="1600" b="1" dirty="0" err="1">
                <a:solidFill>
                  <a:srgbClr val="002060"/>
                </a:solidFill>
                <a:latin typeface="Arial MT"/>
              </a:rPr>
              <a:t>δι</a:t>
            </a:r>
            <a:r>
              <a:rPr lang="en-US" altLang="en-US" sz="1600" b="1" dirty="0">
                <a:solidFill>
                  <a:srgbClr val="002060"/>
                </a:solidFill>
                <a:latin typeface="Arial MT"/>
              </a:rPr>
              <a:t>ανομή </a:t>
            </a:r>
            <a:r>
              <a:rPr lang="el-GR" altLang="en-US" sz="1600" dirty="0">
                <a:solidFill>
                  <a:srgbClr val="002060"/>
                </a:solidFill>
                <a:latin typeface="Arial MT"/>
              </a:rPr>
              <a:t>των εμπορευμάτων</a:t>
            </a:r>
            <a:r>
              <a:rPr lang="en-US" altLang="en-US" sz="1600" b="1" dirty="0">
                <a:solidFill>
                  <a:srgbClr val="4D4D4D"/>
                </a:solidFill>
              </a:rPr>
              <a:t>.</a:t>
            </a:r>
            <a:endParaRPr lang="en-US" altLang="en-US" sz="1600" dirty="0">
              <a:solidFill>
                <a:srgbClr val="4D4D4D"/>
              </a:solidFill>
              <a:latin typeface="Arial MT"/>
              <a:ea typeface="Arial MT"/>
              <a:cs typeface="Arial MT"/>
            </a:endParaRPr>
          </a:p>
        </p:txBody>
      </p:sp>
      <p:sp>
        <p:nvSpPr>
          <p:cNvPr id="35844" name="object 4">
            <a:extLst>
              <a:ext uri="{FF2B5EF4-FFF2-40B4-BE49-F238E27FC236}">
                <a16:creationId xmlns:a16="http://schemas.microsoft.com/office/drawing/2014/main" id="{DD64B788-B374-AC35-B53F-073407162E07}"/>
              </a:ext>
            </a:extLst>
          </p:cNvPr>
          <p:cNvSpPr txBox="1">
            <a:spLocks noChangeArrowheads="1"/>
          </p:cNvSpPr>
          <p:nvPr/>
        </p:nvSpPr>
        <p:spPr bwMode="auto">
          <a:xfrm>
            <a:off x="663575" y="4022725"/>
            <a:ext cx="6035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sz="1600">
                <a:solidFill>
                  <a:srgbClr val="002060"/>
                </a:solidFill>
                <a:latin typeface="Arial MT"/>
                <a:ea typeface="Arial MT"/>
                <a:cs typeface="Arial MT"/>
              </a:rPr>
              <a:t>Αυτή η συγκέντρωση </a:t>
            </a:r>
            <a:r>
              <a:rPr lang="en-US" altLang="en-US" sz="1600" b="1">
                <a:solidFill>
                  <a:srgbClr val="002060"/>
                </a:solidFill>
                <a:latin typeface="Arial MT"/>
              </a:rPr>
              <a:t>εξοικονομεί διοικητικό </a:t>
            </a:r>
            <a:r>
              <a:rPr lang="en-US" altLang="en-US" sz="1600">
                <a:solidFill>
                  <a:srgbClr val="002060"/>
                </a:solidFill>
                <a:latin typeface="Arial MT"/>
                <a:ea typeface="Arial MT"/>
                <a:cs typeface="Arial MT"/>
              </a:rPr>
              <a:t> </a:t>
            </a:r>
            <a:r>
              <a:rPr lang="en-US" altLang="en-US" sz="1600" b="1">
                <a:solidFill>
                  <a:srgbClr val="002060"/>
                </a:solidFill>
                <a:latin typeface="Arial MT"/>
              </a:rPr>
              <a:t>κόστος και κόστος συναλλαγών </a:t>
            </a:r>
            <a:r>
              <a:rPr lang="en-US" altLang="en-US" sz="1600">
                <a:solidFill>
                  <a:srgbClr val="002060"/>
                </a:solidFill>
                <a:latin typeface="Arial MT"/>
                <a:ea typeface="Arial MT"/>
                <a:cs typeface="Arial MT"/>
              </a:rPr>
              <a:t>και παρέχει πραγματική </a:t>
            </a:r>
            <a:r>
              <a:rPr lang="en-US" altLang="en-US" sz="1600" b="1">
                <a:solidFill>
                  <a:srgbClr val="002060"/>
                </a:solidFill>
                <a:latin typeface="Arial MT"/>
              </a:rPr>
              <a:t>απλούστευση </a:t>
            </a:r>
            <a:r>
              <a:rPr lang="en-US" altLang="en-US" sz="1600">
                <a:solidFill>
                  <a:srgbClr val="002060"/>
                </a:solidFill>
                <a:latin typeface="Arial MT"/>
                <a:ea typeface="Arial MT"/>
                <a:cs typeface="Arial MT"/>
              </a:rPr>
              <a:t>των διαδικασιών.</a:t>
            </a:r>
          </a:p>
        </p:txBody>
      </p:sp>
      <p:sp>
        <p:nvSpPr>
          <p:cNvPr id="35845" name="object 5">
            <a:extLst>
              <a:ext uri="{FF2B5EF4-FFF2-40B4-BE49-F238E27FC236}">
                <a16:creationId xmlns:a16="http://schemas.microsoft.com/office/drawing/2014/main" id="{B6AC7E90-B216-AB0F-A94F-80BB0A8133AD}"/>
              </a:ext>
            </a:extLst>
          </p:cNvPr>
          <p:cNvSpPr txBox="1">
            <a:spLocks noChangeArrowheads="1"/>
          </p:cNvSpPr>
          <p:nvPr/>
        </p:nvSpPr>
        <p:spPr bwMode="auto">
          <a:xfrm>
            <a:off x="615950" y="4886325"/>
            <a:ext cx="62563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600" dirty="0" err="1">
                <a:solidFill>
                  <a:srgbClr val="002060"/>
                </a:solidFill>
                <a:latin typeface="Arial MT"/>
                <a:ea typeface="Arial MT"/>
                <a:cs typeface="Arial MT"/>
              </a:rPr>
              <a:t>Προϋ</a:t>
            </a:r>
            <a:r>
              <a:rPr lang="en-US" altLang="en-US" sz="1600" dirty="0">
                <a:solidFill>
                  <a:srgbClr val="002060"/>
                </a:solidFill>
                <a:latin typeface="Arial MT"/>
                <a:ea typeface="Arial MT"/>
                <a:cs typeface="Arial MT"/>
              </a:rPr>
              <a:t>πόθεση για τον κεντρικό τελωνισμό είναι ο διασαφιστής /</a:t>
            </a:r>
            <a:r>
              <a:rPr lang="el-GR" altLang="en-US" sz="1600" dirty="0" err="1">
                <a:solidFill>
                  <a:srgbClr val="002060"/>
                </a:solidFill>
                <a:latin typeface="Arial MT"/>
                <a:ea typeface="Arial MT"/>
                <a:cs typeface="Arial MT"/>
              </a:rPr>
              <a:t>αντι</a:t>
            </a:r>
            <a:r>
              <a:rPr lang="en-US" altLang="en-US" sz="1600" dirty="0">
                <a:solidFill>
                  <a:srgbClr val="002060"/>
                </a:solidFill>
                <a:latin typeface="Arial MT"/>
                <a:ea typeface="Arial MT"/>
                <a:cs typeface="Arial MT"/>
              </a:rPr>
              <a:t>π</a:t>
            </a:r>
            <a:r>
              <a:rPr lang="en-US" altLang="en-US" sz="1600" dirty="0" err="1">
                <a:solidFill>
                  <a:srgbClr val="002060"/>
                </a:solidFill>
                <a:latin typeface="Arial MT"/>
                <a:ea typeface="Arial MT"/>
                <a:cs typeface="Arial MT"/>
              </a:rPr>
              <a:t>ρόσω</a:t>
            </a:r>
            <a:r>
              <a:rPr lang="en-US" altLang="en-US" sz="1600" dirty="0">
                <a:solidFill>
                  <a:srgbClr val="002060"/>
                </a:solidFill>
                <a:latin typeface="Arial MT"/>
                <a:ea typeface="Arial MT"/>
                <a:cs typeface="Arial MT"/>
              </a:rPr>
              <a:t>πος να είναι πιστοποιημένος </a:t>
            </a:r>
            <a:r>
              <a:rPr lang="en-US" altLang="en-US" sz="1600" b="1" dirty="0">
                <a:solidFill>
                  <a:srgbClr val="002060"/>
                </a:solidFill>
                <a:latin typeface="Arial MT"/>
              </a:rPr>
              <a:t>AEO</a:t>
            </a:r>
            <a:r>
              <a:rPr lang="en-US" altLang="en-US" sz="1600" b="1" dirty="0">
                <a:solidFill>
                  <a:srgbClr val="4D4D4D"/>
                </a:solidFill>
              </a:rPr>
              <a:t>. </a:t>
            </a:r>
            <a:endParaRPr lang="en-US" altLang="en-US" sz="1600" dirty="0">
              <a:solidFill>
                <a:srgbClr val="4D4D4D"/>
              </a:solidFill>
              <a:latin typeface="Arial MT"/>
              <a:ea typeface="Arial MT"/>
              <a:cs typeface="Arial MT"/>
            </a:endParaRPr>
          </a:p>
        </p:txBody>
      </p:sp>
      <p:sp>
        <p:nvSpPr>
          <p:cNvPr id="35846" name="object 6">
            <a:extLst>
              <a:ext uri="{FF2B5EF4-FFF2-40B4-BE49-F238E27FC236}">
                <a16:creationId xmlns:a16="http://schemas.microsoft.com/office/drawing/2014/main" id="{8010095F-6B92-0D09-8FC9-87A68E156D17}"/>
              </a:ext>
            </a:extLst>
          </p:cNvPr>
          <p:cNvSpPr>
            <a:spLocks noGrp="1"/>
          </p:cNvSpPr>
          <p:nvPr>
            <p:ph type="title"/>
          </p:nvPr>
        </p:nvSpPr>
        <p:spPr>
          <a:xfrm>
            <a:off x="1049338" y="387350"/>
            <a:ext cx="9961562" cy="503238"/>
          </a:xfrm>
        </p:spPr>
        <p:txBody>
          <a:bodyPr lIns="0" tIns="12065" rIns="0" bIns="0">
            <a:spAutoFit/>
          </a:bodyPr>
          <a:lstStyle/>
          <a:p>
            <a:pPr marL="12700">
              <a:lnSpc>
                <a:spcPct val="100000"/>
              </a:lnSpc>
              <a:spcBef>
                <a:spcPts val="100"/>
              </a:spcBef>
            </a:pPr>
            <a:r>
              <a:rPr lang="en-US" altLang="en-US" sz="3200" dirty="0" err="1">
                <a:latin typeface="Arial MT"/>
              </a:rPr>
              <a:t>Κεντρικός</a:t>
            </a:r>
            <a:r>
              <a:rPr lang="en-US" altLang="en-US" sz="3200" dirty="0">
                <a:latin typeface="Arial MT"/>
              </a:rPr>
              <a:t> </a:t>
            </a:r>
            <a:r>
              <a:rPr lang="en-US" altLang="en-US" sz="3200" dirty="0" err="1">
                <a:latin typeface="Arial MT"/>
              </a:rPr>
              <a:t>τελωνισμός</a:t>
            </a:r>
            <a:r>
              <a:rPr lang="en-US" altLang="en-US" sz="3200" dirty="0">
                <a:latin typeface="Arial MT"/>
              </a:rPr>
              <a:t> κα</a:t>
            </a:r>
            <a:r>
              <a:rPr lang="en-US" altLang="en-US" sz="3200" dirty="0" err="1">
                <a:latin typeface="Arial MT"/>
              </a:rPr>
              <a:t>τά</a:t>
            </a:r>
            <a:r>
              <a:rPr lang="en-US" altLang="en-US" sz="3200" dirty="0">
                <a:latin typeface="Arial MT"/>
              </a:rPr>
              <a:t> </a:t>
            </a:r>
            <a:r>
              <a:rPr lang="en-US" altLang="en-US" sz="3200" dirty="0" err="1">
                <a:latin typeface="Arial MT"/>
              </a:rPr>
              <a:t>την</a:t>
            </a:r>
            <a:r>
              <a:rPr lang="en-US" altLang="en-US" sz="3200" dirty="0">
                <a:latin typeface="Arial MT"/>
              </a:rPr>
              <a:t> </a:t>
            </a:r>
            <a:r>
              <a:rPr lang="en-US" altLang="en-US" sz="3200" dirty="0" err="1">
                <a:latin typeface="Arial MT"/>
              </a:rPr>
              <a:t>εξ</a:t>
            </a:r>
            <a:r>
              <a:rPr lang="en-US" altLang="en-US" sz="3200" dirty="0">
                <a:latin typeface="Arial MT"/>
              </a:rPr>
              <a:t>αγωγή (CCE)</a:t>
            </a:r>
          </a:p>
        </p:txBody>
      </p:sp>
      <p:grpSp>
        <p:nvGrpSpPr>
          <p:cNvPr id="35847" name="object 7">
            <a:extLst>
              <a:ext uri="{FF2B5EF4-FFF2-40B4-BE49-F238E27FC236}">
                <a16:creationId xmlns:a16="http://schemas.microsoft.com/office/drawing/2014/main" id="{48626ED7-7715-B16D-7852-184C3CCAC846}"/>
              </a:ext>
            </a:extLst>
          </p:cNvPr>
          <p:cNvGrpSpPr>
            <a:grpSpLocks/>
          </p:cNvGrpSpPr>
          <p:nvPr/>
        </p:nvGrpSpPr>
        <p:grpSpPr bwMode="auto">
          <a:xfrm>
            <a:off x="7034213" y="1031875"/>
            <a:ext cx="4852987" cy="4706938"/>
            <a:chOff x="6582156" y="1368552"/>
            <a:chExt cx="4852670" cy="4707890"/>
          </a:xfrm>
        </p:grpSpPr>
        <p:pic>
          <p:nvPicPr>
            <p:cNvPr id="35852" name="object 8">
              <a:extLst>
                <a:ext uri="{FF2B5EF4-FFF2-40B4-BE49-F238E27FC236}">
                  <a16:creationId xmlns:a16="http://schemas.microsoft.com/office/drawing/2014/main" id="{5C4D32AE-5019-AAD6-4067-2135A9F86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142" y="4976885"/>
              <a:ext cx="316199" cy="28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object 9">
              <a:extLst>
                <a:ext uri="{FF2B5EF4-FFF2-40B4-BE49-F238E27FC236}">
                  <a16:creationId xmlns:a16="http://schemas.microsoft.com/office/drawing/2014/main" id="{6702CA75-28A4-420F-98AD-9634FC712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1586" y="3801610"/>
              <a:ext cx="316199" cy="28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object 10">
              <a:extLst>
                <a:ext uri="{FF2B5EF4-FFF2-40B4-BE49-F238E27FC236}">
                  <a16:creationId xmlns:a16="http://schemas.microsoft.com/office/drawing/2014/main" id="{16D47B08-FDEA-09EE-334B-FF13EA607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502" y="3666245"/>
              <a:ext cx="316199" cy="28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object 11">
              <a:extLst>
                <a:ext uri="{FF2B5EF4-FFF2-40B4-BE49-F238E27FC236}">
                  <a16:creationId xmlns:a16="http://schemas.microsoft.com/office/drawing/2014/main" id="{278E17C6-C6B5-F963-0BEC-102C19789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156" y="1368552"/>
              <a:ext cx="4852415" cy="470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object 12">
              <a:extLst>
                <a:ext uri="{FF2B5EF4-FFF2-40B4-BE49-F238E27FC236}">
                  <a16:creationId xmlns:a16="http://schemas.microsoft.com/office/drawing/2014/main" id="{92878351-B220-A0D7-CB5B-D0DD463A9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256" y="3621023"/>
              <a:ext cx="361188" cy="3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object 13">
              <a:extLst>
                <a:ext uri="{FF2B5EF4-FFF2-40B4-BE49-F238E27FC236}">
                  <a16:creationId xmlns:a16="http://schemas.microsoft.com/office/drawing/2014/main" id="{6B9FA337-1276-569F-BD2E-31B2C8274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7204" y="4943855"/>
              <a:ext cx="396240" cy="31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object 14">
              <a:extLst>
                <a:ext uri="{FF2B5EF4-FFF2-40B4-BE49-F238E27FC236}">
                  <a16:creationId xmlns:a16="http://schemas.microsoft.com/office/drawing/2014/main" id="{288A0BD0-6837-7775-256D-12F381F67F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6320" y="3695700"/>
              <a:ext cx="312420" cy="30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object 15">
              <a:extLst>
                <a:ext uri="{FF2B5EF4-FFF2-40B4-BE49-F238E27FC236}">
                  <a16:creationId xmlns:a16="http://schemas.microsoft.com/office/drawing/2014/main" id="{A9E7DB55-9BCD-8AAD-9CF2-BB6CC822C7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1628" y="4965191"/>
              <a:ext cx="310896"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object 16">
              <a:extLst>
                <a:ext uri="{FF2B5EF4-FFF2-40B4-BE49-F238E27FC236}">
                  <a16:creationId xmlns:a16="http://schemas.microsoft.com/office/drawing/2014/main" id="{E5596814-B8C4-CC67-CE19-547E3CF586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4580" y="4207764"/>
              <a:ext cx="312420" cy="30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object 17">
            <a:extLst>
              <a:ext uri="{FF2B5EF4-FFF2-40B4-BE49-F238E27FC236}">
                <a16:creationId xmlns:a16="http://schemas.microsoft.com/office/drawing/2014/main" id="{A7BD36B5-D335-233B-3C5E-EB842AAFE5E2}"/>
              </a:ext>
            </a:extLst>
          </p:cNvPr>
          <p:cNvSpPr txBox="1"/>
          <p:nvPr/>
        </p:nvSpPr>
        <p:spPr>
          <a:xfrm>
            <a:off x="7000875" y="1008063"/>
            <a:ext cx="4881563" cy="4141787"/>
          </a:xfrm>
          <a:prstGeom prst="rect">
            <a:avLst/>
          </a:prstGeom>
          <a:ln w="28955">
            <a:solidFill>
              <a:srgbClr val="FFC000"/>
            </a:solid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pPr algn="ctr">
              <a:spcBef>
                <a:spcPts val="413"/>
              </a:spcBef>
            </a:pPr>
            <a:r>
              <a:rPr lang="en-US" altLang="en-US" sz="600" b="1">
                <a:solidFill>
                  <a:srgbClr val="FFC000"/>
                </a:solidFill>
              </a:rPr>
              <a:t>ΠΤΕ</a:t>
            </a:r>
          </a:p>
          <a:p>
            <a:endParaRPr lang="en-US" altLang="en-US" sz="600"/>
          </a:p>
          <a:p>
            <a:endParaRPr lang="en-US" altLang="en-US" sz="600"/>
          </a:p>
          <a:p>
            <a:endParaRPr lang="en-US" altLang="en-US" sz="600"/>
          </a:p>
          <a:p>
            <a:endParaRPr lang="en-US" altLang="en-US" sz="600"/>
          </a:p>
          <a:p>
            <a:pPr>
              <a:spcBef>
                <a:spcPts val="25"/>
              </a:spcBef>
            </a:pPr>
            <a:endParaRPr lang="en-US" altLang="en-US" sz="400"/>
          </a:p>
          <a:p>
            <a:pPr algn="r"/>
            <a:r>
              <a:rPr lang="en-US" altLang="en-US" sz="600" b="1">
                <a:solidFill>
                  <a:srgbClr val="FFC000"/>
                </a:solidFill>
              </a:rPr>
              <a:t>OoExt</a:t>
            </a:r>
          </a:p>
          <a:p>
            <a:endParaRPr lang="en-US" altLang="en-US" sz="600"/>
          </a:p>
          <a:p>
            <a:endParaRPr lang="en-US" altLang="en-US" sz="600"/>
          </a:p>
          <a:p>
            <a:endParaRPr lang="en-US" altLang="en-US" sz="600"/>
          </a:p>
          <a:p>
            <a:endParaRPr lang="en-US" altLang="en-US" sz="600"/>
          </a:p>
          <a:p>
            <a:endParaRPr lang="en-US" altLang="en-US" sz="600"/>
          </a:p>
          <a:p>
            <a:endParaRPr lang="en-US" altLang="en-US" sz="600"/>
          </a:p>
          <a:p>
            <a:pPr>
              <a:spcBef>
                <a:spcPts val="425"/>
              </a:spcBef>
            </a:pPr>
            <a:r>
              <a:rPr lang="en-US" altLang="en-US" sz="600" b="1">
                <a:solidFill>
                  <a:srgbClr val="FFC000"/>
                </a:solidFill>
              </a:rPr>
              <a:t>ΑΕΟ	</a:t>
            </a:r>
          </a:p>
        </p:txBody>
      </p:sp>
      <p:grpSp>
        <p:nvGrpSpPr>
          <p:cNvPr id="35849" name="object 18">
            <a:extLst>
              <a:ext uri="{FF2B5EF4-FFF2-40B4-BE49-F238E27FC236}">
                <a16:creationId xmlns:a16="http://schemas.microsoft.com/office/drawing/2014/main" id="{8688D977-EC9B-F1D7-5351-48B19506B859}"/>
              </a:ext>
            </a:extLst>
          </p:cNvPr>
          <p:cNvGrpSpPr>
            <a:grpSpLocks/>
          </p:cNvGrpSpPr>
          <p:nvPr/>
        </p:nvGrpSpPr>
        <p:grpSpPr bwMode="auto">
          <a:xfrm>
            <a:off x="9239250" y="3814763"/>
            <a:ext cx="1063625" cy="573087"/>
            <a:chOff x="9238488" y="3814571"/>
            <a:chExt cx="1064260" cy="573405"/>
          </a:xfrm>
        </p:grpSpPr>
        <p:sp>
          <p:nvSpPr>
            <p:cNvPr id="35850" name="object 19">
              <a:extLst>
                <a:ext uri="{FF2B5EF4-FFF2-40B4-BE49-F238E27FC236}">
                  <a16:creationId xmlns:a16="http://schemas.microsoft.com/office/drawing/2014/main" id="{F4203FE2-30E3-2521-7231-385D4309C32D}"/>
                </a:ext>
              </a:extLst>
            </p:cNvPr>
            <p:cNvSpPr>
              <a:spLocks/>
            </p:cNvSpPr>
            <p:nvPr/>
          </p:nvSpPr>
          <p:spPr bwMode="auto">
            <a:xfrm>
              <a:off x="9244584" y="3820667"/>
              <a:ext cx="710565" cy="554990"/>
            </a:xfrm>
            <a:custGeom>
              <a:avLst/>
              <a:gdLst>
                <a:gd name="T0" fmla="*/ 0 w 710565"/>
                <a:gd name="T1" fmla="*/ 0 h 554989"/>
                <a:gd name="T2" fmla="*/ 44365 w 710565"/>
                <a:gd name="T3" fmla="*/ 32778 h 554989"/>
                <a:gd name="T4" fmla="*/ 87817 w 710565"/>
                <a:gd name="T5" fmla="*/ 65309 h 554989"/>
                <a:gd name="T6" fmla="*/ 129458 w 710565"/>
                <a:gd name="T7" fmla="*/ 97341 h 554989"/>
                <a:gd name="T8" fmla="*/ 168392 w 710565"/>
                <a:gd name="T9" fmla="*/ 128627 h 554989"/>
                <a:gd name="T10" fmla="*/ 203720 w 710565"/>
                <a:gd name="T11" fmla="*/ 158918 h 554989"/>
                <a:gd name="T12" fmla="*/ 234544 w 710565"/>
                <a:gd name="T13" fmla="*/ 187965 h 554989"/>
                <a:gd name="T14" fmla="*/ 286152 w 710565"/>
                <a:gd name="T15" fmla="*/ 258643 h 554989"/>
                <a:gd name="T16" fmla="*/ 295036 w 710565"/>
                <a:gd name="T17" fmla="*/ 296957 h 554989"/>
                <a:gd name="T18" fmla="*/ 299848 w 710565"/>
                <a:gd name="T19" fmla="*/ 334176 h 554989"/>
                <a:gd name="T20" fmla="*/ 313817 w 710565"/>
                <a:gd name="T21" fmla="*/ 374014 h 554989"/>
                <a:gd name="T22" fmla="*/ 332804 w 710565"/>
                <a:gd name="T23" fmla="*/ 413133 h 554989"/>
                <a:gd name="T24" fmla="*/ 353851 w 710565"/>
                <a:gd name="T25" fmla="*/ 457902 h 554989"/>
                <a:gd name="T26" fmla="*/ 378410 w 710565"/>
                <a:gd name="T27" fmla="*/ 501171 h 554989"/>
                <a:gd name="T28" fmla="*/ 407931 w 710565"/>
                <a:gd name="T29" fmla="*/ 535790 h 554989"/>
                <a:gd name="T30" fmla="*/ 443865 w 710565"/>
                <a:gd name="T31" fmla="*/ 554608 h 554989"/>
                <a:gd name="T32" fmla="*/ 481645 w 710565"/>
                <a:gd name="T33" fmla="*/ 554380 h 554989"/>
                <a:gd name="T34" fmla="*/ 526654 w 710565"/>
                <a:gd name="T35" fmla="*/ 542280 h 554989"/>
                <a:gd name="T36" fmla="*/ 575452 w 710565"/>
                <a:gd name="T37" fmla="*/ 522525 h 554989"/>
                <a:gd name="T38" fmla="*/ 624600 w 710565"/>
                <a:gd name="T39" fmla="*/ 499331 h 554989"/>
                <a:gd name="T40" fmla="*/ 670657 w 710565"/>
                <a:gd name="T41" fmla="*/ 476912 h 554989"/>
                <a:gd name="T42" fmla="*/ 710184 w 710565"/>
                <a:gd name="T43" fmla="*/ 459485 h 554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0565" h="554989">
                  <a:moveTo>
                    <a:pt x="0" y="0"/>
                  </a:moveTo>
                  <a:lnTo>
                    <a:pt x="44365" y="32778"/>
                  </a:lnTo>
                  <a:lnTo>
                    <a:pt x="87817" y="65309"/>
                  </a:lnTo>
                  <a:lnTo>
                    <a:pt x="129458" y="97341"/>
                  </a:lnTo>
                  <a:lnTo>
                    <a:pt x="168392" y="128627"/>
                  </a:lnTo>
                  <a:lnTo>
                    <a:pt x="203720" y="158918"/>
                  </a:lnTo>
                  <a:lnTo>
                    <a:pt x="234544" y="187965"/>
                  </a:lnTo>
                  <a:lnTo>
                    <a:pt x="286152" y="258643"/>
                  </a:lnTo>
                  <a:lnTo>
                    <a:pt x="295036" y="296957"/>
                  </a:lnTo>
                  <a:lnTo>
                    <a:pt x="299848" y="334176"/>
                  </a:lnTo>
                  <a:lnTo>
                    <a:pt x="313817" y="374014"/>
                  </a:lnTo>
                  <a:lnTo>
                    <a:pt x="332804" y="413133"/>
                  </a:lnTo>
                  <a:lnTo>
                    <a:pt x="353851" y="457902"/>
                  </a:lnTo>
                  <a:lnTo>
                    <a:pt x="378410" y="501171"/>
                  </a:lnTo>
                  <a:lnTo>
                    <a:pt x="407931" y="535790"/>
                  </a:lnTo>
                  <a:lnTo>
                    <a:pt x="443865" y="554608"/>
                  </a:lnTo>
                  <a:lnTo>
                    <a:pt x="481645" y="554380"/>
                  </a:lnTo>
                  <a:lnTo>
                    <a:pt x="526654" y="542280"/>
                  </a:lnTo>
                  <a:lnTo>
                    <a:pt x="575452" y="522525"/>
                  </a:lnTo>
                  <a:lnTo>
                    <a:pt x="624600" y="499331"/>
                  </a:lnTo>
                  <a:lnTo>
                    <a:pt x="670657" y="476912"/>
                  </a:lnTo>
                  <a:lnTo>
                    <a:pt x="710184" y="459485"/>
                  </a:lnTo>
                </a:path>
              </a:pathLst>
            </a:custGeom>
            <a:noFill/>
            <a:ln w="12192">
              <a:solidFill>
                <a:srgbClr val="FFC000"/>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5851" name="object 20">
              <a:extLst>
                <a:ext uri="{FF2B5EF4-FFF2-40B4-BE49-F238E27FC236}">
                  <a16:creationId xmlns:a16="http://schemas.microsoft.com/office/drawing/2014/main" id="{4B891395-666D-2DFF-4B81-012F4632E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1052" y="4026407"/>
              <a:ext cx="361188" cy="3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BAEC9F3-9016-C5FD-2AA4-DD97BA29E78D}"/>
              </a:ext>
            </a:extLst>
          </p:cNvPr>
          <p:cNvSpPr txBox="1"/>
          <p:nvPr/>
        </p:nvSpPr>
        <p:spPr>
          <a:xfrm>
            <a:off x="652610" y="1644650"/>
            <a:ext cx="3530600" cy="300038"/>
          </a:xfrm>
          <a:prstGeom prst="rect">
            <a:avLst/>
          </a:prstGeom>
        </p:spPr>
        <p:txBody>
          <a:bodyPr lIns="0" tIns="12700" rIns="0" bIns="0">
            <a:spAutoFit/>
          </a:bodyPr>
          <a:lstStyle/>
          <a:p>
            <a:pPr marL="12700" algn="ctr" fontAlgn="auto">
              <a:spcBef>
                <a:spcPts val="100"/>
              </a:spcBef>
              <a:spcAft>
                <a:spcPts val="0"/>
              </a:spcAft>
              <a:defRPr/>
            </a:pPr>
            <a:r>
              <a:rPr lang="el-GR" b="1" spc="-5" dirty="0">
                <a:solidFill>
                  <a:srgbClr val="034EA1"/>
                </a:solidFill>
                <a:latin typeface="+mn-lt"/>
                <a:cs typeface="Arial"/>
              </a:rPr>
              <a:t>Τελωνείο ελέγχου</a:t>
            </a:r>
            <a:endParaRPr lang="en-US" dirty="0">
              <a:latin typeface="+mn-lt"/>
              <a:cs typeface="Arial"/>
            </a:endParaRPr>
          </a:p>
        </p:txBody>
      </p:sp>
      <p:sp>
        <p:nvSpPr>
          <p:cNvPr id="36867" name="object 3">
            <a:extLst>
              <a:ext uri="{FF2B5EF4-FFF2-40B4-BE49-F238E27FC236}">
                <a16:creationId xmlns:a16="http://schemas.microsoft.com/office/drawing/2014/main" id="{C15CEA2E-4D41-C564-7BD8-21064706A58D}"/>
              </a:ext>
            </a:extLst>
          </p:cNvPr>
          <p:cNvSpPr>
            <a:spLocks/>
          </p:cNvSpPr>
          <p:nvPr/>
        </p:nvSpPr>
        <p:spPr bwMode="auto">
          <a:xfrm>
            <a:off x="822325" y="1947863"/>
            <a:ext cx="3060700" cy="25400"/>
          </a:xfrm>
          <a:custGeom>
            <a:avLst/>
            <a:gdLst>
              <a:gd name="T0" fmla="*/ 3060230 w 3060700"/>
              <a:gd name="T1" fmla="*/ 0 h 24764"/>
              <a:gd name="T2" fmla="*/ 0 w 3060700"/>
              <a:gd name="T3" fmla="*/ 0 h 24764"/>
              <a:gd name="T4" fmla="*/ 0 w 3060700"/>
              <a:gd name="T5" fmla="*/ 24384 h 24764"/>
              <a:gd name="T6" fmla="*/ 3060230 w 3060700"/>
              <a:gd name="T7" fmla="*/ 24384 h 24764"/>
              <a:gd name="T8" fmla="*/ 3060230 w 3060700"/>
              <a:gd name="T9" fmla="*/ 0 h 24764"/>
            </a:gdLst>
            <a:ahLst/>
            <a:cxnLst>
              <a:cxn ang="0">
                <a:pos x="T0" y="T1"/>
              </a:cxn>
              <a:cxn ang="0">
                <a:pos x="T2" y="T3"/>
              </a:cxn>
              <a:cxn ang="0">
                <a:pos x="T4" y="T5"/>
              </a:cxn>
              <a:cxn ang="0">
                <a:pos x="T6" y="T7"/>
              </a:cxn>
              <a:cxn ang="0">
                <a:pos x="T8" y="T9"/>
              </a:cxn>
            </a:cxnLst>
            <a:rect l="0" t="0" r="r" b="b"/>
            <a:pathLst>
              <a:path w="3060700" h="24764">
                <a:moveTo>
                  <a:pt x="3060230" y="0"/>
                </a:moveTo>
                <a:lnTo>
                  <a:pt x="0" y="0"/>
                </a:lnTo>
                <a:lnTo>
                  <a:pt x="0" y="24384"/>
                </a:lnTo>
                <a:lnTo>
                  <a:pt x="3060230" y="24384"/>
                </a:lnTo>
                <a:lnTo>
                  <a:pt x="3060230"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68" name="object 4">
            <a:extLst>
              <a:ext uri="{FF2B5EF4-FFF2-40B4-BE49-F238E27FC236}">
                <a16:creationId xmlns:a16="http://schemas.microsoft.com/office/drawing/2014/main" id="{87DFC578-42AF-73F1-2682-56BC599C0D7B}"/>
              </a:ext>
            </a:extLst>
          </p:cNvPr>
          <p:cNvSpPr txBox="1">
            <a:spLocks noChangeArrowheads="1"/>
          </p:cNvSpPr>
          <p:nvPr/>
        </p:nvSpPr>
        <p:spPr bwMode="auto">
          <a:xfrm>
            <a:off x="2016125" y="1957388"/>
            <a:ext cx="6731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b="1">
                <a:solidFill>
                  <a:srgbClr val="034EA1"/>
                </a:solidFill>
              </a:rPr>
              <a:t>(SCO)</a:t>
            </a:r>
          </a:p>
        </p:txBody>
      </p:sp>
      <p:sp>
        <p:nvSpPr>
          <p:cNvPr id="36869" name="object 5">
            <a:extLst>
              <a:ext uri="{FF2B5EF4-FFF2-40B4-BE49-F238E27FC236}">
                <a16:creationId xmlns:a16="http://schemas.microsoft.com/office/drawing/2014/main" id="{D17A7DE0-C90C-B5B6-0B7B-26B3A79CD5A5}"/>
              </a:ext>
            </a:extLst>
          </p:cNvPr>
          <p:cNvSpPr>
            <a:spLocks/>
          </p:cNvSpPr>
          <p:nvPr/>
        </p:nvSpPr>
        <p:spPr bwMode="auto">
          <a:xfrm>
            <a:off x="2028825" y="2241550"/>
            <a:ext cx="647700" cy="25400"/>
          </a:xfrm>
          <a:custGeom>
            <a:avLst/>
            <a:gdLst>
              <a:gd name="T0" fmla="*/ 647700 w 647700"/>
              <a:gd name="T1" fmla="*/ 0 h 24764"/>
              <a:gd name="T2" fmla="*/ 0 w 647700"/>
              <a:gd name="T3" fmla="*/ 0 h 24764"/>
              <a:gd name="T4" fmla="*/ 0 w 647700"/>
              <a:gd name="T5" fmla="*/ 24384 h 24764"/>
              <a:gd name="T6" fmla="*/ 647700 w 647700"/>
              <a:gd name="T7" fmla="*/ 24384 h 24764"/>
              <a:gd name="T8" fmla="*/ 647700 w 647700"/>
              <a:gd name="T9" fmla="*/ 0 h 24764"/>
            </a:gdLst>
            <a:ahLst/>
            <a:cxnLst>
              <a:cxn ang="0">
                <a:pos x="T0" y="T1"/>
              </a:cxn>
              <a:cxn ang="0">
                <a:pos x="T2" y="T3"/>
              </a:cxn>
              <a:cxn ang="0">
                <a:pos x="T4" y="T5"/>
              </a:cxn>
              <a:cxn ang="0">
                <a:pos x="T6" y="T7"/>
              </a:cxn>
              <a:cxn ang="0">
                <a:pos x="T8" y="T9"/>
              </a:cxn>
            </a:cxnLst>
            <a:rect l="0" t="0" r="r" b="b"/>
            <a:pathLst>
              <a:path w="647700" h="24764">
                <a:moveTo>
                  <a:pt x="647700" y="0"/>
                </a:moveTo>
                <a:lnTo>
                  <a:pt x="0" y="0"/>
                </a:lnTo>
                <a:lnTo>
                  <a:pt x="0" y="24384"/>
                </a:lnTo>
                <a:lnTo>
                  <a:pt x="647700" y="24384"/>
                </a:lnTo>
                <a:lnTo>
                  <a:pt x="647700"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70" name="object 6">
            <a:extLst>
              <a:ext uri="{FF2B5EF4-FFF2-40B4-BE49-F238E27FC236}">
                <a16:creationId xmlns:a16="http://schemas.microsoft.com/office/drawing/2014/main" id="{BB040C55-45AF-16B3-3639-CAAD8ED215D7}"/>
              </a:ext>
            </a:extLst>
          </p:cNvPr>
          <p:cNvSpPr txBox="1">
            <a:spLocks noChangeArrowheads="1"/>
          </p:cNvSpPr>
          <p:nvPr/>
        </p:nvSpPr>
        <p:spPr bwMode="auto">
          <a:xfrm>
            <a:off x="682625" y="2359025"/>
            <a:ext cx="34274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l-GR" altLang="en-US" sz="1600" b="1" dirty="0">
                <a:solidFill>
                  <a:srgbClr val="002060"/>
                </a:solidFill>
                <a:latin typeface="Arial MT"/>
              </a:rPr>
              <a:t>Το </a:t>
            </a:r>
            <a:r>
              <a:rPr lang="en-US" altLang="en-US" sz="1600" b="1" dirty="0">
                <a:solidFill>
                  <a:srgbClr val="002060"/>
                </a:solidFill>
                <a:latin typeface="Arial MT"/>
              </a:rPr>
              <a:t>SCO </a:t>
            </a:r>
            <a:r>
              <a:rPr lang="en-US" altLang="en-US" sz="1600" dirty="0" err="1">
                <a:solidFill>
                  <a:srgbClr val="002060"/>
                </a:solidFill>
                <a:latin typeface="Arial MT"/>
                <a:ea typeface="Arial MT"/>
                <a:cs typeface="Arial MT"/>
              </a:rPr>
              <a:t>ενεργεί</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ως</a:t>
            </a:r>
            <a:r>
              <a:rPr lang="en-US" altLang="en-US" sz="1600" dirty="0">
                <a:solidFill>
                  <a:srgbClr val="002060"/>
                </a:solidFill>
                <a:latin typeface="Arial MT"/>
                <a:ea typeface="Arial MT"/>
                <a:cs typeface="Arial MT"/>
              </a:rPr>
              <a:t> </a:t>
            </a:r>
            <a:r>
              <a:rPr lang="en-US" altLang="en-US" sz="1600" b="1" dirty="0" err="1">
                <a:solidFill>
                  <a:srgbClr val="002060"/>
                </a:solidFill>
                <a:latin typeface="Arial MT"/>
              </a:rPr>
              <a:t>OoExp</a:t>
            </a:r>
            <a:r>
              <a:rPr lang="en-US" altLang="en-US" sz="1600" b="1" dirty="0">
                <a:solidFill>
                  <a:srgbClr val="002060"/>
                </a:solidFill>
                <a:latin typeface="Arial MT"/>
              </a:rPr>
              <a:t> </a:t>
            </a:r>
            <a:r>
              <a:rPr lang="en-US" altLang="en-US" sz="1600" dirty="0" err="1">
                <a:solidFill>
                  <a:srgbClr val="002060"/>
                </a:solidFill>
                <a:latin typeface="Arial MT"/>
                <a:ea typeface="Arial MT"/>
                <a:cs typeface="Arial MT"/>
              </a:rPr>
              <a:t>σε</a:t>
            </a:r>
            <a:r>
              <a:rPr lang="en-US" altLang="en-US" sz="1600" dirty="0">
                <a:solidFill>
                  <a:srgbClr val="002060"/>
                </a:solidFill>
                <a:latin typeface="Arial MT"/>
                <a:ea typeface="Arial MT"/>
                <a:cs typeface="Arial MT"/>
              </a:rPr>
              <a:t> π</a:t>
            </a:r>
            <a:r>
              <a:rPr lang="en-US" altLang="en-US" sz="1600" dirty="0" err="1">
                <a:solidFill>
                  <a:srgbClr val="002060"/>
                </a:solidFill>
                <a:latin typeface="Arial MT"/>
                <a:ea typeface="Arial MT"/>
                <a:cs typeface="Arial MT"/>
              </a:rPr>
              <a:t>ερί</a:t>
            </a:r>
            <a:r>
              <a:rPr lang="en-US" altLang="en-US" sz="1600" dirty="0">
                <a:solidFill>
                  <a:srgbClr val="002060"/>
                </a:solidFill>
                <a:latin typeface="Arial MT"/>
                <a:ea typeface="Arial MT"/>
                <a:cs typeface="Arial MT"/>
              </a:rPr>
              <a:t>πτωση</a:t>
            </a:r>
            <a:r>
              <a:rPr lang="el-GR" altLang="en-US" sz="1600" dirty="0">
                <a:solidFill>
                  <a:srgbClr val="002060"/>
                </a:solidFill>
                <a:latin typeface="Arial MT"/>
                <a:ea typeface="Arial MT"/>
                <a:cs typeface="Arial MT"/>
              </a:rPr>
              <a:t> </a:t>
            </a:r>
            <a:r>
              <a:rPr lang="en-US" altLang="en-US" sz="1600" b="1" dirty="0">
                <a:solidFill>
                  <a:srgbClr val="002060"/>
                </a:solidFill>
                <a:latin typeface="Arial MT"/>
              </a:rPr>
              <a:t>CCE</a:t>
            </a:r>
            <a:endParaRPr lang="en-US" altLang="en-US" sz="1600" dirty="0">
              <a:solidFill>
                <a:srgbClr val="002060"/>
              </a:solidFill>
              <a:latin typeface="Arial MT"/>
              <a:ea typeface="Arial MT"/>
              <a:cs typeface="Arial MT"/>
            </a:endParaRPr>
          </a:p>
        </p:txBody>
      </p:sp>
      <p:sp>
        <p:nvSpPr>
          <p:cNvPr id="36871" name="object 7">
            <a:extLst>
              <a:ext uri="{FF2B5EF4-FFF2-40B4-BE49-F238E27FC236}">
                <a16:creationId xmlns:a16="http://schemas.microsoft.com/office/drawing/2014/main" id="{5BABA834-E87F-F25A-2263-80FAD24A0172}"/>
              </a:ext>
            </a:extLst>
          </p:cNvPr>
          <p:cNvSpPr txBox="1">
            <a:spLocks noChangeArrowheads="1"/>
          </p:cNvSpPr>
          <p:nvPr/>
        </p:nvSpPr>
        <p:spPr bwMode="auto">
          <a:xfrm>
            <a:off x="663575" y="2911475"/>
            <a:ext cx="3190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n-US" altLang="en-US" sz="1600" b="1">
                <a:solidFill>
                  <a:srgbClr val="002060"/>
                </a:solidFill>
                <a:latin typeface="Arial MT"/>
              </a:rPr>
              <a:t>Η διασάφηση εξαγωγής </a:t>
            </a:r>
            <a:r>
              <a:rPr lang="el-GR" altLang="en-US" sz="1600">
                <a:solidFill>
                  <a:srgbClr val="002060"/>
                </a:solidFill>
                <a:latin typeface="Arial MT"/>
              </a:rPr>
              <a:t>υποβάλεται</a:t>
            </a:r>
            <a:r>
              <a:rPr lang="en-US" altLang="en-US" sz="1600">
                <a:solidFill>
                  <a:srgbClr val="002060"/>
                </a:solidFill>
                <a:latin typeface="Arial MT"/>
                <a:ea typeface="Arial MT"/>
                <a:cs typeface="Arial MT"/>
              </a:rPr>
              <a:t> στ</a:t>
            </a:r>
            <a:r>
              <a:rPr lang="el-GR" altLang="en-US" sz="1600">
                <a:solidFill>
                  <a:srgbClr val="002060"/>
                </a:solidFill>
                <a:latin typeface="Arial MT"/>
                <a:ea typeface="Arial MT"/>
                <a:cs typeface="Arial MT"/>
              </a:rPr>
              <a:t>ο </a:t>
            </a:r>
            <a:r>
              <a:rPr lang="en-US" altLang="en-US" sz="1600">
                <a:solidFill>
                  <a:srgbClr val="002060"/>
                </a:solidFill>
                <a:latin typeface="Arial MT"/>
                <a:ea typeface="Arial MT"/>
                <a:cs typeface="Arial MT"/>
              </a:rPr>
              <a:t>SCO</a:t>
            </a:r>
          </a:p>
        </p:txBody>
      </p:sp>
      <p:sp>
        <p:nvSpPr>
          <p:cNvPr id="36872" name="object 8">
            <a:extLst>
              <a:ext uri="{FF2B5EF4-FFF2-40B4-BE49-F238E27FC236}">
                <a16:creationId xmlns:a16="http://schemas.microsoft.com/office/drawing/2014/main" id="{C7CD438D-A54D-9EB8-F199-DB04F7F2B2CD}"/>
              </a:ext>
            </a:extLst>
          </p:cNvPr>
          <p:cNvSpPr txBox="1">
            <a:spLocks noChangeArrowheads="1"/>
          </p:cNvSpPr>
          <p:nvPr/>
        </p:nvSpPr>
        <p:spPr bwMode="auto">
          <a:xfrm>
            <a:off x="663575" y="3492500"/>
            <a:ext cx="33401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a:solidFill>
                  <a:srgbClr val="002060"/>
                </a:solidFill>
                <a:latin typeface="Arial MT"/>
                <a:ea typeface="Arial MT"/>
                <a:cs typeface="Arial MT"/>
              </a:rPr>
              <a:t>Μπορεί να διενεργεί </a:t>
            </a:r>
            <a:r>
              <a:rPr lang="en-US" altLang="en-US" sz="1600" b="1">
                <a:solidFill>
                  <a:srgbClr val="002060"/>
                </a:solidFill>
                <a:latin typeface="Arial MT"/>
              </a:rPr>
              <a:t>έλεγχο εγγράφων</a:t>
            </a:r>
            <a:endParaRPr lang="en-US" altLang="en-US" sz="1600">
              <a:solidFill>
                <a:srgbClr val="002060"/>
              </a:solidFill>
              <a:latin typeface="Arial MT"/>
            </a:endParaRPr>
          </a:p>
        </p:txBody>
      </p:sp>
      <p:sp>
        <p:nvSpPr>
          <p:cNvPr id="36873" name="object 9">
            <a:extLst>
              <a:ext uri="{FF2B5EF4-FFF2-40B4-BE49-F238E27FC236}">
                <a16:creationId xmlns:a16="http://schemas.microsoft.com/office/drawing/2014/main" id="{A348FAE0-B229-1B0F-F166-894A4EB5CE04}"/>
              </a:ext>
            </a:extLst>
          </p:cNvPr>
          <p:cNvSpPr txBox="1">
            <a:spLocks noChangeArrowheads="1"/>
          </p:cNvSpPr>
          <p:nvPr/>
        </p:nvSpPr>
        <p:spPr bwMode="auto">
          <a:xfrm>
            <a:off x="663575" y="4084638"/>
            <a:ext cx="32829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dirty="0">
                <a:solidFill>
                  <a:srgbClr val="002060"/>
                </a:solidFill>
                <a:latin typeface="Arial MT"/>
                <a:ea typeface="Arial MT"/>
                <a:cs typeface="Arial MT"/>
              </a:rPr>
              <a:t>Μπ</a:t>
            </a:r>
            <a:r>
              <a:rPr lang="en-US" altLang="en-US" sz="1600" dirty="0" err="1">
                <a:solidFill>
                  <a:srgbClr val="002060"/>
                </a:solidFill>
                <a:latin typeface="Arial MT"/>
                <a:ea typeface="Arial MT"/>
                <a:cs typeface="Arial MT"/>
              </a:rPr>
              <a:t>ορεί</a:t>
            </a:r>
            <a:r>
              <a:rPr lang="en-US" altLang="en-US" sz="1600" dirty="0">
                <a:solidFill>
                  <a:srgbClr val="002060"/>
                </a:solidFill>
                <a:latin typeface="Arial MT"/>
                <a:ea typeface="Arial MT"/>
                <a:cs typeface="Arial MT"/>
              </a:rPr>
              <a:t> να </a:t>
            </a:r>
            <a:r>
              <a:rPr lang="en-US" altLang="en-US" sz="1600" b="1" dirty="0" err="1">
                <a:solidFill>
                  <a:srgbClr val="002060"/>
                </a:solidFill>
                <a:latin typeface="Arial MT"/>
              </a:rPr>
              <a:t>συστή</a:t>
            </a:r>
            <a:r>
              <a:rPr lang="el-GR" altLang="en-US" sz="1600" b="1" dirty="0">
                <a:solidFill>
                  <a:srgbClr val="002060"/>
                </a:solidFill>
                <a:latin typeface="Arial MT"/>
              </a:rPr>
              <a:t>σ</a:t>
            </a:r>
            <a:r>
              <a:rPr lang="en-US" altLang="en-US" sz="1600" b="1" dirty="0" err="1">
                <a:solidFill>
                  <a:srgbClr val="002060"/>
                </a:solidFill>
                <a:latin typeface="Arial MT"/>
              </a:rPr>
              <a:t>ει</a:t>
            </a:r>
            <a:r>
              <a:rPr lang="en-US" altLang="en-US" sz="1600" b="1" dirty="0">
                <a:solidFill>
                  <a:srgbClr val="002060"/>
                </a:solidFill>
                <a:latin typeface="Arial MT"/>
              </a:rPr>
              <a:t> π</a:t>
            </a:r>
            <a:r>
              <a:rPr lang="en-US" altLang="en-US" sz="1600" b="1" dirty="0" err="1">
                <a:solidFill>
                  <a:srgbClr val="002060"/>
                </a:solidFill>
                <a:latin typeface="Arial MT"/>
              </a:rPr>
              <a:t>ρο</a:t>
            </a:r>
            <a:r>
              <a:rPr lang="el-GR" altLang="en-US" sz="1600" b="1" dirty="0">
                <a:solidFill>
                  <a:srgbClr val="002060"/>
                </a:solidFill>
                <a:latin typeface="Arial MT"/>
              </a:rPr>
              <a:t>-παράδοση</a:t>
            </a:r>
            <a:r>
              <a:rPr lang="en-US" altLang="en-US" sz="1600" b="1" dirty="0">
                <a:solidFill>
                  <a:srgbClr val="002060"/>
                </a:solidFill>
                <a:latin typeface="Arial MT"/>
              </a:rPr>
              <a:t> </a:t>
            </a:r>
            <a:r>
              <a:rPr lang="en-US" altLang="en-US" sz="1600" dirty="0">
                <a:solidFill>
                  <a:srgbClr val="002060"/>
                </a:solidFill>
                <a:latin typeface="Arial MT"/>
                <a:ea typeface="Arial MT"/>
                <a:cs typeface="Arial MT"/>
              </a:rPr>
              <a:t>ή</a:t>
            </a:r>
            <a:r>
              <a:rPr lang="el-GR" altLang="en-US" sz="1600" dirty="0">
                <a:solidFill>
                  <a:srgbClr val="002060"/>
                </a:solidFill>
                <a:latin typeface="Arial MT"/>
                <a:ea typeface="Arial MT"/>
                <a:cs typeface="Arial MT"/>
              </a:rPr>
              <a:t> </a:t>
            </a:r>
            <a:r>
              <a:rPr lang="en-US" altLang="en-US" sz="1600" b="1" dirty="0" err="1">
                <a:solidFill>
                  <a:srgbClr val="002060"/>
                </a:solidFill>
                <a:latin typeface="Arial MT"/>
              </a:rPr>
              <a:t>έλεγχο</a:t>
            </a:r>
            <a:r>
              <a:rPr lang="en-US" altLang="en-US" sz="1600" b="1" dirty="0">
                <a:solidFill>
                  <a:srgbClr val="002060"/>
                </a:solidFill>
                <a:latin typeface="Arial MT"/>
              </a:rPr>
              <a:t> </a:t>
            </a:r>
            <a:r>
              <a:rPr lang="en-US" altLang="en-US" sz="1600" dirty="0" err="1">
                <a:solidFill>
                  <a:srgbClr val="002060"/>
                </a:solidFill>
                <a:latin typeface="Arial MT"/>
                <a:ea typeface="Arial MT"/>
                <a:cs typeface="Arial MT"/>
              </a:rPr>
              <a:t>του</a:t>
            </a:r>
            <a:r>
              <a:rPr lang="en-US" altLang="en-US" sz="1600" dirty="0">
                <a:solidFill>
                  <a:srgbClr val="002060"/>
                </a:solidFill>
                <a:latin typeface="Arial MT"/>
                <a:ea typeface="Arial MT"/>
                <a:cs typeface="Arial MT"/>
              </a:rPr>
              <a:t> </a:t>
            </a:r>
            <a:r>
              <a:rPr lang="en-US" altLang="en-US" sz="1600" b="1" dirty="0">
                <a:solidFill>
                  <a:srgbClr val="002060"/>
                </a:solidFill>
                <a:latin typeface="Arial MT"/>
              </a:rPr>
              <a:t>PCO</a:t>
            </a:r>
            <a:endParaRPr lang="en-US" altLang="en-US" sz="1600" dirty="0">
              <a:solidFill>
                <a:srgbClr val="002060"/>
              </a:solidFill>
              <a:latin typeface="Arial MT"/>
              <a:ea typeface="Arial MT"/>
              <a:cs typeface="Arial MT"/>
            </a:endParaRPr>
          </a:p>
        </p:txBody>
      </p:sp>
      <p:sp>
        <p:nvSpPr>
          <p:cNvPr id="36874" name="object 10">
            <a:extLst>
              <a:ext uri="{FF2B5EF4-FFF2-40B4-BE49-F238E27FC236}">
                <a16:creationId xmlns:a16="http://schemas.microsoft.com/office/drawing/2014/main" id="{54034DFC-2077-D402-320B-35DF1A333671}"/>
              </a:ext>
            </a:extLst>
          </p:cNvPr>
          <p:cNvSpPr txBox="1">
            <a:spLocks noChangeArrowheads="1"/>
          </p:cNvSpPr>
          <p:nvPr/>
        </p:nvSpPr>
        <p:spPr bwMode="auto">
          <a:xfrm>
            <a:off x="663575" y="4618038"/>
            <a:ext cx="344646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dirty="0">
                <a:solidFill>
                  <a:srgbClr val="002060"/>
                </a:solidFill>
                <a:latin typeface="Arial MT"/>
                <a:ea typeface="Arial MT"/>
                <a:cs typeface="Arial MT"/>
              </a:rPr>
              <a:t>Λαμβ</a:t>
            </a:r>
            <a:r>
              <a:rPr lang="en-US" altLang="en-US" sz="1600" dirty="0" err="1">
                <a:solidFill>
                  <a:srgbClr val="002060"/>
                </a:solidFill>
                <a:latin typeface="Arial MT"/>
                <a:ea typeface="Arial MT"/>
                <a:cs typeface="Arial MT"/>
              </a:rPr>
              <a:t>άνει</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την</a:t>
            </a:r>
            <a:r>
              <a:rPr lang="en-US" altLang="en-US" sz="1600" dirty="0">
                <a:solidFill>
                  <a:srgbClr val="002060"/>
                </a:solidFill>
                <a:latin typeface="Arial MT"/>
                <a:ea typeface="Arial MT"/>
                <a:cs typeface="Arial MT"/>
              </a:rPr>
              <a:t> απ</a:t>
            </a:r>
            <a:r>
              <a:rPr lang="en-US" altLang="en-US" sz="1600" dirty="0" err="1">
                <a:solidFill>
                  <a:srgbClr val="002060"/>
                </a:solidFill>
                <a:latin typeface="Arial MT"/>
                <a:ea typeface="Arial MT"/>
                <a:cs typeface="Arial MT"/>
              </a:rPr>
              <a:t>όφ</a:t>
            </a:r>
            <a:r>
              <a:rPr lang="en-US" altLang="en-US" sz="1600" dirty="0">
                <a:solidFill>
                  <a:srgbClr val="002060"/>
                </a:solidFill>
                <a:latin typeface="Arial MT"/>
                <a:ea typeface="Arial MT"/>
                <a:cs typeface="Arial MT"/>
              </a:rPr>
              <a:t>αση για την </a:t>
            </a:r>
            <a:r>
              <a:rPr lang="en-US" altLang="en-US" sz="1600" b="1" dirty="0">
                <a:solidFill>
                  <a:srgbClr val="002060"/>
                </a:solidFill>
                <a:latin typeface="Arial MT"/>
              </a:rPr>
              <a:t>απ</a:t>
            </a:r>
            <a:r>
              <a:rPr lang="el-GR" altLang="en-US" sz="1600" b="1" dirty="0">
                <a:solidFill>
                  <a:srgbClr val="002060"/>
                </a:solidFill>
                <a:latin typeface="Arial MT"/>
              </a:rPr>
              <a:t>ελευθέρωση</a:t>
            </a:r>
            <a:r>
              <a:rPr lang="el-GR" altLang="en-US" sz="1600" dirty="0">
                <a:solidFill>
                  <a:srgbClr val="002060"/>
                </a:solidFill>
                <a:latin typeface="Arial MT"/>
              </a:rPr>
              <a:t> </a:t>
            </a:r>
            <a:r>
              <a:rPr lang="en-US" altLang="en-US" sz="1600" dirty="0" err="1">
                <a:solidFill>
                  <a:srgbClr val="002060"/>
                </a:solidFill>
                <a:latin typeface="Arial MT"/>
                <a:ea typeface="Arial MT"/>
                <a:cs typeface="Arial MT"/>
              </a:rPr>
              <a:t>των</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εμ</a:t>
            </a:r>
            <a:r>
              <a:rPr lang="en-US" altLang="en-US" sz="1600" dirty="0">
                <a:solidFill>
                  <a:srgbClr val="002060"/>
                </a:solidFill>
                <a:latin typeface="Arial MT"/>
                <a:ea typeface="Arial MT"/>
                <a:cs typeface="Arial MT"/>
              </a:rPr>
              <a:t>πορευμάτων</a:t>
            </a:r>
            <a:r>
              <a:rPr lang="el-GR" altLang="en-US" sz="1600" dirty="0">
                <a:solidFill>
                  <a:srgbClr val="002060"/>
                </a:solidFill>
                <a:latin typeface="Arial MT"/>
                <a:ea typeface="Arial MT"/>
                <a:cs typeface="Arial MT"/>
              </a:rPr>
              <a:t> προς</a:t>
            </a:r>
            <a:r>
              <a:rPr lang="en-US" altLang="en-US" sz="1600" dirty="0">
                <a:solidFill>
                  <a:srgbClr val="002060"/>
                </a:solidFill>
                <a:latin typeface="Arial MT"/>
                <a:ea typeface="Arial MT"/>
                <a:cs typeface="Arial MT"/>
              </a:rPr>
              <a:t> </a:t>
            </a:r>
            <a:r>
              <a:rPr lang="en-US" altLang="en-US" sz="1600" b="1" dirty="0" err="1">
                <a:solidFill>
                  <a:srgbClr val="002060"/>
                </a:solidFill>
                <a:latin typeface="Arial MT"/>
              </a:rPr>
              <a:t>εξ</a:t>
            </a:r>
            <a:r>
              <a:rPr lang="en-US" altLang="en-US" sz="1600" b="1" dirty="0">
                <a:solidFill>
                  <a:srgbClr val="002060"/>
                </a:solidFill>
                <a:latin typeface="Arial MT"/>
              </a:rPr>
              <a:t>αγωγή</a:t>
            </a:r>
            <a:endParaRPr lang="en-US" altLang="en-US" sz="1600" dirty="0">
              <a:solidFill>
                <a:srgbClr val="002060"/>
              </a:solidFill>
              <a:latin typeface="Arial MT"/>
              <a:ea typeface="Arial MT"/>
              <a:cs typeface="Arial MT"/>
            </a:endParaRPr>
          </a:p>
        </p:txBody>
      </p:sp>
      <p:sp>
        <p:nvSpPr>
          <p:cNvPr id="36875" name="object 11">
            <a:extLst>
              <a:ext uri="{FF2B5EF4-FFF2-40B4-BE49-F238E27FC236}">
                <a16:creationId xmlns:a16="http://schemas.microsoft.com/office/drawing/2014/main" id="{44CA9B82-E578-E045-0E42-EB641BF5FED4}"/>
              </a:ext>
            </a:extLst>
          </p:cNvPr>
          <p:cNvSpPr txBox="1">
            <a:spLocks noChangeArrowheads="1"/>
          </p:cNvSpPr>
          <p:nvPr/>
        </p:nvSpPr>
        <p:spPr bwMode="auto">
          <a:xfrm>
            <a:off x="663575" y="5402263"/>
            <a:ext cx="34464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dirty="0">
                <a:solidFill>
                  <a:srgbClr val="002060"/>
                </a:solidFill>
                <a:latin typeface="Arial MT"/>
                <a:ea typeface="Arial MT"/>
                <a:cs typeface="Arial MT"/>
              </a:rPr>
              <a:t>Επ</a:t>
            </a:r>
            <a:r>
              <a:rPr lang="en-US" altLang="en-US" sz="1600" dirty="0" err="1">
                <a:solidFill>
                  <a:srgbClr val="002060"/>
                </a:solidFill>
                <a:latin typeface="Arial MT"/>
                <a:ea typeface="Arial MT"/>
                <a:cs typeface="Arial MT"/>
              </a:rPr>
              <a:t>ικοινωνεί</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με</a:t>
            </a:r>
            <a:r>
              <a:rPr lang="en-US" altLang="en-US" sz="1600" dirty="0">
                <a:solidFill>
                  <a:srgbClr val="002060"/>
                </a:solidFill>
                <a:latin typeface="Arial MT"/>
                <a:ea typeface="Arial MT"/>
                <a:cs typeface="Arial MT"/>
              </a:rPr>
              <a:t> </a:t>
            </a:r>
            <a:r>
              <a:rPr lang="en-US" altLang="en-US" sz="1600" b="1" dirty="0">
                <a:solidFill>
                  <a:srgbClr val="002060"/>
                </a:solidFill>
                <a:latin typeface="Arial MT"/>
              </a:rPr>
              <a:t>PCO </a:t>
            </a:r>
            <a:r>
              <a:rPr lang="en-US" altLang="en-US" sz="1600" dirty="0">
                <a:solidFill>
                  <a:srgbClr val="002060"/>
                </a:solidFill>
                <a:latin typeface="Arial MT"/>
                <a:ea typeface="Arial MT"/>
                <a:cs typeface="Arial MT"/>
              </a:rPr>
              <a:t>και</a:t>
            </a:r>
            <a:r>
              <a:rPr lang="el-GR" altLang="en-US" sz="1600" dirty="0">
                <a:solidFill>
                  <a:srgbClr val="002060"/>
                </a:solidFill>
                <a:latin typeface="Arial MT"/>
                <a:ea typeface="Arial MT"/>
                <a:cs typeface="Arial MT"/>
              </a:rPr>
              <a:t> </a:t>
            </a:r>
            <a:r>
              <a:rPr lang="en-US" altLang="en-US" sz="1600" b="1" dirty="0" err="1">
                <a:solidFill>
                  <a:srgbClr val="002060"/>
                </a:solidFill>
                <a:latin typeface="Arial MT"/>
              </a:rPr>
              <a:t>OoExt</a:t>
            </a:r>
            <a:r>
              <a:rPr lang="en-US" altLang="en-US" sz="1600" dirty="0">
                <a:solidFill>
                  <a:srgbClr val="4D4D4D"/>
                </a:solidFill>
                <a:latin typeface="Arial MT"/>
                <a:ea typeface="Arial MT"/>
                <a:cs typeface="Arial MT"/>
              </a:rPr>
              <a:t>.</a:t>
            </a:r>
          </a:p>
        </p:txBody>
      </p:sp>
      <p:sp>
        <p:nvSpPr>
          <p:cNvPr id="12" name="object 12">
            <a:extLst>
              <a:ext uri="{FF2B5EF4-FFF2-40B4-BE49-F238E27FC236}">
                <a16:creationId xmlns:a16="http://schemas.microsoft.com/office/drawing/2014/main" id="{A7A19399-1AD6-CB67-3CF6-5595EC1EE862}"/>
              </a:ext>
            </a:extLst>
          </p:cNvPr>
          <p:cNvSpPr txBox="1"/>
          <p:nvPr/>
        </p:nvSpPr>
        <p:spPr>
          <a:xfrm>
            <a:off x="4722813" y="1543050"/>
            <a:ext cx="3163887" cy="300038"/>
          </a:xfrm>
          <a:prstGeom prst="rect">
            <a:avLst/>
          </a:prstGeom>
        </p:spPr>
        <p:txBody>
          <a:bodyPr lIns="0" tIns="12700" rIns="0" bIns="0">
            <a:spAutoFit/>
          </a:bodyPr>
          <a:lstStyle/>
          <a:p>
            <a:pPr marL="12700" algn="ctr" fontAlgn="auto">
              <a:spcBef>
                <a:spcPts val="100"/>
              </a:spcBef>
              <a:spcAft>
                <a:spcPts val="0"/>
              </a:spcAft>
              <a:defRPr/>
            </a:pPr>
            <a:r>
              <a:rPr lang="el-GR" b="1" spc="-5" dirty="0">
                <a:solidFill>
                  <a:srgbClr val="034EA1"/>
                </a:solidFill>
                <a:latin typeface="+mn-lt"/>
                <a:cs typeface="Arial"/>
              </a:rPr>
              <a:t>Τελωνείο Προσκόμισης</a:t>
            </a:r>
            <a:endParaRPr lang="en-US" dirty="0">
              <a:latin typeface="+mn-lt"/>
              <a:cs typeface="Arial"/>
            </a:endParaRPr>
          </a:p>
        </p:txBody>
      </p:sp>
      <p:sp>
        <p:nvSpPr>
          <p:cNvPr id="36877" name="object 13">
            <a:extLst>
              <a:ext uri="{FF2B5EF4-FFF2-40B4-BE49-F238E27FC236}">
                <a16:creationId xmlns:a16="http://schemas.microsoft.com/office/drawing/2014/main" id="{BDC82BF0-D09C-3D4E-EFA1-6B618AE6DD91}"/>
              </a:ext>
            </a:extLst>
          </p:cNvPr>
          <p:cNvSpPr>
            <a:spLocks/>
          </p:cNvSpPr>
          <p:nvPr/>
        </p:nvSpPr>
        <p:spPr bwMode="auto">
          <a:xfrm>
            <a:off x="4735513" y="1817688"/>
            <a:ext cx="3136900" cy="25400"/>
          </a:xfrm>
          <a:custGeom>
            <a:avLst/>
            <a:gdLst>
              <a:gd name="T0" fmla="*/ 3136391 w 3136900"/>
              <a:gd name="T1" fmla="*/ 0 h 24764"/>
              <a:gd name="T2" fmla="*/ 0 w 3136900"/>
              <a:gd name="T3" fmla="*/ 0 h 24764"/>
              <a:gd name="T4" fmla="*/ 0 w 3136900"/>
              <a:gd name="T5" fmla="*/ 24384 h 24764"/>
              <a:gd name="T6" fmla="*/ 3136391 w 3136900"/>
              <a:gd name="T7" fmla="*/ 24384 h 24764"/>
              <a:gd name="T8" fmla="*/ 3136391 w 3136900"/>
              <a:gd name="T9" fmla="*/ 0 h 24764"/>
            </a:gdLst>
            <a:ahLst/>
            <a:cxnLst>
              <a:cxn ang="0">
                <a:pos x="T0" y="T1"/>
              </a:cxn>
              <a:cxn ang="0">
                <a:pos x="T2" y="T3"/>
              </a:cxn>
              <a:cxn ang="0">
                <a:pos x="T4" y="T5"/>
              </a:cxn>
              <a:cxn ang="0">
                <a:pos x="T6" y="T7"/>
              </a:cxn>
              <a:cxn ang="0">
                <a:pos x="T8" y="T9"/>
              </a:cxn>
            </a:cxnLst>
            <a:rect l="0" t="0" r="r" b="b"/>
            <a:pathLst>
              <a:path w="3136900" h="24764">
                <a:moveTo>
                  <a:pt x="3136391" y="0"/>
                </a:moveTo>
                <a:lnTo>
                  <a:pt x="0" y="0"/>
                </a:lnTo>
                <a:lnTo>
                  <a:pt x="0" y="24384"/>
                </a:lnTo>
                <a:lnTo>
                  <a:pt x="3136391" y="24384"/>
                </a:lnTo>
                <a:lnTo>
                  <a:pt x="3136391"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78" name="object 14">
            <a:extLst>
              <a:ext uri="{FF2B5EF4-FFF2-40B4-BE49-F238E27FC236}">
                <a16:creationId xmlns:a16="http://schemas.microsoft.com/office/drawing/2014/main" id="{65FA6001-294F-8F7F-39A4-E47A5B71CBE9}"/>
              </a:ext>
            </a:extLst>
          </p:cNvPr>
          <p:cNvSpPr txBox="1">
            <a:spLocks noChangeArrowheads="1"/>
          </p:cNvSpPr>
          <p:nvPr/>
        </p:nvSpPr>
        <p:spPr bwMode="auto">
          <a:xfrm>
            <a:off x="5967413" y="1798638"/>
            <a:ext cx="6731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b="1">
                <a:solidFill>
                  <a:srgbClr val="034EA1"/>
                </a:solidFill>
              </a:rPr>
              <a:t>(PCO)</a:t>
            </a:r>
          </a:p>
        </p:txBody>
      </p:sp>
      <p:sp>
        <p:nvSpPr>
          <p:cNvPr id="36879" name="object 15">
            <a:extLst>
              <a:ext uri="{FF2B5EF4-FFF2-40B4-BE49-F238E27FC236}">
                <a16:creationId xmlns:a16="http://schemas.microsoft.com/office/drawing/2014/main" id="{EC0B1C82-385E-034D-ACE8-2C36C175E149}"/>
              </a:ext>
            </a:extLst>
          </p:cNvPr>
          <p:cNvSpPr>
            <a:spLocks/>
          </p:cNvSpPr>
          <p:nvPr/>
        </p:nvSpPr>
        <p:spPr bwMode="auto">
          <a:xfrm>
            <a:off x="5978525" y="2101850"/>
            <a:ext cx="647700" cy="25400"/>
          </a:xfrm>
          <a:custGeom>
            <a:avLst/>
            <a:gdLst>
              <a:gd name="T0" fmla="*/ 647700 w 647700"/>
              <a:gd name="T1" fmla="*/ 0 h 24764"/>
              <a:gd name="T2" fmla="*/ 0 w 647700"/>
              <a:gd name="T3" fmla="*/ 0 h 24764"/>
              <a:gd name="T4" fmla="*/ 0 w 647700"/>
              <a:gd name="T5" fmla="*/ 24384 h 24764"/>
              <a:gd name="T6" fmla="*/ 647700 w 647700"/>
              <a:gd name="T7" fmla="*/ 24384 h 24764"/>
              <a:gd name="T8" fmla="*/ 647700 w 647700"/>
              <a:gd name="T9" fmla="*/ 0 h 24764"/>
            </a:gdLst>
            <a:ahLst/>
            <a:cxnLst>
              <a:cxn ang="0">
                <a:pos x="T0" y="T1"/>
              </a:cxn>
              <a:cxn ang="0">
                <a:pos x="T2" y="T3"/>
              </a:cxn>
              <a:cxn ang="0">
                <a:pos x="T4" y="T5"/>
              </a:cxn>
              <a:cxn ang="0">
                <a:pos x="T6" y="T7"/>
              </a:cxn>
              <a:cxn ang="0">
                <a:pos x="T8" y="T9"/>
              </a:cxn>
            </a:cxnLst>
            <a:rect l="0" t="0" r="r" b="b"/>
            <a:pathLst>
              <a:path w="647700" h="24764">
                <a:moveTo>
                  <a:pt x="647700" y="0"/>
                </a:moveTo>
                <a:lnTo>
                  <a:pt x="0" y="0"/>
                </a:lnTo>
                <a:lnTo>
                  <a:pt x="0" y="24384"/>
                </a:lnTo>
                <a:lnTo>
                  <a:pt x="647700" y="24384"/>
                </a:lnTo>
                <a:lnTo>
                  <a:pt x="647700"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80" name="object 16">
            <a:extLst>
              <a:ext uri="{FF2B5EF4-FFF2-40B4-BE49-F238E27FC236}">
                <a16:creationId xmlns:a16="http://schemas.microsoft.com/office/drawing/2014/main" id="{649A0175-CE2E-0960-D38D-575B52B4E043}"/>
              </a:ext>
            </a:extLst>
          </p:cNvPr>
          <p:cNvSpPr txBox="1">
            <a:spLocks noChangeArrowheads="1"/>
          </p:cNvSpPr>
          <p:nvPr/>
        </p:nvSpPr>
        <p:spPr bwMode="auto">
          <a:xfrm>
            <a:off x="4594225" y="2159000"/>
            <a:ext cx="33464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n-US" altLang="en-US" sz="1400" b="1">
                <a:solidFill>
                  <a:srgbClr val="002060"/>
                </a:solidFill>
                <a:latin typeface="Arial MT"/>
              </a:rPr>
              <a:t>Τα εμπορεύματα π</a:t>
            </a:r>
            <a:r>
              <a:rPr lang="el-GR" altLang="en-US" sz="1400" b="1">
                <a:solidFill>
                  <a:srgbClr val="002060"/>
                </a:solidFill>
                <a:latin typeface="Arial MT"/>
              </a:rPr>
              <a:t>ροσκομίζονται</a:t>
            </a:r>
            <a:r>
              <a:rPr lang="en-US" altLang="en-US" sz="1400" b="1">
                <a:solidFill>
                  <a:srgbClr val="002060"/>
                </a:solidFill>
                <a:latin typeface="Arial MT"/>
              </a:rPr>
              <a:t> </a:t>
            </a:r>
            <a:r>
              <a:rPr lang="en-US" altLang="en-US" sz="1400">
                <a:solidFill>
                  <a:srgbClr val="002060"/>
                </a:solidFill>
                <a:latin typeface="Arial MT"/>
                <a:ea typeface="Arial MT"/>
                <a:cs typeface="Arial MT"/>
              </a:rPr>
              <a:t>στο PCO</a:t>
            </a:r>
            <a:endParaRPr lang="en-US" altLang="en-US" sz="1400">
              <a:solidFill>
                <a:srgbClr val="002060"/>
              </a:solidFill>
              <a:latin typeface="Arial MT"/>
            </a:endParaRPr>
          </a:p>
        </p:txBody>
      </p:sp>
      <p:sp>
        <p:nvSpPr>
          <p:cNvPr id="36881" name="object 17">
            <a:extLst>
              <a:ext uri="{FF2B5EF4-FFF2-40B4-BE49-F238E27FC236}">
                <a16:creationId xmlns:a16="http://schemas.microsoft.com/office/drawing/2014/main" id="{40A1C1C5-0FDD-796A-EDBB-479E07A59F03}"/>
              </a:ext>
            </a:extLst>
          </p:cNvPr>
          <p:cNvSpPr txBox="1">
            <a:spLocks noChangeArrowheads="1"/>
          </p:cNvSpPr>
          <p:nvPr/>
        </p:nvSpPr>
        <p:spPr bwMode="auto">
          <a:xfrm>
            <a:off x="4594225" y="2619375"/>
            <a:ext cx="3359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400" dirty="0">
                <a:solidFill>
                  <a:srgbClr val="002060"/>
                </a:solidFill>
                <a:latin typeface="Arial MT"/>
                <a:ea typeface="Arial MT"/>
                <a:cs typeface="Arial MT"/>
              </a:rPr>
              <a:t>PCO </a:t>
            </a:r>
            <a:r>
              <a:rPr lang="el-GR" altLang="en-US" sz="1400" dirty="0">
                <a:solidFill>
                  <a:srgbClr val="002060"/>
                </a:solidFill>
                <a:latin typeface="Arial MT"/>
                <a:ea typeface="Arial MT"/>
                <a:cs typeface="Arial MT"/>
              </a:rPr>
              <a:t>μπορεί να </a:t>
            </a:r>
            <a:r>
              <a:rPr lang="en-US" altLang="en-US" sz="1400" dirty="0">
                <a:solidFill>
                  <a:srgbClr val="002060"/>
                </a:solidFill>
                <a:latin typeface="Arial MT"/>
                <a:ea typeface="Arial MT"/>
                <a:cs typeface="Arial MT"/>
              </a:rPr>
              <a:t>β</a:t>
            </a:r>
            <a:r>
              <a:rPr lang="en-US" altLang="en-US" sz="1400" dirty="0" err="1">
                <a:solidFill>
                  <a:srgbClr val="002060"/>
                </a:solidFill>
                <a:latin typeface="Arial MT"/>
                <a:ea typeface="Arial MT"/>
                <a:cs typeface="Arial MT"/>
              </a:rPr>
              <a:t>ρίσκετ</a:t>
            </a:r>
            <a:r>
              <a:rPr lang="en-US" altLang="en-US" sz="1400" dirty="0">
                <a:solidFill>
                  <a:srgbClr val="002060"/>
                </a:solidFill>
                <a:latin typeface="Arial MT"/>
                <a:ea typeface="Arial MT"/>
                <a:cs typeface="Arial MT"/>
              </a:rPr>
              <a:t>αι </a:t>
            </a:r>
            <a:r>
              <a:rPr lang="en-US" altLang="en-US" sz="1400" b="1" dirty="0">
                <a:solidFill>
                  <a:srgbClr val="002060"/>
                </a:solidFill>
                <a:latin typeface="Arial MT"/>
              </a:rPr>
              <a:t>σε κράτος μέλος διαφορετικό από</a:t>
            </a:r>
            <a:r>
              <a:rPr lang="en-US" altLang="en-US" sz="1400" dirty="0">
                <a:solidFill>
                  <a:srgbClr val="002060"/>
                </a:solidFill>
                <a:latin typeface="Arial MT"/>
                <a:ea typeface="Arial MT"/>
                <a:cs typeface="Arial MT"/>
              </a:rPr>
              <a:t> το</a:t>
            </a:r>
            <a:r>
              <a:rPr lang="en-US" altLang="en-US" sz="1400" dirty="0">
                <a:solidFill>
                  <a:srgbClr val="002060"/>
                </a:solidFill>
                <a:latin typeface="Arial MT"/>
              </a:rPr>
              <a:t> SCO</a:t>
            </a:r>
          </a:p>
        </p:txBody>
      </p:sp>
      <p:sp>
        <p:nvSpPr>
          <p:cNvPr id="36882" name="object 18">
            <a:extLst>
              <a:ext uri="{FF2B5EF4-FFF2-40B4-BE49-F238E27FC236}">
                <a16:creationId xmlns:a16="http://schemas.microsoft.com/office/drawing/2014/main" id="{D0125C7A-802D-AF92-8DFE-9DF82FCA443C}"/>
              </a:ext>
            </a:extLst>
          </p:cNvPr>
          <p:cNvSpPr txBox="1">
            <a:spLocks noChangeArrowheads="1"/>
          </p:cNvSpPr>
          <p:nvPr/>
        </p:nvSpPr>
        <p:spPr bwMode="auto">
          <a:xfrm>
            <a:off x="4594225" y="3092450"/>
            <a:ext cx="3422650" cy="65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lgn="just">
              <a:spcBef>
                <a:spcPts val="100"/>
              </a:spcBef>
              <a:buClr>
                <a:srgbClr val="034EA1"/>
              </a:buClr>
              <a:buFontTx/>
              <a:buChar char="•"/>
            </a:pPr>
            <a:r>
              <a:rPr lang="el-GR" altLang="en-US" sz="1400" dirty="0">
                <a:solidFill>
                  <a:srgbClr val="002060"/>
                </a:solidFill>
                <a:latin typeface="Arial MT"/>
                <a:ea typeface="Arial MT"/>
                <a:cs typeface="Arial MT"/>
              </a:rPr>
              <a:t>Μ</a:t>
            </a:r>
            <a:r>
              <a:rPr lang="en-US" altLang="en-US" sz="1400" dirty="0">
                <a:solidFill>
                  <a:srgbClr val="002060"/>
                </a:solidFill>
                <a:latin typeface="Arial MT"/>
                <a:ea typeface="Arial MT"/>
                <a:cs typeface="Arial MT"/>
              </a:rPr>
              <a:t>π</a:t>
            </a:r>
            <a:r>
              <a:rPr lang="en-US" altLang="en-US" sz="1400" dirty="0" err="1">
                <a:solidFill>
                  <a:srgbClr val="002060"/>
                </a:solidFill>
                <a:latin typeface="Arial MT"/>
                <a:ea typeface="Arial MT"/>
                <a:cs typeface="Arial MT"/>
              </a:rPr>
              <a:t>ορεί</a:t>
            </a:r>
            <a:r>
              <a:rPr lang="en-US" altLang="en-US" sz="1400" dirty="0">
                <a:solidFill>
                  <a:srgbClr val="002060"/>
                </a:solidFill>
                <a:latin typeface="Arial MT"/>
                <a:ea typeface="Arial MT"/>
                <a:cs typeface="Arial MT"/>
              </a:rPr>
              <a:t> να </a:t>
            </a:r>
            <a:r>
              <a:rPr lang="en-US" altLang="en-US" sz="1400" b="1" dirty="0" err="1">
                <a:solidFill>
                  <a:srgbClr val="002060"/>
                </a:solidFill>
                <a:latin typeface="Arial MT"/>
              </a:rPr>
              <a:t>διενεργεί</a:t>
            </a:r>
            <a:r>
              <a:rPr lang="en-US" altLang="en-US" sz="1400" b="1" dirty="0">
                <a:solidFill>
                  <a:srgbClr val="002060"/>
                </a:solidFill>
                <a:latin typeface="Arial MT"/>
              </a:rPr>
              <a:t> </a:t>
            </a:r>
            <a:r>
              <a:rPr lang="en-US" altLang="en-US" sz="1400" b="1" dirty="0" err="1">
                <a:solidFill>
                  <a:srgbClr val="002060"/>
                </a:solidFill>
                <a:latin typeface="Arial MT"/>
              </a:rPr>
              <a:t>δικούς</a:t>
            </a:r>
            <a:r>
              <a:rPr lang="en-US" altLang="en-US" sz="1400" b="1" dirty="0">
                <a:solidFill>
                  <a:srgbClr val="002060"/>
                </a:solidFill>
                <a:latin typeface="Arial MT"/>
              </a:rPr>
              <a:t> τ</a:t>
            </a:r>
            <a:r>
              <a:rPr lang="el-GR" altLang="en-US" sz="1400" b="1" dirty="0">
                <a:solidFill>
                  <a:srgbClr val="002060"/>
                </a:solidFill>
                <a:latin typeface="Arial MT"/>
              </a:rPr>
              <a:t>ου</a:t>
            </a:r>
            <a:r>
              <a:rPr lang="en-US" altLang="en-US" sz="1400" b="1" dirty="0">
                <a:solidFill>
                  <a:srgbClr val="002060"/>
                </a:solidFill>
                <a:latin typeface="Arial MT"/>
              </a:rPr>
              <a:t> </a:t>
            </a:r>
            <a:r>
              <a:rPr lang="en-US" altLang="en-US" sz="1400" b="1" dirty="0" err="1">
                <a:solidFill>
                  <a:srgbClr val="002060"/>
                </a:solidFill>
                <a:latin typeface="Arial MT"/>
              </a:rPr>
              <a:t>ελέγχους</a:t>
            </a:r>
            <a:r>
              <a:rPr lang="en-US" altLang="en-US" sz="1400" b="1" dirty="0">
                <a:solidFill>
                  <a:srgbClr val="002060"/>
                </a:solidFill>
                <a:latin typeface="Arial MT"/>
              </a:rPr>
              <a:t> </a:t>
            </a:r>
            <a:r>
              <a:rPr lang="en-US" altLang="en-US" sz="1400" dirty="0" err="1">
                <a:solidFill>
                  <a:srgbClr val="002060"/>
                </a:solidFill>
                <a:latin typeface="Arial MT"/>
                <a:ea typeface="Arial MT"/>
                <a:cs typeface="Arial MT"/>
              </a:rPr>
              <a:t>σχετικά</a:t>
            </a:r>
            <a:r>
              <a:rPr lang="en-US" altLang="en-US" sz="1400" dirty="0">
                <a:solidFill>
                  <a:srgbClr val="002060"/>
                </a:solidFill>
                <a:latin typeface="Arial MT"/>
                <a:ea typeface="Arial MT"/>
                <a:cs typeface="Arial MT"/>
              </a:rPr>
              <a:t> </a:t>
            </a:r>
            <a:r>
              <a:rPr lang="en-US" altLang="en-US" sz="1400" dirty="0" err="1">
                <a:solidFill>
                  <a:srgbClr val="002060"/>
                </a:solidFill>
                <a:latin typeface="Arial MT"/>
                <a:ea typeface="Arial MT"/>
                <a:cs typeface="Arial MT"/>
              </a:rPr>
              <a:t>με</a:t>
            </a:r>
            <a:r>
              <a:rPr lang="en-US" altLang="en-US" sz="1400" dirty="0">
                <a:solidFill>
                  <a:srgbClr val="002060"/>
                </a:solidFill>
                <a:latin typeface="Arial MT"/>
                <a:ea typeface="Arial MT"/>
                <a:cs typeface="Arial MT"/>
              </a:rPr>
              <a:t> </a:t>
            </a:r>
            <a:r>
              <a:rPr lang="en-US" altLang="en-US" sz="1400" dirty="0" err="1">
                <a:solidFill>
                  <a:srgbClr val="002060"/>
                </a:solidFill>
                <a:latin typeface="Arial MT"/>
                <a:ea typeface="Arial MT"/>
                <a:cs typeface="Arial MT"/>
              </a:rPr>
              <a:t>εμ</a:t>
            </a:r>
            <a:r>
              <a:rPr lang="en-US" altLang="en-US" sz="1400" dirty="0">
                <a:solidFill>
                  <a:srgbClr val="002060"/>
                </a:solidFill>
                <a:latin typeface="Arial MT"/>
                <a:ea typeface="Arial MT"/>
                <a:cs typeface="Arial MT"/>
              </a:rPr>
              <a:t>πορεύματα που εξέρχονται από </a:t>
            </a:r>
            <a:r>
              <a:rPr lang="el-GR" altLang="en-US" sz="1400" dirty="0">
                <a:solidFill>
                  <a:srgbClr val="002060"/>
                </a:solidFill>
                <a:latin typeface="Arial MT"/>
                <a:ea typeface="Arial MT"/>
                <a:cs typeface="Arial MT"/>
              </a:rPr>
              <a:t>την Ένωση</a:t>
            </a:r>
            <a:endParaRPr lang="en-US" altLang="en-US" sz="1400" dirty="0">
              <a:solidFill>
                <a:srgbClr val="002060"/>
              </a:solidFill>
              <a:latin typeface="Arial MT"/>
              <a:ea typeface="Arial MT"/>
              <a:cs typeface="Arial MT"/>
            </a:endParaRPr>
          </a:p>
        </p:txBody>
      </p:sp>
      <p:sp>
        <p:nvSpPr>
          <p:cNvPr id="19" name="object 19">
            <a:extLst>
              <a:ext uri="{FF2B5EF4-FFF2-40B4-BE49-F238E27FC236}">
                <a16:creationId xmlns:a16="http://schemas.microsoft.com/office/drawing/2014/main" id="{C8DDFF90-05AC-7169-D54C-AD1CAA0E8198}"/>
              </a:ext>
            </a:extLst>
          </p:cNvPr>
          <p:cNvSpPr txBox="1"/>
          <p:nvPr/>
        </p:nvSpPr>
        <p:spPr>
          <a:xfrm>
            <a:off x="4583113" y="3824146"/>
            <a:ext cx="3325812" cy="665163"/>
          </a:xfrm>
          <a:prstGeom prst="rect">
            <a:avLst/>
          </a:prstGeom>
        </p:spPr>
        <p:txBody>
          <a:bodyPr wrap="square" lIns="0" tIns="12700"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n-US" altLang="en-US" sz="1400" b="1" dirty="0">
                <a:solidFill>
                  <a:srgbClr val="002060"/>
                </a:solidFill>
                <a:latin typeface="Arial MT"/>
              </a:rPr>
              <a:t>Κα</a:t>
            </a:r>
            <a:r>
              <a:rPr lang="en-US" altLang="en-US" sz="1400" b="1" dirty="0" err="1">
                <a:solidFill>
                  <a:srgbClr val="002060"/>
                </a:solidFill>
                <a:latin typeface="Arial MT"/>
              </a:rPr>
              <a:t>τό</a:t>
            </a:r>
            <a:r>
              <a:rPr lang="en-US" altLang="en-US" sz="1400" b="1" dirty="0">
                <a:solidFill>
                  <a:srgbClr val="002060"/>
                </a:solidFill>
                <a:latin typeface="Arial MT"/>
              </a:rPr>
              <a:t>πιν αιτήματος τ</a:t>
            </a:r>
            <a:r>
              <a:rPr lang="el-GR" altLang="en-US" sz="1400" b="1" dirty="0">
                <a:solidFill>
                  <a:srgbClr val="002060"/>
                </a:solidFill>
                <a:latin typeface="Arial MT"/>
              </a:rPr>
              <a:t>ου</a:t>
            </a:r>
            <a:r>
              <a:rPr lang="en-US" altLang="en-US" sz="1400" b="1" dirty="0">
                <a:solidFill>
                  <a:srgbClr val="002060"/>
                </a:solidFill>
                <a:latin typeface="Arial MT"/>
              </a:rPr>
              <a:t> SCO, </a:t>
            </a:r>
            <a:r>
              <a:rPr lang="en-US" altLang="en-US" sz="1400" dirty="0">
                <a:solidFill>
                  <a:srgbClr val="002060"/>
                </a:solidFill>
                <a:latin typeface="Arial MT"/>
                <a:ea typeface="Arial MT"/>
                <a:cs typeface="Arial MT"/>
              </a:rPr>
              <a:t>μπ</a:t>
            </a:r>
            <a:r>
              <a:rPr lang="en-US" altLang="en-US" sz="1400" dirty="0" err="1">
                <a:solidFill>
                  <a:srgbClr val="002060"/>
                </a:solidFill>
                <a:latin typeface="Arial MT"/>
                <a:ea typeface="Arial MT"/>
                <a:cs typeface="Arial MT"/>
              </a:rPr>
              <a:t>ορεί</a:t>
            </a:r>
            <a:endParaRPr lang="en-US" altLang="en-US" sz="1400" dirty="0">
              <a:solidFill>
                <a:srgbClr val="002060"/>
              </a:solidFill>
              <a:latin typeface="Arial MT"/>
              <a:ea typeface="Arial MT"/>
              <a:cs typeface="Arial MT"/>
            </a:endParaRPr>
          </a:p>
          <a:p>
            <a:r>
              <a:rPr lang="en-US" altLang="en-US" sz="1400" dirty="0">
                <a:solidFill>
                  <a:srgbClr val="002060"/>
                </a:solidFill>
                <a:latin typeface="Arial MT"/>
                <a:ea typeface="Arial MT"/>
                <a:cs typeface="Arial MT"/>
              </a:rPr>
              <a:t>      να </a:t>
            </a:r>
            <a:r>
              <a:rPr lang="en-US" altLang="en-US" sz="1400" dirty="0" err="1">
                <a:solidFill>
                  <a:srgbClr val="002060"/>
                </a:solidFill>
                <a:latin typeface="Arial MT"/>
                <a:ea typeface="Arial MT"/>
                <a:cs typeface="Arial MT"/>
              </a:rPr>
              <a:t>διενεργ</a:t>
            </a:r>
            <a:r>
              <a:rPr lang="el-GR" altLang="en-US" sz="1400" dirty="0" err="1">
                <a:solidFill>
                  <a:srgbClr val="002060"/>
                </a:solidFill>
                <a:latin typeface="Arial MT"/>
                <a:ea typeface="Arial MT"/>
                <a:cs typeface="Arial MT"/>
              </a:rPr>
              <a:t>εί</a:t>
            </a:r>
            <a:r>
              <a:rPr lang="en-US" altLang="en-US" sz="1400" dirty="0">
                <a:solidFill>
                  <a:srgbClr val="002060"/>
                </a:solidFill>
                <a:latin typeface="Arial MT"/>
                <a:ea typeface="Arial MT"/>
                <a:cs typeface="Arial MT"/>
              </a:rPr>
              <a:t> </a:t>
            </a:r>
            <a:r>
              <a:rPr lang="en-US" altLang="en-US" sz="1400" b="1" dirty="0" err="1">
                <a:solidFill>
                  <a:srgbClr val="002060"/>
                </a:solidFill>
                <a:latin typeface="Arial MT"/>
              </a:rPr>
              <a:t>φυσικό</a:t>
            </a:r>
            <a:r>
              <a:rPr lang="en-US" altLang="en-US" sz="1400" b="1" dirty="0">
                <a:solidFill>
                  <a:srgbClr val="002060"/>
                </a:solidFill>
                <a:latin typeface="Arial MT"/>
              </a:rPr>
              <a:t> </a:t>
            </a:r>
            <a:r>
              <a:rPr lang="en-US" altLang="en-US" sz="1400" b="1" dirty="0" err="1">
                <a:solidFill>
                  <a:srgbClr val="002060"/>
                </a:solidFill>
                <a:latin typeface="Arial MT"/>
              </a:rPr>
              <a:t>έλεγχο</a:t>
            </a:r>
            <a:r>
              <a:rPr lang="en-US" altLang="en-US" sz="1400" b="1" dirty="0">
                <a:solidFill>
                  <a:srgbClr val="002060"/>
                </a:solidFill>
                <a:latin typeface="Arial MT"/>
              </a:rPr>
              <a:t> </a:t>
            </a:r>
            <a:r>
              <a:rPr lang="en-US" altLang="en-US" sz="1400" dirty="0">
                <a:solidFill>
                  <a:srgbClr val="002060"/>
                </a:solidFill>
                <a:latin typeface="Arial MT"/>
                <a:ea typeface="Arial MT"/>
                <a:cs typeface="Arial MT"/>
              </a:rPr>
              <a:t>και/ή να λαμβ</a:t>
            </a:r>
            <a:r>
              <a:rPr lang="en-US" altLang="en-US" sz="1400" dirty="0" err="1">
                <a:solidFill>
                  <a:srgbClr val="002060"/>
                </a:solidFill>
                <a:latin typeface="Arial MT"/>
                <a:ea typeface="Arial MT"/>
                <a:cs typeface="Arial MT"/>
              </a:rPr>
              <a:t>άν</a:t>
            </a:r>
            <a:r>
              <a:rPr lang="el-GR" altLang="en-US" sz="1400" dirty="0">
                <a:solidFill>
                  <a:srgbClr val="002060"/>
                </a:solidFill>
                <a:latin typeface="Arial MT"/>
                <a:ea typeface="Arial MT"/>
                <a:cs typeface="Arial MT"/>
              </a:rPr>
              <a:t>ει</a:t>
            </a:r>
            <a:r>
              <a:rPr lang="en-US" altLang="en-US" sz="1400" dirty="0">
                <a:solidFill>
                  <a:srgbClr val="002060"/>
                </a:solidFill>
                <a:latin typeface="Arial MT"/>
                <a:ea typeface="Arial MT"/>
                <a:cs typeface="Arial MT"/>
              </a:rPr>
              <a:t> </a:t>
            </a:r>
            <a:r>
              <a:rPr lang="en-US" altLang="en-US" sz="1400" dirty="0" err="1">
                <a:solidFill>
                  <a:srgbClr val="002060"/>
                </a:solidFill>
                <a:latin typeface="Arial MT"/>
                <a:ea typeface="Arial MT"/>
                <a:cs typeface="Arial MT"/>
              </a:rPr>
              <a:t>δείγμ</a:t>
            </a:r>
            <a:r>
              <a:rPr lang="en-US" altLang="en-US" sz="1400" dirty="0">
                <a:solidFill>
                  <a:srgbClr val="002060"/>
                </a:solidFill>
                <a:latin typeface="Arial MT"/>
                <a:ea typeface="Arial MT"/>
                <a:cs typeface="Arial MT"/>
              </a:rPr>
              <a:t>ατα για ανάλυση</a:t>
            </a:r>
          </a:p>
        </p:txBody>
      </p:sp>
      <p:sp>
        <p:nvSpPr>
          <p:cNvPr id="36884" name="object 20">
            <a:extLst>
              <a:ext uri="{FF2B5EF4-FFF2-40B4-BE49-F238E27FC236}">
                <a16:creationId xmlns:a16="http://schemas.microsoft.com/office/drawing/2014/main" id="{FB64A294-724C-8BC0-CC56-A26B6020F865}"/>
              </a:ext>
            </a:extLst>
          </p:cNvPr>
          <p:cNvSpPr txBox="1">
            <a:spLocks noChangeArrowheads="1"/>
          </p:cNvSpPr>
          <p:nvPr/>
        </p:nvSpPr>
        <p:spPr bwMode="auto">
          <a:xfrm>
            <a:off x="4583113" y="4593649"/>
            <a:ext cx="2809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l-GR" altLang="en-US" sz="1400" b="1">
                <a:solidFill>
                  <a:srgbClr val="002060"/>
                </a:solidFill>
                <a:latin typeface="Arial MT"/>
              </a:rPr>
              <a:t>Ε</a:t>
            </a:r>
            <a:r>
              <a:rPr lang="en-US" altLang="en-US" sz="1400" b="1">
                <a:solidFill>
                  <a:srgbClr val="002060"/>
                </a:solidFill>
                <a:latin typeface="Arial MT"/>
              </a:rPr>
              <a:t>πικοινωνεί </a:t>
            </a:r>
            <a:r>
              <a:rPr lang="en-US" altLang="en-US" sz="1400">
                <a:solidFill>
                  <a:srgbClr val="002060"/>
                </a:solidFill>
                <a:latin typeface="Arial MT"/>
                <a:ea typeface="Arial MT"/>
                <a:cs typeface="Arial MT"/>
              </a:rPr>
              <a:t>μόνο με τ</a:t>
            </a:r>
            <a:r>
              <a:rPr lang="el-GR" altLang="en-US" sz="1400">
                <a:solidFill>
                  <a:srgbClr val="002060"/>
                </a:solidFill>
                <a:latin typeface="Arial MT"/>
                <a:ea typeface="Arial MT"/>
                <a:cs typeface="Arial MT"/>
              </a:rPr>
              <a:t>ο </a:t>
            </a:r>
            <a:r>
              <a:rPr lang="en-US" altLang="en-US" sz="1400">
                <a:solidFill>
                  <a:srgbClr val="002060"/>
                </a:solidFill>
                <a:latin typeface="Arial MT"/>
                <a:ea typeface="Arial MT"/>
                <a:cs typeface="Arial MT"/>
              </a:rPr>
              <a:t>SCO</a:t>
            </a:r>
          </a:p>
        </p:txBody>
      </p:sp>
      <p:sp>
        <p:nvSpPr>
          <p:cNvPr id="36885" name="object 21">
            <a:extLst>
              <a:ext uri="{FF2B5EF4-FFF2-40B4-BE49-F238E27FC236}">
                <a16:creationId xmlns:a16="http://schemas.microsoft.com/office/drawing/2014/main" id="{A113CD24-85E6-5C4A-D39D-3F8BD9E4086D}"/>
              </a:ext>
            </a:extLst>
          </p:cNvPr>
          <p:cNvSpPr txBox="1">
            <a:spLocks noChangeArrowheads="1"/>
          </p:cNvSpPr>
          <p:nvPr/>
        </p:nvSpPr>
        <p:spPr bwMode="auto">
          <a:xfrm>
            <a:off x="4594225" y="4907253"/>
            <a:ext cx="3433763" cy="65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n-US" altLang="en-US" sz="1400" dirty="0" err="1">
                <a:solidFill>
                  <a:srgbClr val="002060"/>
                </a:solidFill>
                <a:latin typeface="Arial MT"/>
                <a:ea typeface="Arial MT"/>
                <a:cs typeface="Arial MT"/>
              </a:rPr>
              <a:t>Είν</a:t>
            </a:r>
            <a:r>
              <a:rPr lang="en-US" altLang="en-US" sz="1400" dirty="0">
                <a:solidFill>
                  <a:srgbClr val="002060"/>
                </a:solidFill>
                <a:latin typeface="Arial MT"/>
                <a:ea typeface="Arial MT"/>
                <a:cs typeface="Arial MT"/>
              </a:rPr>
              <a:t>αι αρμόδιο για την </a:t>
            </a:r>
            <a:r>
              <a:rPr lang="en-US" altLang="en-US" sz="1400" b="1" dirty="0">
                <a:solidFill>
                  <a:srgbClr val="002060"/>
                </a:solidFill>
                <a:latin typeface="Arial MT"/>
              </a:rPr>
              <a:t>υποβολή στοιχείων </a:t>
            </a:r>
            <a:r>
              <a:rPr lang="el-GR" altLang="en-US" sz="1400" b="1" dirty="0">
                <a:solidFill>
                  <a:srgbClr val="002060"/>
                </a:solidFill>
                <a:latin typeface="Arial MT"/>
              </a:rPr>
              <a:t>διασαφήσεων</a:t>
            </a:r>
            <a:r>
              <a:rPr lang="en-US" altLang="en-US" sz="1400" b="1" dirty="0">
                <a:solidFill>
                  <a:srgbClr val="002060"/>
                </a:solidFill>
                <a:latin typeface="Arial MT"/>
              </a:rPr>
              <a:t> </a:t>
            </a:r>
            <a:r>
              <a:rPr lang="en-US" altLang="en-US" sz="1400" b="1" dirty="0" err="1">
                <a:solidFill>
                  <a:srgbClr val="002060"/>
                </a:solidFill>
                <a:latin typeface="Arial MT"/>
              </a:rPr>
              <a:t>στην</a:t>
            </a:r>
            <a:r>
              <a:rPr lang="en-US" altLang="en-US" sz="1400" b="1" dirty="0">
                <a:solidFill>
                  <a:srgbClr val="002060"/>
                </a:solidFill>
                <a:latin typeface="Arial MT"/>
              </a:rPr>
              <a:t> εθνική στατιστική αρχή.</a:t>
            </a:r>
            <a:endParaRPr lang="en-US" altLang="en-US" sz="1400" dirty="0">
              <a:solidFill>
                <a:srgbClr val="002060"/>
              </a:solidFill>
              <a:latin typeface="Arial MT"/>
            </a:endParaRPr>
          </a:p>
        </p:txBody>
      </p:sp>
      <p:sp>
        <p:nvSpPr>
          <p:cNvPr id="36886" name="object 22">
            <a:extLst>
              <a:ext uri="{FF2B5EF4-FFF2-40B4-BE49-F238E27FC236}">
                <a16:creationId xmlns:a16="http://schemas.microsoft.com/office/drawing/2014/main" id="{E16BE875-B436-F026-C82B-2A8D9C758ABE}"/>
              </a:ext>
            </a:extLst>
          </p:cNvPr>
          <p:cNvSpPr txBox="1">
            <a:spLocks noChangeArrowheads="1"/>
          </p:cNvSpPr>
          <p:nvPr/>
        </p:nvSpPr>
        <p:spPr bwMode="auto">
          <a:xfrm>
            <a:off x="9158288" y="1628775"/>
            <a:ext cx="27003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b="1">
                <a:solidFill>
                  <a:srgbClr val="034EA1"/>
                </a:solidFill>
              </a:rPr>
              <a:t>Οικονομικός φορέας</a:t>
            </a:r>
          </a:p>
        </p:txBody>
      </p:sp>
      <p:sp>
        <p:nvSpPr>
          <p:cNvPr id="36887" name="object 23">
            <a:extLst>
              <a:ext uri="{FF2B5EF4-FFF2-40B4-BE49-F238E27FC236}">
                <a16:creationId xmlns:a16="http://schemas.microsoft.com/office/drawing/2014/main" id="{872EB03C-7093-1108-2F90-6274D10475EB}"/>
              </a:ext>
            </a:extLst>
          </p:cNvPr>
          <p:cNvSpPr>
            <a:spLocks/>
          </p:cNvSpPr>
          <p:nvPr/>
        </p:nvSpPr>
        <p:spPr bwMode="auto">
          <a:xfrm>
            <a:off x="9247188" y="1971675"/>
            <a:ext cx="2120900" cy="23813"/>
          </a:xfrm>
          <a:custGeom>
            <a:avLst/>
            <a:gdLst>
              <a:gd name="T0" fmla="*/ 2119883 w 2120265"/>
              <a:gd name="T1" fmla="*/ 0 h 24764"/>
              <a:gd name="T2" fmla="*/ 0 w 2120265"/>
              <a:gd name="T3" fmla="*/ 0 h 24764"/>
              <a:gd name="T4" fmla="*/ 0 w 2120265"/>
              <a:gd name="T5" fmla="*/ 24384 h 24764"/>
              <a:gd name="T6" fmla="*/ 2119883 w 2120265"/>
              <a:gd name="T7" fmla="*/ 24384 h 24764"/>
              <a:gd name="T8" fmla="*/ 2119883 w 2120265"/>
              <a:gd name="T9" fmla="*/ 0 h 24764"/>
            </a:gdLst>
            <a:ahLst/>
            <a:cxnLst>
              <a:cxn ang="0">
                <a:pos x="T0" y="T1"/>
              </a:cxn>
              <a:cxn ang="0">
                <a:pos x="T2" y="T3"/>
              </a:cxn>
              <a:cxn ang="0">
                <a:pos x="T4" y="T5"/>
              </a:cxn>
              <a:cxn ang="0">
                <a:pos x="T6" y="T7"/>
              </a:cxn>
              <a:cxn ang="0">
                <a:pos x="T8" y="T9"/>
              </a:cxn>
            </a:cxnLst>
            <a:rect l="0" t="0" r="r" b="b"/>
            <a:pathLst>
              <a:path w="2120265" h="24764">
                <a:moveTo>
                  <a:pt x="2119883" y="0"/>
                </a:moveTo>
                <a:lnTo>
                  <a:pt x="0" y="0"/>
                </a:lnTo>
                <a:lnTo>
                  <a:pt x="0" y="24384"/>
                </a:lnTo>
                <a:lnTo>
                  <a:pt x="2119883" y="24384"/>
                </a:lnTo>
                <a:lnTo>
                  <a:pt x="2119883"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88" name="object 24">
            <a:extLst>
              <a:ext uri="{FF2B5EF4-FFF2-40B4-BE49-F238E27FC236}">
                <a16:creationId xmlns:a16="http://schemas.microsoft.com/office/drawing/2014/main" id="{23A90892-A714-FBA2-684A-304CE26FBCC6}"/>
              </a:ext>
            </a:extLst>
          </p:cNvPr>
          <p:cNvSpPr txBox="1">
            <a:spLocks noChangeArrowheads="1"/>
          </p:cNvSpPr>
          <p:nvPr/>
        </p:nvSpPr>
        <p:spPr bwMode="auto">
          <a:xfrm>
            <a:off x="8518525" y="2076450"/>
            <a:ext cx="326866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a:solidFill>
                  <a:srgbClr val="002060"/>
                </a:solidFill>
                <a:latin typeface="Arial MT"/>
                <a:ea typeface="Arial MT"/>
                <a:cs typeface="Arial MT"/>
              </a:rPr>
              <a:t>Ο διασαφιστής/αντιπρόσωπος </a:t>
            </a:r>
            <a:r>
              <a:rPr lang="en-US" altLang="en-US" sz="1600" b="1">
                <a:solidFill>
                  <a:srgbClr val="002060"/>
                </a:solidFill>
                <a:latin typeface="Arial MT"/>
              </a:rPr>
              <a:t>υποβάλλει τη διασάφηση εξαγωγής </a:t>
            </a:r>
            <a:r>
              <a:rPr lang="en-US" altLang="en-US" sz="1600">
                <a:solidFill>
                  <a:srgbClr val="002060"/>
                </a:solidFill>
                <a:latin typeface="Arial MT"/>
                <a:ea typeface="Arial MT"/>
                <a:cs typeface="Arial MT"/>
              </a:rPr>
              <a:t>στο SCO και </a:t>
            </a:r>
            <a:r>
              <a:rPr lang="en-US" altLang="en-US" sz="1600" b="1">
                <a:solidFill>
                  <a:srgbClr val="002060"/>
                </a:solidFill>
                <a:latin typeface="Arial MT"/>
              </a:rPr>
              <a:t>προσκομίζει τα εμπορεύματα στο PCO</a:t>
            </a:r>
            <a:endParaRPr lang="en-US" altLang="en-US" sz="1600">
              <a:solidFill>
                <a:srgbClr val="002060"/>
              </a:solidFill>
              <a:latin typeface="Arial MT"/>
              <a:ea typeface="Arial MT"/>
              <a:cs typeface="Arial MT"/>
            </a:endParaRPr>
          </a:p>
        </p:txBody>
      </p:sp>
      <p:sp>
        <p:nvSpPr>
          <p:cNvPr id="36889" name="object 25">
            <a:extLst>
              <a:ext uri="{FF2B5EF4-FFF2-40B4-BE49-F238E27FC236}">
                <a16:creationId xmlns:a16="http://schemas.microsoft.com/office/drawing/2014/main" id="{B25253C0-BCCF-530B-376A-BF7B25451FB0}"/>
              </a:ext>
            </a:extLst>
          </p:cNvPr>
          <p:cNvSpPr txBox="1">
            <a:spLocks noChangeArrowheads="1"/>
          </p:cNvSpPr>
          <p:nvPr/>
        </p:nvSpPr>
        <p:spPr bwMode="auto">
          <a:xfrm>
            <a:off x="8518525" y="3298825"/>
            <a:ext cx="32893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a:solidFill>
                  <a:srgbClr val="002060"/>
                </a:solidFill>
                <a:latin typeface="Arial MT"/>
                <a:ea typeface="Arial MT"/>
                <a:cs typeface="Arial MT"/>
              </a:rPr>
              <a:t>παρέχει πρόσθετες </a:t>
            </a:r>
            <a:r>
              <a:rPr lang="en-US" altLang="en-US" sz="1600" b="1">
                <a:solidFill>
                  <a:srgbClr val="002060"/>
                </a:solidFill>
                <a:latin typeface="Arial MT"/>
              </a:rPr>
              <a:t>πληροφορίες </a:t>
            </a:r>
            <a:r>
              <a:rPr lang="en-US" altLang="en-US" sz="1600">
                <a:solidFill>
                  <a:srgbClr val="002060"/>
                </a:solidFill>
                <a:latin typeface="Arial MT"/>
                <a:ea typeface="Arial MT"/>
                <a:cs typeface="Arial MT"/>
              </a:rPr>
              <a:t>που ζητούνται από την τελωνειακή αρχή (SCO ή PCO)</a:t>
            </a:r>
          </a:p>
        </p:txBody>
      </p:sp>
      <p:sp>
        <p:nvSpPr>
          <p:cNvPr id="36890" name="object 26">
            <a:extLst>
              <a:ext uri="{FF2B5EF4-FFF2-40B4-BE49-F238E27FC236}">
                <a16:creationId xmlns:a16="http://schemas.microsoft.com/office/drawing/2014/main" id="{3134D36B-1010-08A1-1023-742F42244C88}"/>
              </a:ext>
            </a:extLst>
          </p:cNvPr>
          <p:cNvSpPr txBox="1">
            <a:spLocks noChangeArrowheads="1"/>
          </p:cNvSpPr>
          <p:nvPr/>
        </p:nvSpPr>
        <p:spPr bwMode="auto">
          <a:xfrm>
            <a:off x="8518525" y="4327525"/>
            <a:ext cx="3119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 typeface="Arial MT"/>
              <a:buChar char="•"/>
            </a:pPr>
            <a:r>
              <a:rPr lang="en-US" altLang="en-US" sz="1600" b="1">
                <a:solidFill>
                  <a:srgbClr val="002060"/>
                </a:solidFill>
                <a:latin typeface="Arial MT"/>
              </a:rPr>
              <a:t>Ανταλλαγές μηνυμάτων </a:t>
            </a:r>
            <a:r>
              <a:rPr lang="en-US" altLang="en-US" sz="1600">
                <a:solidFill>
                  <a:srgbClr val="002060"/>
                </a:solidFill>
                <a:latin typeface="Arial MT"/>
                <a:ea typeface="Arial MT"/>
                <a:cs typeface="Arial MT"/>
              </a:rPr>
              <a:t>μόνο με</a:t>
            </a:r>
            <a:r>
              <a:rPr lang="el-GR" altLang="en-US" sz="1600">
                <a:solidFill>
                  <a:srgbClr val="002060"/>
                </a:solidFill>
                <a:latin typeface="Arial MT"/>
                <a:ea typeface="Arial MT"/>
                <a:cs typeface="Arial MT"/>
              </a:rPr>
              <a:t> το </a:t>
            </a:r>
            <a:r>
              <a:rPr lang="en-US" altLang="en-US" sz="1600">
                <a:solidFill>
                  <a:srgbClr val="002060"/>
                </a:solidFill>
                <a:latin typeface="Arial MT"/>
                <a:ea typeface="Arial MT"/>
                <a:cs typeface="Arial MT"/>
              </a:rPr>
              <a:t>SCO</a:t>
            </a:r>
          </a:p>
        </p:txBody>
      </p:sp>
      <p:sp>
        <p:nvSpPr>
          <p:cNvPr id="36891" name="object 27">
            <a:extLst>
              <a:ext uri="{FF2B5EF4-FFF2-40B4-BE49-F238E27FC236}">
                <a16:creationId xmlns:a16="http://schemas.microsoft.com/office/drawing/2014/main" id="{128A168C-5E42-125A-D818-B503D8FC48C2}"/>
              </a:ext>
            </a:extLst>
          </p:cNvPr>
          <p:cNvSpPr txBox="1">
            <a:spLocks noChangeArrowheads="1"/>
          </p:cNvSpPr>
          <p:nvPr/>
        </p:nvSpPr>
        <p:spPr bwMode="auto">
          <a:xfrm>
            <a:off x="8518525" y="4841875"/>
            <a:ext cx="3673475" cy="75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98450" indent="-285750">
              <a:tabLst>
                <a:tab pos="298450" algn="l"/>
              </a:tabLst>
              <a:defRPr>
                <a:solidFill>
                  <a:schemeClr val="tx1"/>
                </a:solidFill>
                <a:latin typeface="Arial" panose="020B0604020202020204" pitchFamily="34" charset="0"/>
              </a:defRPr>
            </a:lvl1pPr>
            <a:lvl2pPr marL="742950" indent="-285750">
              <a:tabLst>
                <a:tab pos="298450" algn="l"/>
              </a:tabLst>
              <a:defRPr>
                <a:solidFill>
                  <a:schemeClr val="tx1"/>
                </a:solidFill>
                <a:latin typeface="Arial" panose="020B0604020202020204" pitchFamily="34" charset="0"/>
              </a:defRPr>
            </a:lvl2pPr>
            <a:lvl3pPr marL="1143000" indent="-228600">
              <a:tabLst>
                <a:tab pos="298450" algn="l"/>
              </a:tabLst>
              <a:defRPr>
                <a:solidFill>
                  <a:schemeClr val="tx1"/>
                </a:solidFill>
                <a:latin typeface="Arial" panose="020B0604020202020204" pitchFamily="34" charset="0"/>
              </a:defRPr>
            </a:lvl3pPr>
            <a:lvl4pPr marL="1600200" indent="-228600">
              <a:tabLst>
                <a:tab pos="298450" algn="l"/>
              </a:tabLst>
              <a:defRPr>
                <a:solidFill>
                  <a:schemeClr val="tx1"/>
                </a:solidFill>
                <a:latin typeface="Arial" panose="020B0604020202020204" pitchFamily="34" charset="0"/>
              </a:defRPr>
            </a:lvl4pPr>
            <a:lvl5pPr marL="2057400" indent="-228600">
              <a:tabLst>
                <a:tab pos="298450" algn="l"/>
              </a:tabLst>
              <a:defRPr>
                <a:solidFill>
                  <a:schemeClr val="tx1"/>
                </a:solidFill>
                <a:latin typeface="Arial" panose="020B0604020202020204" pitchFamily="34" charset="0"/>
              </a:defRPr>
            </a:lvl5pPr>
            <a:lvl6pPr marL="2514600" indent="-228600" fontAlgn="base">
              <a:spcBef>
                <a:spcPct val="0"/>
              </a:spcBef>
              <a:spcAft>
                <a:spcPct val="0"/>
              </a:spcAft>
              <a:tabLst>
                <a:tab pos="298450" algn="l"/>
              </a:tabLst>
              <a:defRPr>
                <a:solidFill>
                  <a:schemeClr val="tx1"/>
                </a:solidFill>
                <a:latin typeface="Arial" panose="020B0604020202020204" pitchFamily="34" charset="0"/>
              </a:defRPr>
            </a:lvl6pPr>
            <a:lvl7pPr marL="2971800" indent="-228600" fontAlgn="base">
              <a:spcBef>
                <a:spcPct val="0"/>
              </a:spcBef>
              <a:spcAft>
                <a:spcPct val="0"/>
              </a:spcAft>
              <a:tabLst>
                <a:tab pos="298450" algn="l"/>
              </a:tabLst>
              <a:defRPr>
                <a:solidFill>
                  <a:schemeClr val="tx1"/>
                </a:solidFill>
                <a:latin typeface="Arial" panose="020B0604020202020204" pitchFamily="34" charset="0"/>
              </a:defRPr>
            </a:lvl7pPr>
            <a:lvl8pPr marL="3429000" indent="-228600" fontAlgn="base">
              <a:spcBef>
                <a:spcPct val="0"/>
              </a:spcBef>
              <a:spcAft>
                <a:spcPct val="0"/>
              </a:spcAft>
              <a:tabLst>
                <a:tab pos="298450" algn="l"/>
              </a:tabLst>
              <a:defRPr>
                <a:solidFill>
                  <a:schemeClr val="tx1"/>
                </a:solidFill>
                <a:latin typeface="Arial" panose="020B0604020202020204" pitchFamily="34" charset="0"/>
              </a:defRPr>
            </a:lvl8pPr>
            <a:lvl9pPr marL="3886200" indent="-228600" fontAlgn="base">
              <a:spcBef>
                <a:spcPct val="0"/>
              </a:spcBef>
              <a:spcAft>
                <a:spcPct val="0"/>
              </a:spcAft>
              <a:tabLst>
                <a:tab pos="298450" algn="l"/>
              </a:tabLst>
              <a:defRPr>
                <a:solidFill>
                  <a:schemeClr val="tx1"/>
                </a:solidFill>
                <a:latin typeface="Arial" panose="020B0604020202020204" pitchFamily="34" charset="0"/>
              </a:defRPr>
            </a:lvl9pPr>
          </a:lstStyle>
          <a:p>
            <a:pPr>
              <a:spcBef>
                <a:spcPts val="100"/>
              </a:spcBef>
              <a:buClr>
                <a:srgbClr val="034EA1"/>
              </a:buClr>
              <a:buFontTx/>
              <a:buChar char="•"/>
            </a:pPr>
            <a:r>
              <a:rPr lang="en-US" altLang="en-US" sz="1600" dirty="0">
                <a:solidFill>
                  <a:srgbClr val="002060"/>
                </a:solidFill>
                <a:latin typeface="Arial MT"/>
                <a:ea typeface="Arial MT"/>
                <a:cs typeface="Arial MT"/>
              </a:rPr>
              <a:t>Ο </a:t>
            </a:r>
            <a:r>
              <a:rPr lang="el-GR" altLang="en-US" sz="1600" dirty="0">
                <a:solidFill>
                  <a:srgbClr val="002060"/>
                </a:solidFill>
                <a:latin typeface="Arial MT"/>
                <a:ea typeface="Arial MT"/>
                <a:cs typeface="Arial MT"/>
              </a:rPr>
              <a:t>συναλλασσόμενος</a:t>
            </a:r>
            <a:r>
              <a:rPr lang="en-US" altLang="en-US" sz="1600" dirty="0">
                <a:solidFill>
                  <a:srgbClr val="002060"/>
                </a:solidFill>
                <a:latin typeface="Arial MT"/>
                <a:ea typeface="Arial MT"/>
                <a:cs typeface="Arial MT"/>
              </a:rPr>
              <a:t> </a:t>
            </a:r>
            <a:r>
              <a:rPr lang="el-GR" altLang="en-US" sz="1600" dirty="0">
                <a:solidFill>
                  <a:srgbClr val="002060"/>
                </a:solidFill>
                <a:latin typeface="Arial MT"/>
                <a:ea typeface="Arial MT"/>
                <a:cs typeface="Arial MT"/>
              </a:rPr>
              <a:t>σ</a:t>
            </a:r>
            <a:r>
              <a:rPr lang="en-US" altLang="en-US" sz="1600" dirty="0" err="1">
                <a:solidFill>
                  <a:srgbClr val="002060"/>
                </a:solidFill>
                <a:latin typeface="Arial MT"/>
                <a:ea typeface="Arial MT"/>
                <a:cs typeface="Arial MT"/>
              </a:rPr>
              <a:t>την</a:t>
            </a:r>
            <a:r>
              <a:rPr lang="en-US" altLang="en-US" sz="1600" dirty="0">
                <a:solidFill>
                  <a:srgbClr val="002060"/>
                </a:solidFill>
                <a:latin typeface="Arial MT"/>
                <a:ea typeface="Arial MT"/>
                <a:cs typeface="Arial MT"/>
              </a:rPr>
              <a:t> έξοδο </a:t>
            </a:r>
            <a:r>
              <a:rPr lang="el-GR" altLang="en-US" sz="1600" b="1" dirty="0">
                <a:solidFill>
                  <a:srgbClr val="002060"/>
                </a:solidFill>
                <a:latin typeface="Arial MT"/>
              </a:rPr>
              <a:t>προσκομίζει</a:t>
            </a:r>
            <a:r>
              <a:rPr lang="en-US" altLang="en-US" sz="1600" b="1" dirty="0">
                <a:solidFill>
                  <a:srgbClr val="002060"/>
                </a:solidFill>
                <a:latin typeface="Arial MT"/>
              </a:rPr>
              <a:t> τ</a:t>
            </a:r>
            <a:r>
              <a:rPr lang="el-GR" altLang="en-US" sz="1600" b="1" dirty="0">
                <a:solidFill>
                  <a:srgbClr val="002060"/>
                </a:solidFill>
                <a:latin typeface="Arial MT"/>
              </a:rPr>
              <a:t>α</a:t>
            </a:r>
            <a:r>
              <a:rPr lang="el-GR" altLang="en-US" sz="1600" dirty="0">
                <a:solidFill>
                  <a:srgbClr val="002060"/>
                </a:solidFill>
                <a:latin typeface="Arial MT"/>
              </a:rPr>
              <a:t> </a:t>
            </a:r>
            <a:r>
              <a:rPr lang="en-US" altLang="en-US" sz="1600" b="1" dirty="0" err="1">
                <a:solidFill>
                  <a:srgbClr val="002060"/>
                </a:solidFill>
                <a:latin typeface="Arial MT"/>
              </a:rPr>
              <a:t>εμ</a:t>
            </a:r>
            <a:r>
              <a:rPr lang="en-US" altLang="en-US" sz="1600" b="1" dirty="0">
                <a:solidFill>
                  <a:srgbClr val="002060"/>
                </a:solidFill>
                <a:latin typeface="Arial MT"/>
              </a:rPr>
              <a:t>πορεύματα στο OoExt.</a:t>
            </a:r>
            <a:endParaRPr lang="en-US" altLang="en-US" sz="1600" dirty="0">
              <a:solidFill>
                <a:srgbClr val="002060"/>
              </a:solidFill>
              <a:latin typeface="Arial MT"/>
              <a:ea typeface="Arial MT"/>
              <a:cs typeface="Arial MT"/>
            </a:endParaRPr>
          </a:p>
        </p:txBody>
      </p:sp>
      <p:sp>
        <p:nvSpPr>
          <p:cNvPr id="36892" name="object 28">
            <a:extLst>
              <a:ext uri="{FF2B5EF4-FFF2-40B4-BE49-F238E27FC236}">
                <a16:creationId xmlns:a16="http://schemas.microsoft.com/office/drawing/2014/main" id="{22105B90-7027-9483-03DF-93E55503A18C}"/>
              </a:ext>
            </a:extLst>
          </p:cNvPr>
          <p:cNvSpPr>
            <a:spLocks noGrp="1"/>
          </p:cNvSpPr>
          <p:nvPr>
            <p:ph type="title"/>
          </p:nvPr>
        </p:nvSpPr>
        <p:spPr>
          <a:xfrm>
            <a:off x="1144588" y="319088"/>
            <a:ext cx="10233025" cy="504825"/>
          </a:xfrm>
        </p:spPr>
        <p:txBody>
          <a:bodyPr lIns="0" tIns="12065" rIns="0" bIns="0">
            <a:spAutoFit/>
          </a:bodyPr>
          <a:lstStyle/>
          <a:p>
            <a:pPr marL="12700">
              <a:lnSpc>
                <a:spcPct val="100000"/>
              </a:lnSpc>
              <a:spcBef>
                <a:spcPts val="100"/>
              </a:spcBef>
            </a:pPr>
            <a:r>
              <a:rPr lang="en-US" altLang="en-US" sz="3200">
                <a:latin typeface="Arial MT"/>
              </a:rPr>
              <a:t>Βασικά σημεία ανά παράγοντα</a:t>
            </a:r>
          </a:p>
        </p:txBody>
      </p:sp>
      <p:grpSp>
        <p:nvGrpSpPr>
          <p:cNvPr id="36893" name="object 29">
            <a:extLst>
              <a:ext uri="{FF2B5EF4-FFF2-40B4-BE49-F238E27FC236}">
                <a16:creationId xmlns:a16="http://schemas.microsoft.com/office/drawing/2014/main" id="{9866D5D8-1A13-8931-9CF3-96A04B7982D1}"/>
              </a:ext>
            </a:extLst>
          </p:cNvPr>
          <p:cNvGrpSpPr>
            <a:grpSpLocks/>
          </p:cNvGrpSpPr>
          <p:nvPr/>
        </p:nvGrpSpPr>
        <p:grpSpPr bwMode="auto">
          <a:xfrm>
            <a:off x="573088" y="823913"/>
            <a:ext cx="3606800" cy="5468937"/>
            <a:chOff x="573023" y="1199388"/>
            <a:chExt cx="3607435" cy="5468620"/>
          </a:xfrm>
        </p:grpSpPr>
        <p:sp>
          <p:nvSpPr>
            <p:cNvPr id="36904" name="object 30">
              <a:extLst>
                <a:ext uri="{FF2B5EF4-FFF2-40B4-BE49-F238E27FC236}">
                  <a16:creationId xmlns:a16="http://schemas.microsoft.com/office/drawing/2014/main" id="{F4D68329-B896-A9F5-1191-8EF5772EA6BF}"/>
                </a:ext>
              </a:extLst>
            </p:cNvPr>
            <p:cNvSpPr>
              <a:spLocks/>
            </p:cNvSpPr>
            <p:nvPr/>
          </p:nvSpPr>
          <p:spPr bwMode="auto">
            <a:xfrm>
              <a:off x="585977" y="1771650"/>
              <a:ext cx="3581400" cy="4883150"/>
            </a:xfrm>
            <a:custGeom>
              <a:avLst/>
              <a:gdLst>
                <a:gd name="T0" fmla="*/ 0 w 3581400"/>
                <a:gd name="T1" fmla="*/ 178435 h 4883150"/>
                <a:gd name="T2" fmla="*/ 6376 w 3581400"/>
                <a:gd name="T3" fmla="*/ 130998 h 4883150"/>
                <a:gd name="T4" fmla="*/ 24371 w 3581400"/>
                <a:gd name="T5" fmla="*/ 88373 h 4883150"/>
                <a:gd name="T6" fmla="*/ 52282 w 3581400"/>
                <a:gd name="T7" fmla="*/ 52260 h 4883150"/>
                <a:gd name="T8" fmla="*/ 88408 w 3581400"/>
                <a:gd name="T9" fmla="*/ 24360 h 4883150"/>
                <a:gd name="T10" fmla="*/ 131048 w 3581400"/>
                <a:gd name="T11" fmla="*/ 6373 h 4883150"/>
                <a:gd name="T12" fmla="*/ 178498 w 3581400"/>
                <a:gd name="T13" fmla="*/ 0 h 4883150"/>
                <a:gd name="T14" fmla="*/ 3402965 w 3581400"/>
                <a:gd name="T15" fmla="*/ 0 h 4883150"/>
                <a:gd name="T16" fmla="*/ 3450401 w 3581400"/>
                <a:gd name="T17" fmla="*/ 6373 h 4883150"/>
                <a:gd name="T18" fmla="*/ 3493026 w 3581400"/>
                <a:gd name="T19" fmla="*/ 24360 h 4883150"/>
                <a:gd name="T20" fmla="*/ 3529139 w 3581400"/>
                <a:gd name="T21" fmla="*/ 52260 h 4883150"/>
                <a:gd name="T22" fmla="*/ 3557039 w 3581400"/>
                <a:gd name="T23" fmla="*/ 88373 h 4883150"/>
                <a:gd name="T24" fmla="*/ 3575026 w 3581400"/>
                <a:gd name="T25" fmla="*/ 130998 h 4883150"/>
                <a:gd name="T26" fmla="*/ 3581400 w 3581400"/>
                <a:gd name="T27" fmla="*/ 178435 h 4883150"/>
                <a:gd name="T28" fmla="*/ 3581400 w 3581400"/>
                <a:gd name="T29" fmla="*/ 4704397 h 4883150"/>
                <a:gd name="T30" fmla="*/ 3575026 w 3581400"/>
                <a:gd name="T31" fmla="*/ 4751852 h 4883150"/>
                <a:gd name="T32" fmla="*/ 3557039 w 3581400"/>
                <a:gd name="T33" fmla="*/ 4794492 h 4883150"/>
                <a:gd name="T34" fmla="*/ 3529139 w 3581400"/>
                <a:gd name="T35" fmla="*/ 4830618 h 4883150"/>
                <a:gd name="T36" fmla="*/ 3493026 w 3581400"/>
                <a:gd name="T37" fmla="*/ 4858527 h 4883150"/>
                <a:gd name="T38" fmla="*/ 3450401 w 3581400"/>
                <a:gd name="T39" fmla="*/ 4876520 h 4883150"/>
                <a:gd name="T40" fmla="*/ 3402965 w 3581400"/>
                <a:gd name="T41" fmla="*/ 4882896 h 4883150"/>
                <a:gd name="T42" fmla="*/ 178498 w 3581400"/>
                <a:gd name="T43" fmla="*/ 4882896 h 4883150"/>
                <a:gd name="T44" fmla="*/ 131048 w 3581400"/>
                <a:gd name="T45" fmla="*/ 4876520 h 4883150"/>
                <a:gd name="T46" fmla="*/ 88408 w 3581400"/>
                <a:gd name="T47" fmla="*/ 4858527 h 4883150"/>
                <a:gd name="T48" fmla="*/ 52282 w 3581400"/>
                <a:gd name="T49" fmla="*/ 4830618 h 4883150"/>
                <a:gd name="T50" fmla="*/ 24371 w 3581400"/>
                <a:gd name="T51" fmla="*/ 4794492 h 4883150"/>
                <a:gd name="T52" fmla="*/ 6376 w 3581400"/>
                <a:gd name="T53" fmla="*/ 4751852 h 4883150"/>
                <a:gd name="T54" fmla="*/ 0 w 3581400"/>
                <a:gd name="T55" fmla="*/ 4704397 h 4883150"/>
                <a:gd name="T56" fmla="*/ 0 w 3581400"/>
                <a:gd name="T57" fmla="*/ 178435 h 4883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81400" h="4883150">
                  <a:moveTo>
                    <a:pt x="0" y="178435"/>
                  </a:moveTo>
                  <a:lnTo>
                    <a:pt x="6376" y="130998"/>
                  </a:lnTo>
                  <a:lnTo>
                    <a:pt x="24371" y="88373"/>
                  </a:lnTo>
                  <a:lnTo>
                    <a:pt x="52282" y="52260"/>
                  </a:lnTo>
                  <a:lnTo>
                    <a:pt x="88408" y="24360"/>
                  </a:lnTo>
                  <a:lnTo>
                    <a:pt x="131048" y="6373"/>
                  </a:lnTo>
                  <a:lnTo>
                    <a:pt x="178498" y="0"/>
                  </a:lnTo>
                  <a:lnTo>
                    <a:pt x="3402965" y="0"/>
                  </a:lnTo>
                  <a:lnTo>
                    <a:pt x="3450401" y="6373"/>
                  </a:lnTo>
                  <a:lnTo>
                    <a:pt x="3493026" y="24360"/>
                  </a:lnTo>
                  <a:lnTo>
                    <a:pt x="3529139" y="52260"/>
                  </a:lnTo>
                  <a:lnTo>
                    <a:pt x="3557039" y="88373"/>
                  </a:lnTo>
                  <a:lnTo>
                    <a:pt x="3575026" y="130998"/>
                  </a:lnTo>
                  <a:lnTo>
                    <a:pt x="3581400" y="178435"/>
                  </a:lnTo>
                  <a:lnTo>
                    <a:pt x="3581400" y="4704397"/>
                  </a:lnTo>
                  <a:lnTo>
                    <a:pt x="3575026" y="4751852"/>
                  </a:lnTo>
                  <a:lnTo>
                    <a:pt x="3557039" y="4794492"/>
                  </a:lnTo>
                  <a:lnTo>
                    <a:pt x="3529139" y="4830618"/>
                  </a:lnTo>
                  <a:lnTo>
                    <a:pt x="3493026" y="4858527"/>
                  </a:lnTo>
                  <a:lnTo>
                    <a:pt x="3450401" y="4876520"/>
                  </a:lnTo>
                  <a:lnTo>
                    <a:pt x="3402965" y="4882896"/>
                  </a:lnTo>
                  <a:lnTo>
                    <a:pt x="178498" y="4882896"/>
                  </a:lnTo>
                  <a:lnTo>
                    <a:pt x="131048" y="4876520"/>
                  </a:lnTo>
                  <a:lnTo>
                    <a:pt x="88408" y="4858527"/>
                  </a:lnTo>
                  <a:lnTo>
                    <a:pt x="52282" y="4830618"/>
                  </a:lnTo>
                  <a:lnTo>
                    <a:pt x="24371" y="4794492"/>
                  </a:lnTo>
                  <a:lnTo>
                    <a:pt x="6376" y="4751852"/>
                  </a:lnTo>
                  <a:lnTo>
                    <a:pt x="0" y="4704397"/>
                  </a:lnTo>
                  <a:lnTo>
                    <a:pt x="0" y="178435"/>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905" name="object 31">
              <a:extLst>
                <a:ext uri="{FF2B5EF4-FFF2-40B4-BE49-F238E27FC236}">
                  <a16:creationId xmlns:a16="http://schemas.microsoft.com/office/drawing/2014/main" id="{D0CB858B-CE0F-AAA6-4CBE-DCA7F17E0785}"/>
                </a:ext>
              </a:extLst>
            </p:cNvPr>
            <p:cNvSpPr>
              <a:spLocks/>
            </p:cNvSpPr>
            <p:nvPr/>
          </p:nvSpPr>
          <p:spPr bwMode="auto">
            <a:xfrm>
              <a:off x="1901190" y="1274826"/>
              <a:ext cx="951230" cy="626745"/>
            </a:xfrm>
            <a:custGeom>
              <a:avLst/>
              <a:gdLst>
                <a:gd name="T0" fmla="*/ 950976 w 951230"/>
                <a:gd name="T1" fmla="*/ 0 h 626744"/>
                <a:gd name="T2" fmla="*/ 0 w 951230"/>
                <a:gd name="T3" fmla="*/ 0 h 626744"/>
                <a:gd name="T4" fmla="*/ 0 w 951230"/>
                <a:gd name="T5" fmla="*/ 626363 h 626744"/>
                <a:gd name="T6" fmla="*/ 950976 w 951230"/>
                <a:gd name="T7" fmla="*/ 626363 h 626744"/>
                <a:gd name="T8" fmla="*/ 950976 w 951230"/>
                <a:gd name="T9" fmla="*/ 0 h 626744"/>
              </a:gdLst>
              <a:ahLst/>
              <a:cxnLst>
                <a:cxn ang="0">
                  <a:pos x="T0" y="T1"/>
                </a:cxn>
                <a:cxn ang="0">
                  <a:pos x="T2" y="T3"/>
                </a:cxn>
                <a:cxn ang="0">
                  <a:pos x="T4" y="T5"/>
                </a:cxn>
                <a:cxn ang="0">
                  <a:pos x="T6" y="T7"/>
                </a:cxn>
                <a:cxn ang="0">
                  <a:pos x="T8" y="T9"/>
                </a:cxn>
              </a:cxnLst>
              <a:rect l="0" t="0" r="r" b="b"/>
              <a:pathLst>
                <a:path w="951230" h="626744">
                  <a:moveTo>
                    <a:pt x="950976" y="0"/>
                  </a:moveTo>
                  <a:lnTo>
                    <a:pt x="0" y="0"/>
                  </a:lnTo>
                  <a:lnTo>
                    <a:pt x="0" y="626363"/>
                  </a:lnTo>
                  <a:lnTo>
                    <a:pt x="950976" y="626363"/>
                  </a:lnTo>
                  <a:lnTo>
                    <a:pt x="950976"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906" name="object 32">
              <a:extLst>
                <a:ext uri="{FF2B5EF4-FFF2-40B4-BE49-F238E27FC236}">
                  <a16:creationId xmlns:a16="http://schemas.microsoft.com/office/drawing/2014/main" id="{B3C84E50-1032-AE42-B8F4-61E689FBCB75}"/>
                </a:ext>
              </a:extLst>
            </p:cNvPr>
            <p:cNvSpPr>
              <a:spLocks/>
            </p:cNvSpPr>
            <p:nvPr/>
          </p:nvSpPr>
          <p:spPr bwMode="auto">
            <a:xfrm>
              <a:off x="1901190" y="1274826"/>
              <a:ext cx="951230" cy="626745"/>
            </a:xfrm>
            <a:custGeom>
              <a:avLst/>
              <a:gdLst>
                <a:gd name="T0" fmla="*/ 0 w 951230"/>
                <a:gd name="T1" fmla="*/ 626363 h 626744"/>
                <a:gd name="T2" fmla="*/ 950976 w 951230"/>
                <a:gd name="T3" fmla="*/ 626363 h 626744"/>
                <a:gd name="T4" fmla="*/ 950976 w 951230"/>
                <a:gd name="T5" fmla="*/ 0 h 626744"/>
                <a:gd name="T6" fmla="*/ 0 w 951230"/>
                <a:gd name="T7" fmla="*/ 0 h 626744"/>
                <a:gd name="T8" fmla="*/ 0 w 951230"/>
                <a:gd name="T9" fmla="*/ 626363 h 626744"/>
              </a:gdLst>
              <a:ahLst/>
              <a:cxnLst>
                <a:cxn ang="0">
                  <a:pos x="T0" y="T1"/>
                </a:cxn>
                <a:cxn ang="0">
                  <a:pos x="T2" y="T3"/>
                </a:cxn>
                <a:cxn ang="0">
                  <a:pos x="T4" y="T5"/>
                </a:cxn>
                <a:cxn ang="0">
                  <a:pos x="T6" y="T7"/>
                </a:cxn>
                <a:cxn ang="0">
                  <a:pos x="T8" y="T9"/>
                </a:cxn>
              </a:cxnLst>
              <a:rect l="0" t="0" r="r" b="b"/>
              <a:pathLst>
                <a:path w="951230" h="626744">
                  <a:moveTo>
                    <a:pt x="0" y="626363"/>
                  </a:moveTo>
                  <a:lnTo>
                    <a:pt x="950976" y="626363"/>
                  </a:lnTo>
                  <a:lnTo>
                    <a:pt x="950976" y="0"/>
                  </a:lnTo>
                  <a:lnTo>
                    <a:pt x="0" y="0"/>
                  </a:lnTo>
                  <a:lnTo>
                    <a:pt x="0" y="626363"/>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6907" name="object 33">
              <a:extLst>
                <a:ext uri="{FF2B5EF4-FFF2-40B4-BE49-F238E27FC236}">
                  <a16:creationId xmlns:a16="http://schemas.microsoft.com/office/drawing/2014/main" id="{14CF5FF4-74A9-5968-F562-28B6AC04B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963" y="1199388"/>
              <a:ext cx="777239" cy="77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94" name="object 34">
            <a:extLst>
              <a:ext uri="{FF2B5EF4-FFF2-40B4-BE49-F238E27FC236}">
                <a16:creationId xmlns:a16="http://schemas.microsoft.com/office/drawing/2014/main" id="{DB731C22-7E42-A286-444C-D630DAB10BE7}"/>
              </a:ext>
            </a:extLst>
          </p:cNvPr>
          <p:cNvGrpSpPr>
            <a:grpSpLocks/>
          </p:cNvGrpSpPr>
          <p:nvPr/>
        </p:nvGrpSpPr>
        <p:grpSpPr bwMode="auto">
          <a:xfrm>
            <a:off x="4511675" y="782638"/>
            <a:ext cx="3584575" cy="5532437"/>
            <a:chOff x="4511801" y="1196339"/>
            <a:chExt cx="3584575" cy="5533090"/>
          </a:xfrm>
        </p:grpSpPr>
        <p:sp>
          <p:nvSpPr>
            <p:cNvPr id="36900" name="object 35">
              <a:extLst>
                <a:ext uri="{FF2B5EF4-FFF2-40B4-BE49-F238E27FC236}">
                  <a16:creationId xmlns:a16="http://schemas.microsoft.com/office/drawing/2014/main" id="{97BCFA15-7255-F8FB-831C-4D92ED348818}"/>
                </a:ext>
              </a:extLst>
            </p:cNvPr>
            <p:cNvSpPr>
              <a:spLocks/>
            </p:cNvSpPr>
            <p:nvPr/>
          </p:nvSpPr>
          <p:spPr bwMode="auto">
            <a:xfrm>
              <a:off x="4511801" y="1742774"/>
              <a:ext cx="3584575" cy="4986655"/>
            </a:xfrm>
            <a:custGeom>
              <a:avLst/>
              <a:gdLst>
                <a:gd name="T0" fmla="*/ 0 w 3584575"/>
                <a:gd name="T1" fmla="*/ 178688 h 4986655"/>
                <a:gd name="T2" fmla="*/ 6383 w 3584575"/>
                <a:gd name="T3" fmla="*/ 131189 h 4986655"/>
                <a:gd name="T4" fmla="*/ 24398 w 3584575"/>
                <a:gd name="T5" fmla="*/ 88504 h 4986655"/>
                <a:gd name="T6" fmla="*/ 52339 w 3584575"/>
                <a:gd name="T7" fmla="*/ 52339 h 4986655"/>
                <a:gd name="T8" fmla="*/ 88504 w 3584575"/>
                <a:gd name="T9" fmla="*/ 24398 h 4986655"/>
                <a:gd name="T10" fmla="*/ 131189 w 3584575"/>
                <a:gd name="T11" fmla="*/ 6383 h 4986655"/>
                <a:gd name="T12" fmla="*/ 178688 w 3584575"/>
                <a:gd name="T13" fmla="*/ 0 h 4986655"/>
                <a:gd name="T14" fmla="*/ 3405758 w 3584575"/>
                <a:gd name="T15" fmla="*/ 0 h 4986655"/>
                <a:gd name="T16" fmla="*/ 3453258 w 3584575"/>
                <a:gd name="T17" fmla="*/ 6383 h 4986655"/>
                <a:gd name="T18" fmla="*/ 3495943 w 3584575"/>
                <a:gd name="T19" fmla="*/ 24398 h 4986655"/>
                <a:gd name="T20" fmla="*/ 3532108 w 3584575"/>
                <a:gd name="T21" fmla="*/ 52339 h 4986655"/>
                <a:gd name="T22" fmla="*/ 3560049 w 3584575"/>
                <a:gd name="T23" fmla="*/ 88504 h 4986655"/>
                <a:gd name="T24" fmla="*/ 3578064 w 3584575"/>
                <a:gd name="T25" fmla="*/ 131189 h 4986655"/>
                <a:gd name="T26" fmla="*/ 3584448 w 3584575"/>
                <a:gd name="T27" fmla="*/ 178688 h 4986655"/>
                <a:gd name="T28" fmla="*/ 3584448 w 3584575"/>
                <a:gd name="T29" fmla="*/ 4807877 h 4986655"/>
                <a:gd name="T30" fmla="*/ 3578064 w 3584575"/>
                <a:gd name="T31" fmla="*/ 4855369 h 4986655"/>
                <a:gd name="T32" fmla="*/ 3560049 w 3584575"/>
                <a:gd name="T33" fmla="*/ 4898045 h 4986655"/>
                <a:gd name="T34" fmla="*/ 3532108 w 3584575"/>
                <a:gd name="T35" fmla="*/ 4934202 h 4986655"/>
                <a:gd name="T36" fmla="*/ 3495943 w 3584575"/>
                <a:gd name="T37" fmla="*/ 4962136 h 4986655"/>
                <a:gd name="T38" fmla="*/ 3453258 w 3584575"/>
                <a:gd name="T39" fmla="*/ 4980146 h 4986655"/>
                <a:gd name="T40" fmla="*/ 3405758 w 3584575"/>
                <a:gd name="T41" fmla="*/ 4986528 h 4986655"/>
                <a:gd name="T42" fmla="*/ 178688 w 3584575"/>
                <a:gd name="T43" fmla="*/ 4986528 h 4986655"/>
                <a:gd name="T44" fmla="*/ 131189 w 3584575"/>
                <a:gd name="T45" fmla="*/ 4980146 h 4986655"/>
                <a:gd name="T46" fmla="*/ 88504 w 3584575"/>
                <a:gd name="T47" fmla="*/ 4962136 h 4986655"/>
                <a:gd name="T48" fmla="*/ 52339 w 3584575"/>
                <a:gd name="T49" fmla="*/ 4934202 h 4986655"/>
                <a:gd name="T50" fmla="*/ 24398 w 3584575"/>
                <a:gd name="T51" fmla="*/ 4898045 h 4986655"/>
                <a:gd name="T52" fmla="*/ 6383 w 3584575"/>
                <a:gd name="T53" fmla="*/ 4855369 h 4986655"/>
                <a:gd name="T54" fmla="*/ 0 w 3584575"/>
                <a:gd name="T55" fmla="*/ 4807877 h 4986655"/>
                <a:gd name="T56" fmla="*/ 0 w 3584575"/>
                <a:gd name="T57" fmla="*/ 178688 h 4986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84575" h="4986655">
                  <a:moveTo>
                    <a:pt x="0" y="178688"/>
                  </a:moveTo>
                  <a:lnTo>
                    <a:pt x="6383" y="131189"/>
                  </a:lnTo>
                  <a:lnTo>
                    <a:pt x="24398" y="88504"/>
                  </a:lnTo>
                  <a:lnTo>
                    <a:pt x="52339" y="52339"/>
                  </a:lnTo>
                  <a:lnTo>
                    <a:pt x="88504" y="24398"/>
                  </a:lnTo>
                  <a:lnTo>
                    <a:pt x="131189" y="6383"/>
                  </a:lnTo>
                  <a:lnTo>
                    <a:pt x="178688" y="0"/>
                  </a:lnTo>
                  <a:lnTo>
                    <a:pt x="3405758" y="0"/>
                  </a:lnTo>
                  <a:lnTo>
                    <a:pt x="3453258" y="6383"/>
                  </a:lnTo>
                  <a:lnTo>
                    <a:pt x="3495943" y="24398"/>
                  </a:lnTo>
                  <a:lnTo>
                    <a:pt x="3532108" y="52339"/>
                  </a:lnTo>
                  <a:lnTo>
                    <a:pt x="3560049" y="88504"/>
                  </a:lnTo>
                  <a:lnTo>
                    <a:pt x="3578064" y="131189"/>
                  </a:lnTo>
                  <a:lnTo>
                    <a:pt x="3584448" y="178688"/>
                  </a:lnTo>
                  <a:lnTo>
                    <a:pt x="3584448" y="4807877"/>
                  </a:lnTo>
                  <a:lnTo>
                    <a:pt x="3578064" y="4855369"/>
                  </a:lnTo>
                  <a:lnTo>
                    <a:pt x="3560049" y="4898045"/>
                  </a:lnTo>
                  <a:lnTo>
                    <a:pt x="3532108" y="4934202"/>
                  </a:lnTo>
                  <a:lnTo>
                    <a:pt x="3495943" y="4962136"/>
                  </a:lnTo>
                  <a:lnTo>
                    <a:pt x="3453258" y="4980146"/>
                  </a:lnTo>
                  <a:lnTo>
                    <a:pt x="3405758" y="4986528"/>
                  </a:lnTo>
                  <a:lnTo>
                    <a:pt x="178688" y="4986528"/>
                  </a:lnTo>
                  <a:lnTo>
                    <a:pt x="131189" y="4980146"/>
                  </a:lnTo>
                  <a:lnTo>
                    <a:pt x="88504" y="4962136"/>
                  </a:lnTo>
                  <a:lnTo>
                    <a:pt x="52339" y="4934202"/>
                  </a:lnTo>
                  <a:lnTo>
                    <a:pt x="24398" y="4898045"/>
                  </a:lnTo>
                  <a:lnTo>
                    <a:pt x="6383" y="4855369"/>
                  </a:lnTo>
                  <a:lnTo>
                    <a:pt x="0" y="4807877"/>
                  </a:lnTo>
                  <a:lnTo>
                    <a:pt x="0" y="178688"/>
                  </a:lnTo>
                  <a:close/>
                </a:path>
              </a:pathLst>
            </a:custGeom>
            <a:noFill/>
            <a:ln w="25907">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901" name="object 36">
              <a:extLst>
                <a:ext uri="{FF2B5EF4-FFF2-40B4-BE49-F238E27FC236}">
                  <a16:creationId xmlns:a16="http://schemas.microsoft.com/office/drawing/2014/main" id="{9C69B378-D6F9-2C0D-B3F5-560B12318E9B}"/>
                </a:ext>
              </a:extLst>
            </p:cNvPr>
            <p:cNvSpPr>
              <a:spLocks/>
            </p:cNvSpPr>
            <p:nvPr/>
          </p:nvSpPr>
          <p:spPr bwMode="auto">
            <a:xfrm>
              <a:off x="5807201" y="1271777"/>
              <a:ext cx="952500" cy="628015"/>
            </a:xfrm>
            <a:custGeom>
              <a:avLst/>
              <a:gdLst>
                <a:gd name="T0" fmla="*/ 952500 w 952500"/>
                <a:gd name="T1" fmla="*/ 0 h 628014"/>
                <a:gd name="T2" fmla="*/ 0 w 952500"/>
                <a:gd name="T3" fmla="*/ 0 h 628014"/>
                <a:gd name="T4" fmla="*/ 0 w 952500"/>
                <a:gd name="T5" fmla="*/ 627888 h 628014"/>
                <a:gd name="T6" fmla="*/ 952500 w 952500"/>
                <a:gd name="T7" fmla="*/ 627888 h 628014"/>
                <a:gd name="T8" fmla="*/ 952500 w 952500"/>
                <a:gd name="T9" fmla="*/ 0 h 628014"/>
              </a:gdLst>
              <a:ahLst/>
              <a:cxnLst>
                <a:cxn ang="0">
                  <a:pos x="T0" y="T1"/>
                </a:cxn>
                <a:cxn ang="0">
                  <a:pos x="T2" y="T3"/>
                </a:cxn>
                <a:cxn ang="0">
                  <a:pos x="T4" y="T5"/>
                </a:cxn>
                <a:cxn ang="0">
                  <a:pos x="T6" y="T7"/>
                </a:cxn>
                <a:cxn ang="0">
                  <a:pos x="T8" y="T9"/>
                </a:cxn>
              </a:cxnLst>
              <a:rect l="0" t="0" r="r" b="b"/>
              <a:pathLst>
                <a:path w="952500" h="628014">
                  <a:moveTo>
                    <a:pt x="952500" y="0"/>
                  </a:moveTo>
                  <a:lnTo>
                    <a:pt x="0" y="0"/>
                  </a:lnTo>
                  <a:lnTo>
                    <a:pt x="0" y="627888"/>
                  </a:lnTo>
                  <a:lnTo>
                    <a:pt x="952500" y="627888"/>
                  </a:lnTo>
                  <a:lnTo>
                    <a:pt x="95250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902" name="object 37">
              <a:extLst>
                <a:ext uri="{FF2B5EF4-FFF2-40B4-BE49-F238E27FC236}">
                  <a16:creationId xmlns:a16="http://schemas.microsoft.com/office/drawing/2014/main" id="{22D2165A-727D-FE61-AA25-5BF48CBD1955}"/>
                </a:ext>
              </a:extLst>
            </p:cNvPr>
            <p:cNvSpPr>
              <a:spLocks/>
            </p:cNvSpPr>
            <p:nvPr/>
          </p:nvSpPr>
          <p:spPr bwMode="auto">
            <a:xfrm>
              <a:off x="5807201" y="1271777"/>
              <a:ext cx="952500" cy="628015"/>
            </a:xfrm>
            <a:custGeom>
              <a:avLst/>
              <a:gdLst>
                <a:gd name="T0" fmla="*/ 0 w 952500"/>
                <a:gd name="T1" fmla="*/ 627888 h 628014"/>
                <a:gd name="T2" fmla="*/ 952500 w 952500"/>
                <a:gd name="T3" fmla="*/ 627888 h 628014"/>
                <a:gd name="T4" fmla="*/ 952500 w 952500"/>
                <a:gd name="T5" fmla="*/ 0 h 628014"/>
                <a:gd name="T6" fmla="*/ 0 w 952500"/>
                <a:gd name="T7" fmla="*/ 0 h 628014"/>
                <a:gd name="T8" fmla="*/ 0 w 952500"/>
                <a:gd name="T9" fmla="*/ 627888 h 628014"/>
              </a:gdLst>
              <a:ahLst/>
              <a:cxnLst>
                <a:cxn ang="0">
                  <a:pos x="T0" y="T1"/>
                </a:cxn>
                <a:cxn ang="0">
                  <a:pos x="T2" y="T3"/>
                </a:cxn>
                <a:cxn ang="0">
                  <a:pos x="T4" y="T5"/>
                </a:cxn>
                <a:cxn ang="0">
                  <a:pos x="T6" y="T7"/>
                </a:cxn>
                <a:cxn ang="0">
                  <a:pos x="T8" y="T9"/>
                </a:cxn>
              </a:cxnLst>
              <a:rect l="0" t="0" r="r" b="b"/>
              <a:pathLst>
                <a:path w="952500" h="628014">
                  <a:moveTo>
                    <a:pt x="0" y="627888"/>
                  </a:moveTo>
                  <a:lnTo>
                    <a:pt x="952500" y="627888"/>
                  </a:lnTo>
                  <a:lnTo>
                    <a:pt x="952500" y="0"/>
                  </a:lnTo>
                  <a:lnTo>
                    <a:pt x="0" y="0"/>
                  </a:lnTo>
                  <a:lnTo>
                    <a:pt x="0" y="627888"/>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6903" name="object 38">
              <a:extLst>
                <a:ext uri="{FF2B5EF4-FFF2-40B4-BE49-F238E27FC236}">
                  <a16:creationId xmlns:a16="http://schemas.microsoft.com/office/drawing/2014/main" id="{96B26011-87FA-7ED1-97D0-CBFC6E99E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307" y="1196339"/>
              <a:ext cx="777239" cy="77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95" name="object 39">
            <a:extLst>
              <a:ext uri="{FF2B5EF4-FFF2-40B4-BE49-F238E27FC236}">
                <a16:creationId xmlns:a16="http://schemas.microsoft.com/office/drawing/2014/main" id="{DA343D82-D0FE-B2DC-0B65-869427594DFE}"/>
              </a:ext>
            </a:extLst>
          </p:cNvPr>
          <p:cNvGrpSpPr>
            <a:grpSpLocks/>
          </p:cNvGrpSpPr>
          <p:nvPr/>
        </p:nvGrpSpPr>
        <p:grpSpPr bwMode="auto">
          <a:xfrm>
            <a:off x="8439150" y="804863"/>
            <a:ext cx="3638550" cy="4899025"/>
            <a:chOff x="8439149" y="1199388"/>
            <a:chExt cx="3637915" cy="4679442"/>
          </a:xfrm>
        </p:grpSpPr>
        <p:sp>
          <p:nvSpPr>
            <p:cNvPr id="36896" name="object 40">
              <a:extLst>
                <a:ext uri="{FF2B5EF4-FFF2-40B4-BE49-F238E27FC236}">
                  <a16:creationId xmlns:a16="http://schemas.microsoft.com/office/drawing/2014/main" id="{BD395540-083D-CB32-C0A8-298975BB328A}"/>
                </a:ext>
              </a:extLst>
            </p:cNvPr>
            <p:cNvSpPr>
              <a:spLocks/>
            </p:cNvSpPr>
            <p:nvPr/>
          </p:nvSpPr>
          <p:spPr bwMode="auto">
            <a:xfrm>
              <a:off x="8439149" y="1671887"/>
              <a:ext cx="3637915" cy="4206943"/>
            </a:xfrm>
            <a:custGeom>
              <a:avLst/>
              <a:gdLst>
                <a:gd name="T0" fmla="*/ 0 w 3637915"/>
                <a:gd name="T1" fmla="*/ 181355 h 4107179"/>
                <a:gd name="T2" fmla="*/ 6475 w 3637915"/>
                <a:gd name="T3" fmla="*/ 133129 h 4107179"/>
                <a:gd name="T4" fmla="*/ 24750 w 3637915"/>
                <a:gd name="T5" fmla="*/ 89803 h 4107179"/>
                <a:gd name="T6" fmla="*/ 53101 w 3637915"/>
                <a:gd name="T7" fmla="*/ 53101 h 4107179"/>
                <a:gd name="T8" fmla="*/ 89803 w 3637915"/>
                <a:gd name="T9" fmla="*/ 24750 h 4107179"/>
                <a:gd name="T10" fmla="*/ 133129 w 3637915"/>
                <a:gd name="T11" fmla="*/ 6475 h 4107179"/>
                <a:gd name="T12" fmla="*/ 181355 w 3637915"/>
                <a:gd name="T13" fmla="*/ 0 h 4107179"/>
                <a:gd name="T14" fmla="*/ 3456431 w 3637915"/>
                <a:gd name="T15" fmla="*/ 0 h 4107179"/>
                <a:gd name="T16" fmla="*/ 3504658 w 3637915"/>
                <a:gd name="T17" fmla="*/ 6475 h 4107179"/>
                <a:gd name="T18" fmla="*/ 3547984 w 3637915"/>
                <a:gd name="T19" fmla="*/ 24750 h 4107179"/>
                <a:gd name="T20" fmla="*/ 3584686 w 3637915"/>
                <a:gd name="T21" fmla="*/ 53101 h 4107179"/>
                <a:gd name="T22" fmla="*/ 3613037 w 3637915"/>
                <a:gd name="T23" fmla="*/ 89803 h 4107179"/>
                <a:gd name="T24" fmla="*/ 3631312 w 3637915"/>
                <a:gd name="T25" fmla="*/ 133129 h 4107179"/>
                <a:gd name="T26" fmla="*/ 3637788 w 3637915"/>
                <a:gd name="T27" fmla="*/ 181355 h 4107179"/>
                <a:gd name="T28" fmla="*/ 3637788 w 3637915"/>
                <a:gd name="T29" fmla="*/ 3925874 h 4107179"/>
                <a:gd name="T30" fmla="*/ 3631312 w 3637915"/>
                <a:gd name="T31" fmla="*/ 3974071 h 4107179"/>
                <a:gd name="T32" fmla="*/ 3613037 w 3637915"/>
                <a:gd name="T33" fmla="*/ 4017380 h 4107179"/>
                <a:gd name="T34" fmla="*/ 3584686 w 3637915"/>
                <a:gd name="T35" fmla="*/ 4054074 h 4107179"/>
                <a:gd name="T36" fmla="*/ 3547984 w 3637915"/>
                <a:gd name="T37" fmla="*/ 4082425 h 4107179"/>
                <a:gd name="T38" fmla="*/ 3504658 w 3637915"/>
                <a:gd name="T39" fmla="*/ 4100703 h 4107179"/>
                <a:gd name="T40" fmla="*/ 3456431 w 3637915"/>
                <a:gd name="T41" fmla="*/ 4107179 h 4107179"/>
                <a:gd name="T42" fmla="*/ 181355 w 3637915"/>
                <a:gd name="T43" fmla="*/ 4107179 h 4107179"/>
                <a:gd name="T44" fmla="*/ 133129 w 3637915"/>
                <a:gd name="T45" fmla="*/ 4100703 h 4107179"/>
                <a:gd name="T46" fmla="*/ 89803 w 3637915"/>
                <a:gd name="T47" fmla="*/ 4082425 h 4107179"/>
                <a:gd name="T48" fmla="*/ 53101 w 3637915"/>
                <a:gd name="T49" fmla="*/ 4054074 h 4107179"/>
                <a:gd name="T50" fmla="*/ 24750 w 3637915"/>
                <a:gd name="T51" fmla="*/ 4017380 h 4107179"/>
                <a:gd name="T52" fmla="*/ 6475 w 3637915"/>
                <a:gd name="T53" fmla="*/ 3974071 h 4107179"/>
                <a:gd name="T54" fmla="*/ 0 w 3637915"/>
                <a:gd name="T55" fmla="*/ 3925874 h 4107179"/>
                <a:gd name="T56" fmla="*/ 0 w 3637915"/>
                <a:gd name="T57" fmla="*/ 181355 h 410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37915" h="4107179">
                  <a:moveTo>
                    <a:pt x="0" y="181355"/>
                  </a:moveTo>
                  <a:lnTo>
                    <a:pt x="6475" y="133129"/>
                  </a:lnTo>
                  <a:lnTo>
                    <a:pt x="24750" y="89803"/>
                  </a:lnTo>
                  <a:lnTo>
                    <a:pt x="53101" y="53101"/>
                  </a:lnTo>
                  <a:lnTo>
                    <a:pt x="89803" y="24750"/>
                  </a:lnTo>
                  <a:lnTo>
                    <a:pt x="133129" y="6475"/>
                  </a:lnTo>
                  <a:lnTo>
                    <a:pt x="181355" y="0"/>
                  </a:lnTo>
                  <a:lnTo>
                    <a:pt x="3456431" y="0"/>
                  </a:lnTo>
                  <a:lnTo>
                    <a:pt x="3504658" y="6475"/>
                  </a:lnTo>
                  <a:lnTo>
                    <a:pt x="3547984" y="24750"/>
                  </a:lnTo>
                  <a:lnTo>
                    <a:pt x="3584686" y="53101"/>
                  </a:lnTo>
                  <a:lnTo>
                    <a:pt x="3613037" y="89803"/>
                  </a:lnTo>
                  <a:lnTo>
                    <a:pt x="3631312" y="133129"/>
                  </a:lnTo>
                  <a:lnTo>
                    <a:pt x="3637788" y="181355"/>
                  </a:lnTo>
                  <a:lnTo>
                    <a:pt x="3637788" y="3925874"/>
                  </a:lnTo>
                  <a:lnTo>
                    <a:pt x="3631312" y="3974071"/>
                  </a:lnTo>
                  <a:lnTo>
                    <a:pt x="3613037" y="4017380"/>
                  </a:lnTo>
                  <a:lnTo>
                    <a:pt x="3584686" y="4054074"/>
                  </a:lnTo>
                  <a:lnTo>
                    <a:pt x="3547984" y="4082425"/>
                  </a:lnTo>
                  <a:lnTo>
                    <a:pt x="3504658" y="4100703"/>
                  </a:lnTo>
                  <a:lnTo>
                    <a:pt x="3456431" y="4107179"/>
                  </a:lnTo>
                  <a:lnTo>
                    <a:pt x="181355" y="4107179"/>
                  </a:lnTo>
                  <a:lnTo>
                    <a:pt x="133129" y="4100703"/>
                  </a:lnTo>
                  <a:lnTo>
                    <a:pt x="89803" y="4082425"/>
                  </a:lnTo>
                  <a:lnTo>
                    <a:pt x="53101" y="4054074"/>
                  </a:lnTo>
                  <a:lnTo>
                    <a:pt x="24750" y="4017380"/>
                  </a:lnTo>
                  <a:lnTo>
                    <a:pt x="6475" y="3974071"/>
                  </a:lnTo>
                  <a:lnTo>
                    <a:pt x="0" y="3925874"/>
                  </a:lnTo>
                  <a:lnTo>
                    <a:pt x="0" y="181355"/>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97" name="object 41">
              <a:extLst>
                <a:ext uri="{FF2B5EF4-FFF2-40B4-BE49-F238E27FC236}">
                  <a16:creationId xmlns:a16="http://schemas.microsoft.com/office/drawing/2014/main" id="{CDA5DB0B-A91E-2CDD-F6B6-779889294254}"/>
                </a:ext>
              </a:extLst>
            </p:cNvPr>
            <p:cNvSpPr>
              <a:spLocks/>
            </p:cNvSpPr>
            <p:nvPr/>
          </p:nvSpPr>
          <p:spPr bwMode="auto">
            <a:xfrm>
              <a:off x="9752837" y="1273302"/>
              <a:ext cx="951230" cy="626745"/>
            </a:xfrm>
            <a:custGeom>
              <a:avLst/>
              <a:gdLst>
                <a:gd name="T0" fmla="*/ 950976 w 951229"/>
                <a:gd name="T1" fmla="*/ 0 h 626744"/>
                <a:gd name="T2" fmla="*/ 0 w 951229"/>
                <a:gd name="T3" fmla="*/ 0 h 626744"/>
                <a:gd name="T4" fmla="*/ 0 w 951229"/>
                <a:gd name="T5" fmla="*/ 626363 h 626744"/>
                <a:gd name="T6" fmla="*/ 950976 w 951229"/>
                <a:gd name="T7" fmla="*/ 626363 h 626744"/>
                <a:gd name="T8" fmla="*/ 950976 w 951229"/>
                <a:gd name="T9" fmla="*/ 0 h 626744"/>
              </a:gdLst>
              <a:ahLst/>
              <a:cxnLst>
                <a:cxn ang="0">
                  <a:pos x="T0" y="T1"/>
                </a:cxn>
                <a:cxn ang="0">
                  <a:pos x="T2" y="T3"/>
                </a:cxn>
                <a:cxn ang="0">
                  <a:pos x="T4" y="T5"/>
                </a:cxn>
                <a:cxn ang="0">
                  <a:pos x="T6" y="T7"/>
                </a:cxn>
                <a:cxn ang="0">
                  <a:pos x="T8" y="T9"/>
                </a:cxn>
              </a:cxnLst>
              <a:rect l="0" t="0" r="r" b="b"/>
              <a:pathLst>
                <a:path w="951229" h="626744">
                  <a:moveTo>
                    <a:pt x="950976" y="0"/>
                  </a:moveTo>
                  <a:lnTo>
                    <a:pt x="0" y="0"/>
                  </a:lnTo>
                  <a:lnTo>
                    <a:pt x="0" y="626363"/>
                  </a:lnTo>
                  <a:lnTo>
                    <a:pt x="950976" y="626363"/>
                  </a:lnTo>
                  <a:lnTo>
                    <a:pt x="950976"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98" name="object 42">
              <a:extLst>
                <a:ext uri="{FF2B5EF4-FFF2-40B4-BE49-F238E27FC236}">
                  <a16:creationId xmlns:a16="http://schemas.microsoft.com/office/drawing/2014/main" id="{4BA7EA2A-B821-4BA3-256E-A693E93F94C1}"/>
                </a:ext>
              </a:extLst>
            </p:cNvPr>
            <p:cNvSpPr>
              <a:spLocks/>
            </p:cNvSpPr>
            <p:nvPr/>
          </p:nvSpPr>
          <p:spPr bwMode="auto">
            <a:xfrm>
              <a:off x="9752837" y="1273302"/>
              <a:ext cx="951230" cy="626745"/>
            </a:xfrm>
            <a:custGeom>
              <a:avLst/>
              <a:gdLst>
                <a:gd name="T0" fmla="*/ 0 w 951229"/>
                <a:gd name="T1" fmla="*/ 626363 h 626744"/>
                <a:gd name="T2" fmla="*/ 950976 w 951229"/>
                <a:gd name="T3" fmla="*/ 626363 h 626744"/>
                <a:gd name="T4" fmla="*/ 950976 w 951229"/>
                <a:gd name="T5" fmla="*/ 0 h 626744"/>
                <a:gd name="T6" fmla="*/ 0 w 951229"/>
                <a:gd name="T7" fmla="*/ 0 h 626744"/>
                <a:gd name="T8" fmla="*/ 0 w 951229"/>
                <a:gd name="T9" fmla="*/ 626363 h 626744"/>
              </a:gdLst>
              <a:ahLst/>
              <a:cxnLst>
                <a:cxn ang="0">
                  <a:pos x="T0" y="T1"/>
                </a:cxn>
                <a:cxn ang="0">
                  <a:pos x="T2" y="T3"/>
                </a:cxn>
                <a:cxn ang="0">
                  <a:pos x="T4" y="T5"/>
                </a:cxn>
                <a:cxn ang="0">
                  <a:pos x="T6" y="T7"/>
                </a:cxn>
                <a:cxn ang="0">
                  <a:pos x="T8" y="T9"/>
                </a:cxn>
              </a:cxnLst>
              <a:rect l="0" t="0" r="r" b="b"/>
              <a:pathLst>
                <a:path w="951229" h="626744">
                  <a:moveTo>
                    <a:pt x="0" y="626363"/>
                  </a:moveTo>
                  <a:lnTo>
                    <a:pt x="950976" y="626363"/>
                  </a:lnTo>
                  <a:lnTo>
                    <a:pt x="950976" y="0"/>
                  </a:lnTo>
                  <a:lnTo>
                    <a:pt x="0" y="0"/>
                  </a:lnTo>
                  <a:lnTo>
                    <a:pt x="0" y="626363"/>
                  </a:lnTo>
                  <a:close/>
                </a:path>
              </a:pathLst>
            </a:custGeom>
            <a:noFill/>
            <a:ln w="25908">
              <a:solidFill>
                <a:srgbClr val="034EA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6899" name="object 43">
              <a:extLst>
                <a:ext uri="{FF2B5EF4-FFF2-40B4-BE49-F238E27FC236}">
                  <a16:creationId xmlns:a16="http://schemas.microsoft.com/office/drawing/2014/main" id="{60B67128-EC67-52FB-8F75-2F60DD87A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943" y="1199388"/>
              <a:ext cx="777240" cy="77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ject 2">
            <a:extLst>
              <a:ext uri="{FF2B5EF4-FFF2-40B4-BE49-F238E27FC236}">
                <a16:creationId xmlns:a16="http://schemas.microsoft.com/office/drawing/2014/main" id="{652F5E6C-09A1-1C61-1763-2664720A1CB8}"/>
              </a:ext>
            </a:extLst>
          </p:cNvPr>
          <p:cNvSpPr>
            <a:spLocks noGrp="1"/>
          </p:cNvSpPr>
          <p:nvPr>
            <p:ph type="title"/>
          </p:nvPr>
        </p:nvSpPr>
        <p:spPr>
          <a:xfrm>
            <a:off x="1049338" y="695325"/>
            <a:ext cx="11001375" cy="503238"/>
          </a:xfrm>
        </p:spPr>
        <p:txBody>
          <a:bodyPr lIns="0" tIns="12065" rIns="0" bIns="0">
            <a:spAutoFit/>
          </a:bodyPr>
          <a:lstStyle/>
          <a:p>
            <a:pPr marL="12700">
              <a:lnSpc>
                <a:spcPct val="100000"/>
              </a:lnSpc>
              <a:spcBef>
                <a:spcPts val="100"/>
              </a:spcBef>
            </a:pPr>
            <a:r>
              <a:rPr lang="en-US" altLang="en-US" sz="3200" dirty="0">
                <a:latin typeface="Arial MT"/>
              </a:rPr>
              <a:t>Πα</a:t>
            </a:r>
            <a:r>
              <a:rPr lang="en-US" altLang="en-US" sz="3200" dirty="0" err="1">
                <a:latin typeface="Arial MT"/>
              </a:rPr>
              <a:t>ράδειγμ</a:t>
            </a:r>
            <a:r>
              <a:rPr lang="en-US" altLang="en-US" sz="3200" dirty="0">
                <a:latin typeface="Arial MT"/>
              </a:rPr>
              <a:t>α κεντρικού τελωνισμού </a:t>
            </a:r>
          </a:p>
        </p:txBody>
      </p:sp>
      <p:grpSp>
        <p:nvGrpSpPr>
          <p:cNvPr id="37891" name="object 3">
            <a:extLst>
              <a:ext uri="{FF2B5EF4-FFF2-40B4-BE49-F238E27FC236}">
                <a16:creationId xmlns:a16="http://schemas.microsoft.com/office/drawing/2014/main" id="{D6EC2350-3E68-5BA9-5963-047B768E6C19}"/>
              </a:ext>
            </a:extLst>
          </p:cNvPr>
          <p:cNvGrpSpPr>
            <a:grpSpLocks/>
          </p:cNvGrpSpPr>
          <p:nvPr/>
        </p:nvGrpSpPr>
        <p:grpSpPr bwMode="auto">
          <a:xfrm>
            <a:off x="2043113" y="1565275"/>
            <a:ext cx="1931987" cy="1831975"/>
            <a:chOff x="2043429" y="1564894"/>
            <a:chExt cx="1931670" cy="1832610"/>
          </a:xfrm>
        </p:grpSpPr>
        <p:sp>
          <p:nvSpPr>
            <p:cNvPr id="37945" name="object 4">
              <a:extLst>
                <a:ext uri="{FF2B5EF4-FFF2-40B4-BE49-F238E27FC236}">
                  <a16:creationId xmlns:a16="http://schemas.microsoft.com/office/drawing/2014/main" id="{C7B0C0EF-AC3A-01BC-B6C0-E51F69D2D076}"/>
                </a:ext>
              </a:extLst>
            </p:cNvPr>
            <p:cNvSpPr>
              <a:spLocks/>
            </p:cNvSpPr>
            <p:nvPr/>
          </p:nvSpPr>
          <p:spPr bwMode="auto">
            <a:xfrm>
              <a:off x="2049779" y="1571244"/>
              <a:ext cx="1918970" cy="1819910"/>
            </a:xfrm>
            <a:custGeom>
              <a:avLst/>
              <a:gdLst>
                <a:gd name="T0" fmla="*/ 1615440 w 1918970"/>
                <a:gd name="T1" fmla="*/ 0 h 1819910"/>
                <a:gd name="T2" fmla="*/ 303275 w 1918970"/>
                <a:gd name="T3" fmla="*/ 0 h 1819910"/>
                <a:gd name="T4" fmla="*/ 254078 w 1918970"/>
                <a:gd name="T5" fmla="*/ 3968 h 1819910"/>
                <a:gd name="T6" fmla="*/ 207410 w 1918970"/>
                <a:gd name="T7" fmla="*/ 15459 h 1819910"/>
                <a:gd name="T8" fmla="*/ 163895 w 1918970"/>
                <a:gd name="T9" fmla="*/ 33847 h 1819910"/>
                <a:gd name="T10" fmla="*/ 124157 w 1918970"/>
                <a:gd name="T11" fmla="*/ 58509 h 1819910"/>
                <a:gd name="T12" fmla="*/ 88820 w 1918970"/>
                <a:gd name="T13" fmla="*/ 88820 h 1819910"/>
                <a:gd name="T14" fmla="*/ 58509 w 1918970"/>
                <a:gd name="T15" fmla="*/ 124157 h 1819910"/>
                <a:gd name="T16" fmla="*/ 33847 w 1918970"/>
                <a:gd name="T17" fmla="*/ 163895 h 1819910"/>
                <a:gd name="T18" fmla="*/ 15459 w 1918970"/>
                <a:gd name="T19" fmla="*/ 207410 h 1819910"/>
                <a:gd name="T20" fmla="*/ 3968 w 1918970"/>
                <a:gd name="T21" fmla="*/ 254078 h 1819910"/>
                <a:gd name="T22" fmla="*/ 0 w 1918970"/>
                <a:gd name="T23" fmla="*/ 303275 h 1819910"/>
                <a:gd name="T24" fmla="*/ 0 w 1918970"/>
                <a:gd name="T25" fmla="*/ 1516379 h 1819910"/>
                <a:gd name="T26" fmla="*/ 3968 w 1918970"/>
                <a:gd name="T27" fmla="*/ 1565577 h 1819910"/>
                <a:gd name="T28" fmla="*/ 15459 w 1918970"/>
                <a:gd name="T29" fmla="*/ 1612245 h 1819910"/>
                <a:gd name="T30" fmla="*/ 33847 w 1918970"/>
                <a:gd name="T31" fmla="*/ 1655760 h 1819910"/>
                <a:gd name="T32" fmla="*/ 58509 w 1918970"/>
                <a:gd name="T33" fmla="*/ 1695498 h 1819910"/>
                <a:gd name="T34" fmla="*/ 88820 w 1918970"/>
                <a:gd name="T35" fmla="*/ 1730835 h 1819910"/>
                <a:gd name="T36" fmla="*/ 124157 w 1918970"/>
                <a:gd name="T37" fmla="*/ 1761146 h 1819910"/>
                <a:gd name="T38" fmla="*/ 163895 w 1918970"/>
                <a:gd name="T39" fmla="*/ 1785808 h 1819910"/>
                <a:gd name="T40" fmla="*/ 207410 w 1918970"/>
                <a:gd name="T41" fmla="*/ 1804196 h 1819910"/>
                <a:gd name="T42" fmla="*/ 254078 w 1918970"/>
                <a:gd name="T43" fmla="*/ 1815687 h 1819910"/>
                <a:gd name="T44" fmla="*/ 303275 w 1918970"/>
                <a:gd name="T45" fmla="*/ 1819655 h 1819910"/>
                <a:gd name="T46" fmla="*/ 1615440 w 1918970"/>
                <a:gd name="T47" fmla="*/ 1819655 h 1819910"/>
                <a:gd name="T48" fmla="*/ 1664637 w 1918970"/>
                <a:gd name="T49" fmla="*/ 1815687 h 1819910"/>
                <a:gd name="T50" fmla="*/ 1711305 w 1918970"/>
                <a:gd name="T51" fmla="*/ 1804196 h 1819910"/>
                <a:gd name="T52" fmla="*/ 1754820 w 1918970"/>
                <a:gd name="T53" fmla="*/ 1785808 h 1819910"/>
                <a:gd name="T54" fmla="*/ 1794558 w 1918970"/>
                <a:gd name="T55" fmla="*/ 1761146 h 1819910"/>
                <a:gd name="T56" fmla="*/ 1829895 w 1918970"/>
                <a:gd name="T57" fmla="*/ 1730835 h 1819910"/>
                <a:gd name="T58" fmla="*/ 1860206 w 1918970"/>
                <a:gd name="T59" fmla="*/ 1695498 h 1819910"/>
                <a:gd name="T60" fmla="*/ 1884868 w 1918970"/>
                <a:gd name="T61" fmla="*/ 1655760 h 1819910"/>
                <a:gd name="T62" fmla="*/ 1903256 w 1918970"/>
                <a:gd name="T63" fmla="*/ 1612245 h 1819910"/>
                <a:gd name="T64" fmla="*/ 1914747 w 1918970"/>
                <a:gd name="T65" fmla="*/ 1565577 h 1819910"/>
                <a:gd name="T66" fmla="*/ 1918716 w 1918970"/>
                <a:gd name="T67" fmla="*/ 1516379 h 1819910"/>
                <a:gd name="T68" fmla="*/ 1918716 w 1918970"/>
                <a:gd name="T69" fmla="*/ 303275 h 1819910"/>
                <a:gd name="T70" fmla="*/ 1914747 w 1918970"/>
                <a:gd name="T71" fmla="*/ 254078 h 1819910"/>
                <a:gd name="T72" fmla="*/ 1903256 w 1918970"/>
                <a:gd name="T73" fmla="*/ 207410 h 1819910"/>
                <a:gd name="T74" fmla="*/ 1884868 w 1918970"/>
                <a:gd name="T75" fmla="*/ 163895 h 1819910"/>
                <a:gd name="T76" fmla="*/ 1860206 w 1918970"/>
                <a:gd name="T77" fmla="*/ 124157 h 1819910"/>
                <a:gd name="T78" fmla="*/ 1829895 w 1918970"/>
                <a:gd name="T79" fmla="*/ 88820 h 1819910"/>
                <a:gd name="T80" fmla="*/ 1794558 w 1918970"/>
                <a:gd name="T81" fmla="*/ 58509 h 1819910"/>
                <a:gd name="T82" fmla="*/ 1754820 w 1918970"/>
                <a:gd name="T83" fmla="*/ 33847 h 1819910"/>
                <a:gd name="T84" fmla="*/ 1711305 w 1918970"/>
                <a:gd name="T85" fmla="*/ 15459 h 1819910"/>
                <a:gd name="T86" fmla="*/ 1664637 w 1918970"/>
                <a:gd name="T87" fmla="*/ 3968 h 1819910"/>
                <a:gd name="T88" fmla="*/ 1615440 w 1918970"/>
                <a:gd name="T89" fmla="*/ 0 h 1819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8970" h="1819910">
                  <a:moveTo>
                    <a:pt x="1615440" y="0"/>
                  </a:moveTo>
                  <a:lnTo>
                    <a:pt x="303275" y="0"/>
                  </a:lnTo>
                  <a:lnTo>
                    <a:pt x="254078" y="3968"/>
                  </a:lnTo>
                  <a:lnTo>
                    <a:pt x="207410" y="15459"/>
                  </a:lnTo>
                  <a:lnTo>
                    <a:pt x="163895" y="33847"/>
                  </a:lnTo>
                  <a:lnTo>
                    <a:pt x="124157" y="58509"/>
                  </a:lnTo>
                  <a:lnTo>
                    <a:pt x="88820" y="88820"/>
                  </a:lnTo>
                  <a:lnTo>
                    <a:pt x="58509" y="124157"/>
                  </a:lnTo>
                  <a:lnTo>
                    <a:pt x="33847" y="163895"/>
                  </a:lnTo>
                  <a:lnTo>
                    <a:pt x="15459" y="207410"/>
                  </a:lnTo>
                  <a:lnTo>
                    <a:pt x="3968" y="254078"/>
                  </a:lnTo>
                  <a:lnTo>
                    <a:pt x="0" y="303275"/>
                  </a:lnTo>
                  <a:lnTo>
                    <a:pt x="0" y="1516379"/>
                  </a:lnTo>
                  <a:lnTo>
                    <a:pt x="3968" y="1565577"/>
                  </a:lnTo>
                  <a:lnTo>
                    <a:pt x="15459" y="1612245"/>
                  </a:lnTo>
                  <a:lnTo>
                    <a:pt x="33847" y="1655760"/>
                  </a:lnTo>
                  <a:lnTo>
                    <a:pt x="58509" y="1695498"/>
                  </a:lnTo>
                  <a:lnTo>
                    <a:pt x="88820" y="1730835"/>
                  </a:lnTo>
                  <a:lnTo>
                    <a:pt x="124157" y="1761146"/>
                  </a:lnTo>
                  <a:lnTo>
                    <a:pt x="163895" y="1785808"/>
                  </a:lnTo>
                  <a:lnTo>
                    <a:pt x="207410" y="1804196"/>
                  </a:lnTo>
                  <a:lnTo>
                    <a:pt x="254078" y="1815687"/>
                  </a:lnTo>
                  <a:lnTo>
                    <a:pt x="303275" y="1819655"/>
                  </a:lnTo>
                  <a:lnTo>
                    <a:pt x="1615440" y="1819655"/>
                  </a:lnTo>
                  <a:lnTo>
                    <a:pt x="1664637" y="1815687"/>
                  </a:lnTo>
                  <a:lnTo>
                    <a:pt x="1711305" y="1804196"/>
                  </a:lnTo>
                  <a:lnTo>
                    <a:pt x="1754820" y="1785808"/>
                  </a:lnTo>
                  <a:lnTo>
                    <a:pt x="1794558" y="1761146"/>
                  </a:lnTo>
                  <a:lnTo>
                    <a:pt x="1829895" y="1730835"/>
                  </a:lnTo>
                  <a:lnTo>
                    <a:pt x="1860206" y="1695498"/>
                  </a:lnTo>
                  <a:lnTo>
                    <a:pt x="1884868" y="1655760"/>
                  </a:lnTo>
                  <a:lnTo>
                    <a:pt x="1903256" y="1612245"/>
                  </a:lnTo>
                  <a:lnTo>
                    <a:pt x="1914747" y="1565577"/>
                  </a:lnTo>
                  <a:lnTo>
                    <a:pt x="1918716" y="1516379"/>
                  </a:lnTo>
                  <a:lnTo>
                    <a:pt x="1918716" y="303275"/>
                  </a:lnTo>
                  <a:lnTo>
                    <a:pt x="1914747" y="254078"/>
                  </a:lnTo>
                  <a:lnTo>
                    <a:pt x="1903256" y="207410"/>
                  </a:lnTo>
                  <a:lnTo>
                    <a:pt x="1884868" y="163895"/>
                  </a:lnTo>
                  <a:lnTo>
                    <a:pt x="1860206" y="124157"/>
                  </a:lnTo>
                  <a:lnTo>
                    <a:pt x="1829895" y="88820"/>
                  </a:lnTo>
                  <a:lnTo>
                    <a:pt x="1794558" y="58509"/>
                  </a:lnTo>
                  <a:lnTo>
                    <a:pt x="1754820" y="33847"/>
                  </a:lnTo>
                  <a:lnTo>
                    <a:pt x="1711305" y="15459"/>
                  </a:lnTo>
                  <a:lnTo>
                    <a:pt x="1664637" y="3968"/>
                  </a:lnTo>
                  <a:lnTo>
                    <a:pt x="1615440"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46" name="object 5">
              <a:extLst>
                <a:ext uri="{FF2B5EF4-FFF2-40B4-BE49-F238E27FC236}">
                  <a16:creationId xmlns:a16="http://schemas.microsoft.com/office/drawing/2014/main" id="{0BC66627-AC8B-6EB3-3FEE-E0873E671275}"/>
                </a:ext>
              </a:extLst>
            </p:cNvPr>
            <p:cNvSpPr>
              <a:spLocks/>
            </p:cNvSpPr>
            <p:nvPr/>
          </p:nvSpPr>
          <p:spPr bwMode="auto">
            <a:xfrm>
              <a:off x="2049779" y="1571244"/>
              <a:ext cx="1918970" cy="1819910"/>
            </a:xfrm>
            <a:custGeom>
              <a:avLst/>
              <a:gdLst>
                <a:gd name="T0" fmla="*/ 0 w 1918970"/>
                <a:gd name="T1" fmla="*/ 303275 h 1819910"/>
                <a:gd name="T2" fmla="*/ 3968 w 1918970"/>
                <a:gd name="T3" fmla="*/ 254078 h 1819910"/>
                <a:gd name="T4" fmla="*/ 15459 w 1918970"/>
                <a:gd name="T5" fmla="*/ 207410 h 1819910"/>
                <a:gd name="T6" fmla="*/ 33847 w 1918970"/>
                <a:gd name="T7" fmla="*/ 163895 h 1819910"/>
                <a:gd name="T8" fmla="*/ 58509 w 1918970"/>
                <a:gd name="T9" fmla="*/ 124157 h 1819910"/>
                <a:gd name="T10" fmla="*/ 88820 w 1918970"/>
                <a:gd name="T11" fmla="*/ 88820 h 1819910"/>
                <a:gd name="T12" fmla="*/ 124157 w 1918970"/>
                <a:gd name="T13" fmla="*/ 58509 h 1819910"/>
                <a:gd name="T14" fmla="*/ 163895 w 1918970"/>
                <a:gd name="T15" fmla="*/ 33847 h 1819910"/>
                <a:gd name="T16" fmla="*/ 207410 w 1918970"/>
                <a:gd name="T17" fmla="*/ 15459 h 1819910"/>
                <a:gd name="T18" fmla="*/ 254078 w 1918970"/>
                <a:gd name="T19" fmla="*/ 3968 h 1819910"/>
                <a:gd name="T20" fmla="*/ 303275 w 1918970"/>
                <a:gd name="T21" fmla="*/ 0 h 1819910"/>
                <a:gd name="T22" fmla="*/ 1615440 w 1918970"/>
                <a:gd name="T23" fmla="*/ 0 h 1819910"/>
                <a:gd name="T24" fmla="*/ 1664637 w 1918970"/>
                <a:gd name="T25" fmla="*/ 3968 h 1819910"/>
                <a:gd name="T26" fmla="*/ 1711305 w 1918970"/>
                <a:gd name="T27" fmla="*/ 15459 h 1819910"/>
                <a:gd name="T28" fmla="*/ 1754820 w 1918970"/>
                <a:gd name="T29" fmla="*/ 33847 h 1819910"/>
                <a:gd name="T30" fmla="*/ 1794558 w 1918970"/>
                <a:gd name="T31" fmla="*/ 58509 h 1819910"/>
                <a:gd name="T32" fmla="*/ 1829895 w 1918970"/>
                <a:gd name="T33" fmla="*/ 88820 h 1819910"/>
                <a:gd name="T34" fmla="*/ 1860206 w 1918970"/>
                <a:gd name="T35" fmla="*/ 124157 h 1819910"/>
                <a:gd name="T36" fmla="*/ 1884868 w 1918970"/>
                <a:gd name="T37" fmla="*/ 163895 h 1819910"/>
                <a:gd name="T38" fmla="*/ 1903256 w 1918970"/>
                <a:gd name="T39" fmla="*/ 207410 h 1819910"/>
                <a:gd name="T40" fmla="*/ 1914747 w 1918970"/>
                <a:gd name="T41" fmla="*/ 254078 h 1819910"/>
                <a:gd name="T42" fmla="*/ 1918716 w 1918970"/>
                <a:gd name="T43" fmla="*/ 303275 h 1819910"/>
                <a:gd name="T44" fmla="*/ 1918716 w 1918970"/>
                <a:gd name="T45" fmla="*/ 1516379 h 1819910"/>
                <a:gd name="T46" fmla="*/ 1914747 w 1918970"/>
                <a:gd name="T47" fmla="*/ 1565577 h 1819910"/>
                <a:gd name="T48" fmla="*/ 1903256 w 1918970"/>
                <a:gd name="T49" fmla="*/ 1612245 h 1819910"/>
                <a:gd name="T50" fmla="*/ 1884868 w 1918970"/>
                <a:gd name="T51" fmla="*/ 1655760 h 1819910"/>
                <a:gd name="T52" fmla="*/ 1860206 w 1918970"/>
                <a:gd name="T53" fmla="*/ 1695498 h 1819910"/>
                <a:gd name="T54" fmla="*/ 1829895 w 1918970"/>
                <a:gd name="T55" fmla="*/ 1730835 h 1819910"/>
                <a:gd name="T56" fmla="*/ 1794558 w 1918970"/>
                <a:gd name="T57" fmla="*/ 1761146 h 1819910"/>
                <a:gd name="T58" fmla="*/ 1754820 w 1918970"/>
                <a:gd name="T59" fmla="*/ 1785808 h 1819910"/>
                <a:gd name="T60" fmla="*/ 1711305 w 1918970"/>
                <a:gd name="T61" fmla="*/ 1804196 h 1819910"/>
                <a:gd name="T62" fmla="*/ 1664637 w 1918970"/>
                <a:gd name="T63" fmla="*/ 1815687 h 1819910"/>
                <a:gd name="T64" fmla="*/ 1615440 w 1918970"/>
                <a:gd name="T65" fmla="*/ 1819655 h 1819910"/>
                <a:gd name="T66" fmla="*/ 303275 w 1918970"/>
                <a:gd name="T67" fmla="*/ 1819655 h 1819910"/>
                <a:gd name="T68" fmla="*/ 254078 w 1918970"/>
                <a:gd name="T69" fmla="*/ 1815687 h 1819910"/>
                <a:gd name="T70" fmla="*/ 207410 w 1918970"/>
                <a:gd name="T71" fmla="*/ 1804196 h 1819910"/>
                <a:gd name="T72" fmla="*/ 163895 w 1918970"/>
                <a:gd name="T73" fmla="*/ 1785808 h 1819910"/>
                <a:gd name="T74" fmla="*/ 124157 w 1918970"/>
                <a:gd name="T75" fmla="*/ 1761146 h 1819910"/>
                <a:gd name="T76" fmla="*/ 88820 w 1918970"/>
                <a:gd name="T77" fmla="*/ 1730835 h 1819910"/>
                <a:gd name="T78" fmla="*/ 58509 w 1918970"/>
                <a:gd name="T79" fmla="*/ 1695498 h 1819910"/>
                <a:gd name="T80" fmla="*/ 33847 w 1918970"/>
                <a:gd name="T81" fmla="*/ 1655760 h 1819910"/>
                <a:gd name="T82" fmla="*/ 15459 w 1918970"/>
                <a:gd name="T83" fmla="*/ 1612245 h 1819910"/>
                <a:gd name="T84" fmla="*/ 3968 w 1918970"/>
                <a:gd name="T85" fmla="*/ 1565577 h 1819910"/>
                <a:gd name="T86" fmla="*/ 0 w 1918970"/>
                <a:gd name="T87" fmla="*/ 1516379 h 1819910"/>
                <a:gd name="T88" fmla="*/ 0 w 1918970"/>
                <a:gd name="T89" fmla="*/ 303275 h 1819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8970" h="1819910">
                  <a:moveTo>
                    <a:pt x="0" y="303275"/>
                  </a:moveTo>
                  <a:lnTo>
                    <a:pt x="3968" y="254078"/>
                  </a:lnTo>
                  <a:lnTo>
                    <a:pt x="15459" y="207410"/>
                  </a:lnTo>
                  <a:lnTo>
                    <a:pt x="33847" y="163895"/>
                  </a:lnTo>
                  <a:lnTo>
                    <a:pt x="58509" y="124157"/>
                  </a:lnTo>
                  <a:lnTo>
                    <a:pt x="88820" y="88820"/>
                  </a:lnTo>
                  <a:lnTo>
                    <a:pt x="124157" y="58509"/>
                  </a:lnTo>
                  <a:lnTo>
                    <a:pt x="163895" y="33847"/>
                  </a:lnTo>
                  <a:lnTo>
                    <a:pt x="207410" y="15459"/>
                  </a:lnTo>
                  <a:lnTo>
                    <a:pt x="254078" y="3968"/>
                  </a:lnTo>
                  <a:lnTo>
                    <a:pt x="303275" y="0"/>
                  </a:lnTo>
                  <a:lnTo>
                    <a:pt x="1615440" y="0"/>
                  </a:lnTo>
                  <a:lnTo>
                    <a:pt x="1664637" y="3968"/>
                  </a:lnTo>
                  <a:lnTo>
                    <a:pt x="1711305" y="15459"/>
                  </a:lnTo>
                  <a:lnTo>
                    <a:pt x="1754820" y="33847"/>
                  </a:lnTo>
                  <a:lnTo>
                    <a:pt x="1794558" y="58509"/>
                  </a:lnTo>
                  <a:lnTo>
                    <a:pt x="1829895" y="88820"/>
                  </a:lnTo>
                  <a:lnTo>
                    <a:pt x="1860206" y="124157"/>
                  </a:lnTo>
                  <a:lnTo>
                    <a:pt x="1884868" y="163895"/>
                  </a:lnTo>
                  <a:lnTo>
                    <a:pt x="1903256" y="207410"/>
                  </a:lnTo>
                  <a:lnTo>
                    <a:pt x="1914747" y="254078"/>
                  </a:lnTo>
                  <a:lnTo>
                    <a:pt x="1918716" y="303275"/>
                  </a:lnTo>
                  <a:lnTo>
                    <a:pt x="1918716" y="1516379"/>
                  </a:lnTo>
                  <a:lnTo>
                    <a:pt x="1914747" y="1565577"/>
                  </a:lnTo>
                  <a:lnTo>
                    <a:pt x="1903256" y="1612245"/>
                  </a:lnTo>
                  <a:lnTo>
                    <a:pt x="1884868" y="1655760"/>
                  </a:lnTo>
                  <a:lnTo>
                    <a:pt x="1860206" y="1695498"/>
                  </a:lnTo>
                  <a:lnTo>
                    <a:pt x="1829895" y="1730835"/>
                  </a:lnTo>
                  <a:lnTo>
                    <a:pt x="1794558" y="1761146"/>
                  </a:lnTo>
                  <a:lnTo>
                    <a:pt x="1754820" y="1785808"/>
                  </a:lnTo>
                  <a:lnTo>
                    <a:pt x="1711305" y="1804196"/>
                  </a:lnTo>
                  <a:lnTo>
                    <a:pt x="1664637" y="1815687"/>
                  </a:lnTo>
                  <a:lnTo>
                    <a:pt x="1615440" y="1819655"/>
                  </a:lnTo>
                  <a:lnTo>
                    <a:pt x="303275" y="1819655"/>
                  </a:lnTo>
                  <a:lnTo>
                    <a:pt x="254078" y="1815687"/>
                  </a:lnTo>
                  <a:lnTo>
                    <a:pt x="207410" y="1804196"/>
                  </a:lnTo>
                  <a:lnTo>
                    <a:pt x="163895" y="1785808"/>
                  </a:lnTo>
                  <a:lnTo>
                    <a:pt x="124157" y="1761146"/>
                  </a:lnTo>
                  <a:lnTo>
                    <a:pt x="88820" y="1730835"/>
                  </a:lnTo>
                  <a:lnTo>
                    <a:pt x="58509" y="1695498"/>
                  </a:lnTo>
                  <a:lnTo>
                    <a:pt x="33847" y="1655760"/>
                  </a:lnTo>
                  <a:lnTo>
                    <a:pt x="15459" y="1612245"/>
                  </a:lnTo>
                  <a:lnTo>
                    <a:pt x="3968" y="1565577"/>
                  </a:lnTo>
                  <a:lnTo>
                    <a:pt x="0" y="1516379"/>
                  </a:lnTo>
                  <a:lnTo>
                    <a:pt x="0" y="303275"/>
                  </a:lnTo>
                  <a:close/>
                </a:path>
              </a:pathLst>
            </a:custGeom>
            <a:noFill/>
            <a:ln w="12191">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7892" name="object 6">
            <a:extLst>
              <a:ext uri="{FF2B5EF4-FFF2-40B4-BE49-F238E27FC236}">
                <a16:creationId xmlns:a16="http://schemas.microsoft.com/office/drawing/2014/main" id="{15F39AF7-C854-D861-A494-E26E97FE0947}"/>
              </a:ext>
            </a:extLst>
          </p:cNvPr>
          <p:cNvSpPr txBox="1">
            <a:spLocks noChangeArrowheads="1"/>
          </p:cNvSpPr>
          <p:nvPr/>
        </p:nvSpPr>
        <p:spPr bwMode="auto">
          <a:xfrm>
            <a:off x="2747963" y="3009900"/>
            <a:ext cx="520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b="1" dirty="0">
                <a:solidFill>
                  <a:srgbClr val="FFFFFF"/>
                </a:solidFill>
              </a:rPr>
              <a:t>SCO</a:t>
            </a:r>
          </a:p>
        </p:txBody>
      </p:sp>
      <p:grpSp>
        <p:nvGrpSpPr>
          <p:cNvPr id="37893" name="object 7">
            <a:extLst>
              <a:ext uri="{FF2B5EF4-FFF2-40B4-BE49-F238E27FC236}">
                <a16:creationId xmlns:a16="http://schemas.microsoft.com/office/drawing/2014/main" id="{12F0E76E-23B3-751E-858F-11565DADE069}"/>
              </a:ext>
            </a:extLst>
          </p:cNvPr>
          <p:cNvGrpSpPr>
            <a:grpSpLocks/>
          </p:cNvGrpSpPr>
          <p:nvPr/>
        </p:nvGrpSpPr>
        <p:grpSpPr bwMode="auto">
          <a:xfrm>
            <a:off x="4976813" y="1565275"/>
            <a:ext cx="1931987" cy="1831975"/>
            <a:chOff x="4977129" y="1564894"/>
            <a:chExt cx="1931670" cy="1832610"/>
          </a:xfrm>
        </p:grpSpPr>
        <p:sp>
          <p:nvSpPr>
            <p:cNvPr id="37943" name="object 8">
              <a:extLst>
                <a:ext uri="{FF2B5EF4-FFF2-40B4-BE49-F238E27FC236}">
                  <a16:creationId xmlns:a16="http://schemas.microsoft.com/office/drawing/2014/main" id="{4645FA1C-6FB9-1586-D1A0-41D6BDD39554}"/>
                </a:ext>
              </a:extLst>
            </p:cNvPr>
            <p:cNvSpPr>
              <a:spLocks/>
            </p:cNvSpPr>
            <p:nvPr/>
          </p:nvSpPr>
          <p:spPr bwMode="auto">
            <a:xfrm>
              <a:off x="4983479" y="1571244"/>
              <a:ext cx="1918970" cy="1819910"/>
            </a:xfrm>
            <a:custGeom>
              <a:avLst/>
              <a:gdLst>
                <a:gd name="T0" fmla="*/ 1615440 w 1918970"/>
                <a:gd name="T1" fmla="*/ 0 h 1819910"/>
                <a:gd name="T2" fmla="*/ 303275 w 1918970"/>
                <a:gd name="T3" fmla="*/ 0 h 1819910"/>
                <a:gd name="T4" fmla="*/ 254078 w 1918970"/>
                <a:gd name="T5" fmla="*/ 3968 h 1819910"/>
                <a:gd name="T6" fmla="*/ 207410 w 1918970"/>
                <a:gd name="T7" fmla="*/ 15459 h 1819910"/>
                <a:gd name="T8" fmla="*/ 163895 w 1918970"/>
                <a:gd name="T9" fmla="*/ 33847 h 1819910"/>
                <a:gd name="T10" fmla="*/ 124157 w 1918970"/>
                <a:gd name="T11" fmla="*/ 58509 h 1819910"/>
                <a:gd name="T12" fmla="*/ 88820 w 1918970"/>
                <a:gd name="T13" fmla="*/ 88820 h 1819910"/>
                <a:gd name="T14" fmla="*/ 58509 w 1918970"/>
                <a:gd name="T15" fmla="*/ 124157 h 1819910"/>
                <a:gd name="T16" fmla="*/ 33847 w 1918970"/>
                <a:gd name="T17" fmla="*/ 163895 h 1819910"/>
                <a:gd name="T18" fmla="*/ 15459 w 1918970"/>
                <a:gd name="T19" fmla="*/ 207410 h 1819910"/>
                <a:gd name="T20" fmla="*/ 3968 w 1918970"/>
                <a:gd name="T21" fmla="*/ 254078 h 1819910"/>
                <a:gd name="T22" fmla="*/ 0 w 1918970"/>
                <a:gd name="T23" fmla="*/ 303275 h 1819910"/>
                <a:gd name="T24" fmla="*/ 0 w 1918970"/>
                <a:gd name="T25" fmla="*/ 1516379 h 1819910"/>
                <a:gd name="T26" fmla="*/ 3968 w 1918970"/>
                <a:gd name="T27" fmla="*/ 1565577 h 1819910"/>
                <a:gd name="T28" fmla="*/ 15459 w 1918970"/>
                <a:gd name="T29" fmla="*/ 1612245 h 1819910"/>
                <a:gd name="T30" fmla="*/ 33847 w 1918970"/>
                <a:gd name="T31" fmla="*/ 1655760 h 1819910"/>
                <a:gd name="T32" fmla="*/ 58509 w 1918970"/>
                <a:gd name="T33" fmla="*/ 1695498 h 1819910"/>
                <a:gd name="T34" fmla="*/ 88820 w 1918970"/>
                <a:gd name="T35" fmla="*/ 1730835 h 1819910"/>
                <a:gd name="T36" fmla="*/ 124157 w 1918970"/>
                <a:gd name="T37" fmla="*/ 1761146 h 1819910"/>
                <a:gd name="T38" fmla="*/ 163895 w 1918970"/>
                <a:gd name="T39" fmla="*/ 1785808 h 1819910"/>
                <a:gd name="T40" fmla="*/ 207410 w 1918970"/>
                <a:gd name="T41" fmla="*/ 1804196 h 1819910"/>
                <a:gd name="T42" fmla="*/ 254078 w 1918970"/>
                <a:gd name="T43" fmla="*/ 1815687 h 1819910"/>
                <a:gd name="T44" fmla="*/ 303275 w 1918970"/>
                <a:gd name="T45" fmla="*/ 1819655 h 1819910"/>
                <a:gd name="T46" fmla="*/ 1615440 w 1918970"/>
                <a:gd name="T47" fmla="*/ 1819655 h 1819910"/>
                <a:gd name="T48" fmla="*/ 1664637 w 1918970"/>
                <a:gd name="T49" fmla="*/ 1815687 h 1819910"/>
                <a:gd name="T50" fmla="*/ 1711305 w 1918970"/>
                <a:gd name="T51" fmla="*/ 1804196 h 1819910"/>
                <a:gd name="T52" fmla="*/ 1754820 w 1918970"/>
                <a:gd name="T53" fmla="*/ 1785808 h 1819910"/>
                <a:gd name="T54" fmla="*/ 1794558 w 1918970"/>
                <a:gd name="T55" fmla="*/ 1761146 h 1819910"/>
                <a:gd name="T56" fmla="*/ 1829895 w 1918970"/>
                <a:gd name="T57" fmla="*/ 1730835 h 1819910"/>
                <a:gd name="T58" fmla="*/ 1860206 w 1918970"/>
                <a:gd name="T59" fmla="*/ 1695498 h 1819910"/>
                <a:gd name="T60" fmla="*/ 1884868 w 1918970"/>
                <a:gd name="T61" fmla="*/ 1655760 h 1819910"/>
                <a:gd name="T62" fmla="*/ 1903256 w 1918970"/>
                <a:gd name="T63" fmla="*/ 1612245 h 1819910"/>
                <a:gd name="T64" fmla="*/ 1914747 w 1918970"/>
                <a:gd name="T65" fmla="*/ 1565577 h 1819910"/>
                <a:gd name="T66" fmla="*/ 1918716 w 1918970"/>
                <a:gd name="T67" fmla="*/ 1516379 h 1819910"/>
                <a:gd name="T68" fmla="*/ 1918716 w 1918970"/>
                <a:gd name="T69" fmla="*/ 303275 h 1819910"/>
                <a:gd name="T70" fmla="*/ 1914747 w 1918970"/>
                <a:gd name="T71" fmla="*/ 254078 h 1819910"/>
                <a:gd name="T72" fmla="*/ 1903256 w 1918970"/>
                <a:gd name="T73" fmla="*/ 207410 h 1819910"/>
                <a:gd name="T74" fmla="*/ 1884868 w 1918970"/>
                <a:gd name="T75" fmla="*/ 163895 h 1819910"/>
                <a:gd name="T76" fmla="*/ 1860206 w 1918970"/>
                <a:gd name="T77" fmla="*/ 124157 h 1819910"/>
                <a:gd name="T78" fmla="*/ 1829895 w 1918970"/>
                <a:gd name="T79" fmla="*/ 88820 h 1819910"/>
                <a:gd name="T80" fmla="*/ 1794558 w 1918970"/>
                <a:gd name="T81" fmla="*/ 58509 h 1819910"/>
                <a:gd name="T82" fmla="*/ 1754820 w 1918970"/>
                <a:gd name="T83" fmla="*/ 33847 h 1819910"/>
                <a:gd name="T84" fmla="*/ 1711305 w 1918970"/>
                <a:gd name="T85" fmla="*/ 15459 h 1819910"/>
                <a:gd name="T86" fmla="*/ 1664637 w 1918970"/>
                <a:gd name="T87" fmla="*/ 3968 h 1819910"/>
                <a:gd name="T88" fmla="*/ 1615440 w 1918970"/>
                <a:gd name="T89" fmla="*/ 0 h 1819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8970" h="1819910">
                  <a:moveTo>
                    <a:pt x="1615440" y="0"/>
                  </a:moveTo>
                  <a:lnTo>
                    <a:pt x="303275" y="0"/>
                  </a:lnTo>
                  <a:lnTo>
                    <a:pt x="254078" y="3968"/>
                  </a:lnTo>
                  <a:lnTo>
                    <a:pt x="207410" y="15459"/>
                  </a:lnTo>
                  <a:lnTo>
                    <a:pt x="163895" y="33847"/>
                  </a:lnTo>
                  <a:lnTo>
                    <a:pt x="124157" y="58509"/>
                  </a:lnTo>
                  <a:lnTo>
                    <a:pt x="88820" y="88820"/>
                  </a:lnTo>
                  <a:lnTo>
                    <a:pt x="58509" y="124157"/>
                  </a:lnTo>
                  <a:lnTo>
                    <a:pt x="33847" y="163895"/>
                  </a:lnTo>
                  <a:lnTo>
                    <a:pt x="15459" y="207410"/>
                  </a:lnTo>
                  <a:lnTo>
                    <a:pt x="3968" y="254078"/>
                  </a:lnTo>
                  <a:lnTo>
                    <a:pt x="0" y="303275"/>
                  </a:lnTo>
                  <a:lnTo>
                    <a:pt x="0" y="1516379"/>
                  </a:lnTo>
                  <a:lnTo>
                    <a:pt x="3968" y="1565577"/>
                  </a:lnTo>
                  <a:lnTo>
                    <a:pt x="15459" y="1612245"/>
                  </a:lnTo>
                  <a:lnTo>
                    <a:pt x="33847" y="1655760"/>
                  </a:lnTo>
                  <a:lnTo>
                    <a:pt x="58509" y="1695498"/>
                  </a:lnTo>
                  <a:lnTo>
                    <a:pt x="88820" y="1730835"/>
                  </a:lnTo>
                  <a:lnTo>
                    <a:pt x="124157" y="1761146"/>
                  </a:lnTo>
                  <a:lnTo>
                    <a:pt x="163895" y="1785808"/>
                  </a:lnTo>
                  <a:lnTo>
                    <a:pt x="207410" y="1804196"/>
                  </a:lnTo>
                  <a:lnTo>
                    <a:pt x="254078" y="1815687"/>
                  </a:lnTo>
                  <a:lnTo>
                    <a:pt x="303275" y="1819655"/>
                  </a:lnTo>
                  <a:lnTo>
                    <a:pt x="1615440" y="1819655"/>
                  </a:lnTo>
                  <a:lnTo>
                    <a:pt x="1664637" y="1815687"/>
                  </a:lnTo>
                  <a:lnTo>
                    <a:pt x="1711305" y="1804196"/>
                  </a:lnTo>
                  <a:lnTo>
                    <a:pt x="1754820" y="1785808"/>
                  </a:lnTo>
                  <a:lnTo>
                    <a:pt x="1794558" y="1761146"/>
                  </a:lnTo>
                  <a:lnTo>
                    <a:pt x="1829895" y="1730835"/>
                  </a:lnTo>
                  <a:lnTo>
                    <a:pt x="1860206" y="1695498"/>
                  </a:lnTo>
                  <a:lnTo>
                    <a:pt x="1884868" y="1655760"/>
                  </a:lnTo>
                  <a:lnTo>
                    <a:pt x="1903256" y="1612245"/>
                  </a:lnTo>
                  <a:lnTo>
                    <a:pt x="1914747" y="1565577"/>
                  </a:lnTo>
                  <a:lnTo>
                    <a:pt x="1918716" y="1516379"/>
                  </a:lnTo>
                  <a:lnTo>
                    <a:pt x="1918716" y="303275"/>
                  </a:lnTo>
                  <a:lnTo>
                    <a:pt x="1914747" y="254078"/>
                  </a:lnTo>
                  <a:lnTo>
                    <a:pt x="1903256" y="207410"/>
                  </a:lnTo>
                  <a:lnTo>
                    <a:pt x="1884868" y="163895"/>
                  </a:lnTo>
                  <a:lnTo>
                    <a:pt x="1860206" y="124157"/>
                  </a:lnTo>
                  <a:lnTo>
                    <a:pt x="1829895" y="88820"/>
                  </a:lnTo>
                  <a:lnTo>
                    <a:pt x="1794558" y="58509"/>
                  </a:lnTo>
                  <a:lnTo>
                    <a:pt x="1754820" y="33847"/>
                  </a:lnTo>
                  <a:lnTo>
                    <a:pt x="1711305" y="15459"/>
                  </a:lnTo>
                  <a:lnTo>
                    <a:pt x="1664637" y="3968"/>
                  </a:lnTo>
                  <a:lnTo>
                    <a:pt x="1615440"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44" name="object 9">
              <a:extLst>
                <a:ext uri="{FF2B5EF4-FFF2-40B4-BE49-F238E27FC236}">
                  <a16:creationId xmlns:a16="http://schemas.microsoft.com/office/drawing/2014/main" id="{9B13449A-D3F3-832C-6A58-23E25A531B75}"/>
                </a:ext>
              </a:extLst>
            </p:cNvPr>
            <p:cNvSpPr>
              <a:spLocks/>
            </p:cNvSpPr>
            <p:nvPr/>
          </p:nvSpPr>
          <p:spPr bwMode="auto">
            <a:xfrm>
              <a:off x="4983479" y="1571244"/>
              <a:ext cx="1918970" cy="1819910"/>
            </a:xfrm>
            <a:custGeom>
              <a:avLst/>
              <a:gdLst>
                <a:gd name="T0" fmla="*/ 0 w 1918970"/>
                <a:gd name="T1" fmla="*/ 303275 h 1819910"/>
                <a:gd name="T2" fmla="*/ 3968 w 1918970"/>
                <a:gd name="T3" fmla="*/ 254078 h 1819910"/>
                <a:gd name="T4" fmla="*/ 15459 w 1918970"/>
                <a:gd name="T5" fmla="*/ 207410 h 1819910"/>
                <a:gd name="T6" fmla="*/ 33847 w 1918970"/>
                <a:gd name="T7" fmla="*/ 163895 h 1819910"/>
                <a:gd name="T8" fmla="*/ 58509 w 1918970"/>
                <a:gd name="T9" fmla="*/ 124157 h 1819910"/>
                <a:gd name="T10" fmla="*/ 88820 w 1918970"/>
                <a:gd name="T11" fmla="*/ 88820 h 1819910"/>
                <a:gd name="T12" fmla="*/ 124157 w 1918970"/>
                <a:gd name="T13" fmla="*/ 58509 h 1819910"/>
                <a:gd name="T14" fmla="*/ 163895 w 1918970"/>
                <a:gd name="T15" fmla="*/ 33847 h 1819910"/>
                <a:gd name="T16" fmla="*/ 207410 w 1918970"/>
                <a:gd name="T17" fmla="*/ 15459 h 1819910"/>
                <a:gd name="T18" fmla="*/ 254078 w 1918970"/>
                <a:gd name="T19" fmla="*/ 3968 h 1819910"/>
                <a:gd name="T20" fmla="*/ 303275 w 1918970"/>
                <a:gd name="T21" fmla="*/ 0 h 1819910"/>
                <a:gd name="T22" fmla="*/ 1615440 w 1918970"/>
                <a:gd name="T23" fmla="*/ 0 h 1819910"/>
                <a:gd name="T24" fmla="*/ 1664637 w 1918970"/>
                <a:gd name="T25" fmla="*/ 3968 h 1819910"/>
                <a:gd name="T26" fmla="*/ 1711305 w 1918970"/>
                <a:gd name="T27" fmla="*/ 15459 h 1819910"/>
                <a:gd name="T28" fmla="*/ 1754820 w 1918970"/>
                <a:gd name="T29" fmla="*/ 33847 h 1819910"/>
                <a:gd name="T30" fmla="*/ 1794558 w 1918970"/>
                <a:gd name="T31" fmla="*/ 58509 h 1819910"/>
                <a:gd name="T32" fmla="*/ 1829895 w 1918970"/>
                <a:gd name="T33" fmla="*/ 88820 h 1819910"/>
                <a:gd name="T34" fmla="*/ 1860206 w 1918970"/>
                <a:gd name="T35" fmla="*/ 124157 h 1819910"/>
                <a:gd name="T36" fmla="*/ 1884868 w 1918970"/>
                <a:gd name="T37" fmla="*/ 163895 h 1819910"/>
                <a:gd name="T38" fmla="*/ 1903256 w 1918970"/>
                <a:gd name="T39" fmla="*/ 207410 h 1819910"/>
                <a:gd name="T40" fmla="*/ 1914747 w 1918970"/>
                <a:gd name="T41" fmla="*/ 254078 h 1819910"/>
                <a:gd name="T42" fmla="*/ 1918716 w 1918970"/>
                <a:gd name="T43" fmla="*/ 303275 h 1819910"/>
                <a:gd name="T44" fmla="*/ 1918716 w 1918970"/>
                <a:gd name="T45" fmla="*/ 1516379 h 1819910"/>
                <a:gd name="T46" fmla="*/ 1914747 w 1918970"/>
                <a:gd name="T47" fmla="*/ 1565577 h 1819910"/>
                <a:gd name="T48" fmla="*/ 1903256 w 1918970"/>
                <a:gd name="T49" fmla="*/ 1612245 h 1819910"/>
                <a:gd name="T50" fmla="*/ 1884868 w 1918970"/>
                <a:gd name="T51" fmla="*/ 1655760 h 1819910"/>
                <a:gd name="T52" fmla="*/ 1860206 w 1918970"/>
                <a:gd name="T53" fmla="*/ 1695498 h 1819910"/>
                <a:gd name="T54" fmla="*/ 1829895 w 1918970"/>
                <a:gd name="T55" fmla="*/ 1730835 h 1819910"/>
                <a:gd name="T56" fmla="*/ 1794558 w 1918970"/>
                <a:gd name="T57" fmla="*/ 1761146 h 1819910"/>
                <a:gd name="T58" fmla="*/ 1754820 w 1918970"/>
                <a:gd name="T59" fmla="*/ 1785808 h 1819910"/>
                <a:gd name="T60" fmla="*/ 1711305 w 1918970"/>
                <a:gd name="T61" fmla="*/ 1804196 h 1819910"/>
                <a:gd name="T62" fmla="*/ 1664637 w 1918970"/>
                <a:gd name="T63" fmla="*/ 1815687 h 1819910"/>
                <a:gd name="T64" fmla="*/ 1615440 w 1918970"/>
                <a:gd name="T65" fmla="*/ 1819655 h 1819910"/>
                <a:gd name="T66" fmla="*/ 303275 w 1918970"/>
                <a:gd name="T67" fmla="*/ 1819655 h 1819910"/>
                <a:gd name="T68" fmla="*/ 254078 w 1918970"/>
                <a:gd name="T69" fmla="*/ 1815687 h 1819910"/>
                <a:gd name="T70" fmla="*/ 207410 w 1918970"/>
                <a:gd name="T71" fmla="*/ 1804196 h 1819910"/>
                <a:gd name="T72" fmla="*/ 163895 w 1918970"/>
                <a:gd name="T73" fmla="*/ 1785808 h 1819910"/>
                <a:gd name="T74" fmla="*/ 124157 w 1918970"/>
                <a:gd name="T75" fmla="*/ 1761146 h 1819910"/>
                <a:gd name="T76" fmla="*/ 88820 w 1918970"/>
                <a:gd name="T77" fmla="*/ 1730835 h 1819910"/>
                <a:gd name="T78" fmla="*/ 58509 w 1918970"/>
                <a:gd name="T79" fmla="*/ 1695498 h 1819910"/>
                <a:gd name="T80" fmla="*/ 33847 w 1918970"/>
                <a:gd name="T81" fmla="*/ 1655760 h 1819910"/>
                <a:gd name="T82" fmla="*/ 15459 w 1918970"/>
                <a:gd name="T83" fmla="*/ 1612245 h 1819910"/>
                <a:gd name="T84" fmla="*/ 3968 w 1918970"/>
                <a:gd name="T85" fmla="*/ 1565577 h 1819910"/>
                <a:gd name="T86" fmla="*/ 0 w 1918970"/>
                <a:gd name="T87" fmla="*/ 1516379 h 1819910"/>
                <a:gd name="T88" fmla="*/ 0 w 1918970"/>
                <a:gd name="T89" fmla="*/ 303275 h 1819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8970" h="1819910">
                  <a:moveTo>
                    <a:pt x="0" y="303275"/>
                  </a:moveTo>
                  <a:lnTo>
                    <a:pt x="3968" y="254078"/>
                  </a:lnTo>
                  <a:lnTo>
                    <a:pt x="15459" y="207410"/>
                  </a:lnTo>
                  <a:lnTo>
                    <a:pt x="33847" y="163895"/>
                  </a:lnTo>
                  <a:lnTo>
                    <a:pt x="58509" y="124157"/>
                  </a:lnTo>
                  <a:lnTo>
                    <a:pt x="88820" y="88820"/>
                  </a:lnTo>
                  <a:lnTo>
                    <a:pt x="124157" y="58509"/>
                  </a:lnTo>
                  <a:lnTo>
                    <a:pt x="163895" y="33847"/>
                  </a:lnTo>
                  <a:lnTo>
                    <a:pt x="207410" y="15459"/>
                  </a:lnTo>
                  <a:lnTo>
                    <a:pt x="254078" y="3968"/>
                  </a:lnTo>
                  <a:lnTo>
                    <a:pt x="303275" y="0"/>
                  </a:lnTo>
                  <a:lnTo>
                    <a:pt x="1615440" y="0"/>
                  </a:lnTo>
                  <a:lnTo>
                    <a:pt x="1664637" y="3968"/>
                  </a:lnTo>
                  <a:lnTo>
                    <a:pt x="1711305" y="15459"/>
                  </a:lnTo>
                  <a:lnTo>
                    <a:pt x="1754820" y="33847"/>
                  </a:lnTo>
                  <a:lnTo>
                    <a:pt x="1794558" y="58509"/>
                  </a:lnTo>
                  <a:lnTo>
                    <a:pt x="1829895" y="88820"/>
                  </a:lnTo>
                  <a:lnTo>
                    <a:pt x="1860206" y="124157"/>
                  </a:lnTo>
                  <a:lnTo>
                    <a:pt x="1884868" y="163895"/>
                  </a:lnTo>
                  <a:lnTo>
                    <a:pt x="1903256" y="207410"/>
                  </a:lnTo>
                  <a:lnTo>
                    <a:pt x="1914747" y="254078"/>
                  </a:lnTo>
                  <a:lnTo>
                    <a:pt x="1918716" y="303275"/>
                  </a:lnTo>
                  <a:lnTo>
                    <a:pt x="1918716" y="1516379"/>
                  </a:lnTo>
                  <a:lnTo>
                    <a:pt x="1914747" y="1565577"/>
                  </a:lnTo>
                  <a:lnTo>
                    <a:pt x="1903256" y="1612245"/>
                  </a:lnTo>
                  <a:lnTo>
                    <a:pt x="1884868" y="1655760"/>
                  </a:lnTo>
                  <a:lnTo>
                    <a:pt x="1860206" y="1695498"/>
                  </a:lnTo>
                  <a:lnTo>
                    <a:pt x="1829895" y="1730835"/>
                  </a:lnTo>
                  <a:lnTo>
                    <a:pt x="1794558" y="1761146"/>
                  </a:lnTo>
                  <a:lnTo>
                    <a:pt x="1754820" y="1785808"/>
                  </a:lnTo>
                  <a:lnTo>
                    <a:pt x="1711305" y="1804196"/>
                  </a:lnTo>
                  <a:lnTo>
                    <a:pt x="1664637" y="1815687"/>
                  </a:lnTo>
                  <a:lnTo>
                    <a:pt x="1615440" y="1819655"/>
                  </a:lnTo>
                  <a:lnTo>
                    <a:pt x="303275" y="1819655"/>
                  </a:lnTo>
                  <a:lnTo>
                    <a:pt x="254078" y="1815687"/>
                  </a:lnTo>
                  <a:lnTo>
                    <a:pt x="207410" y="1804196"/>
                  </a:lnTo>
                  <a:lnTo>
                    <a:pt x="163895" y="1785808"/>
                  </a:lnTo>
                  <a:lnTo>
                    <a:pt x="124157" y="1761146"/>
                  </a:lnTo>
                  <a:lnTo>
                    <a:pt x="88820" y="1730835"/>
                  </a:lnTo>
                  <a:lnTo>
                    <a:pt x="58509" y="1695498"/>
                  </a:lnTo>
                  <a:lnTo>
                    <a:pt x="33847" y="1655760"/>
                  </a:lnTo>
                  <a:lnTo>
                    <a:pt x="15459" y="1612245"/>
                  </a:lnTo>
                  <a:lnTo>
                    <a:pt x="3968" y="1565577"/>
                  </a:lnTo>
                  <a:lnTo>
                    <a:pt x="0" y="1516379"/>
                  </a:lnTo>
                  <a:lnTo>
                    <a:pt x="0" y="303275"/>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7894" name="object 10">
            <a:extLst>
              <a:ext uri="{FF2B5EF4-FFF2-40B4-BE49-F238E27FC236}">
                <a16:creationId xmlns:a16="http://schemas.microsoft.com/office/drawing/2014/main" id="{6A1A57F0-E8D8-FD5C-C7EF-BEE751C9EE29}"/>
              </a:ext>
            </a:extLst>
          </p:cNvPr>
          <p:cNvSpPr txBox="1">
            <a:spLocks noChangeArrowheads="1"/>
          </p:cNvSpPr>
          <p:nvPr/>
        </p:nvSpPr>
        <p:spPr bwMode="auto">
          <a:xfrm>
            <a:off x="5681663" y="3009900"/>
            <a:ext cx="520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b="1" dirty="0">
                <a:solidFill>
                  <a:srgbClr val="FFFFFF"/>
                </a:solidFill>
              </a:rPr>
              <a:t>PCO</a:t>
            </a:r>
          </a:p>
        </p:txBody>
      </p:sp>
      <p:grpSp>
        <p:nvGrpSpPr>
          <p:cNvPr id="37895" name="object 11">
            <a:extLst>
              <a:ext uri="{FF2B5EF4-FFF2-40B4-BE49-F238E27FC236}">
                <a16:creationId xmlns:a16="http://schemas.microsoft.com/office/drawing/2014/main" id="{78970446-A2BE-0939-D835-CC2E06955FBC}"/>
              </a:ext>
            </a:extLst>
          </p:cNvPr>
          <p:cNvGrpSpPr>
            <a:grpSpLocks/>
          </p:cNvGrpSpPr>
          <p:nvPr/>
        </p:nvGrpSpPr>
        <p:grpSpPr bwMode="auto">
          <a:xfrm>
            <a:off x="2127250" y="4003675"/>
            <a:ext cx="1931988" cy="1831975"/>
            <a:chOff x="2127250" y="4003294"/>
            <a:chExt cx="1931670" cy="1832610"/>
          </a:xfrm>
        </p:grpSpPr>
        <p:sp>
          <p:nvSpPr>
            <p:cNvPr id="37941" name="object 12">
              <a:extLst>
                <a:ext uri="{FF2B5EF4-FFF2-40B4-BE49-F238E27FC236}">
                  <a16:creationId xmlns:a16="http://schemas.microsoft.com/office/drawing/2014/main" id="{B7DEDEDB-5451-EAC5-38FF-888236F6AD6E}"/>
                </a:ext>
              </a:extLst>
            </p:cNvPr>
            <p:cNvSpPr>
              <a:spLocks/>
            </p:cNvSpPr>
            <p:nvPr/>
          </p:nvSpPr>
          <p:spPr bwMode="auto">
            <a:xfrm>
              <a:off x="2133600" y="4009644"/>
              <a:ext cx="1918970" cy="1819910"/>
            </a:xfrm>
            <a:custGeom>
              <a:avLst/>
              <a:gdLst>
                <a:gd name="T0" fmla="*/ 1615439 w 1918970"/>
                <a:gd name="T1" fmla="*/ 0 h 1819910"/>
                <a:gd name="T2" fmla="*/ 303275 w 1918970"/>
                <a:gd name="T3" fmla="*/ 0 h 1819910"/>
                <a:gd name="T4" fmla="*/ 254078 w 1918970"/>
                <a:gd name="T5" fmla="*/ 3968 h 1819910"/>
                <a:gd name="T6" fmla="*/ 207410 w 1918970"/>
                <a:gd name="T7" fmla="*/ 15459 h 1819910"/>
                <a:gd name="T8" fmla="*/ 163895 w 1918970"/>
                <a:gd name="T9" fmla="*/ 33847 h 1819910"/>
                <a:gd name="T10" fmla="*/ 124157 w 1918970"/>
                <a:gd name="T11" fmla="*/ 58509 h 1819910"/>
                <a:gd name="T12" fmla="*/ 88820 w 1918970"/>
                <a:gd name="T13" fmla="*/ 88820 h 1819910"/>
                <a:gd name="T14" fmla="*/ 58509 w 1918970"/>
                <a:gd name="T15" fmla="*/ 124157 h 1819910"/>
                <a:gd name="T16" fmla="*/ 33847 w 1918970"/>
                <a:gd name="T17" fmla="*/ 163895 h 1819910"/>
                <a:gd name="T18" fmla="*/ 15459 w 1918970"/>
                <a:gd name="T19" fmla="*/ 207410 h 1819910"/>
                <a:gd name="T20" fmla="*/ 3968 w 1918970"/>
                <a:gd name="T21" fmla="*/ 254078 h 1819910"/>
                <a:gd name="T22" fmla="*/ 0 w 1918970"/>
                <a:gd name="T23" fmla="*/ 303275 h 1819910"/>
                <a:gd name="T24" fmla="*/ 0 w 1918970"/>
                <a:gd name="T25" fmla="*/ 1516379 h 1819910"/>
                <a:gd name="T26" fmla="*/ 3968 w 1918970"/>
                <a:gd name="T27" fmla="*/ 1565571 h 1819910"/>
                <a:gd name="T28" fmla="*/ 15459 w 1918970"/>
                <a:gd name="T29" fmla="*/ 1612235 h 1819910"/>
                <a:gd name="T30" fmla="*/ 33847 w 1918970"/>
                <a:gd name="T31" fmla="*/ 1655749 h 1819910"/>
                <a:gd name="T32" fmla="*/ 58509 w 1918970"/>
                <a:gd name="T33" fmla="*/ 1695487 h 1819910"/>
                <a:gd name="T34" fmla="*/ 88820 w 1918970"/>
                <a:gd name="T35" fmla="*/ 1730825 h 1819910"/>
                <a:gd name="T36" fmla="*/ 124157 w 1918970"/>
                <a:gd name="T37" fmla="*/ 1761139 h 1819910"/>
                <a:gd name="T38" fmla="*/ 163895 w 1918970"/>
                <a:gd name="T39" fmla="*/ 1785803 h 1819910"/>
                <a:gd name="T40" fmla="*/ 207410 w 1918970"/>
                <a:gd name="T41" fmla="*/ 1804194 h 1819910"/>
                <a:gd name="T42" fmla="*/ 254078 w 1918970"/>
                <a:gd name="T43" fmla="*/ 1815686 h 1819910"/>
                <a:gd name="T44" fmla="*/ 303275 w 1918970"/>
                <a:gd name="T45" fmla="*/ 1819655 h 1819910"/>
                <a:gd name="T46" fmla="*/ 1615439 w 1918970"/>
                <a:gd name="T47" fmla="*/ 1819655 h 1819910"/>
                <a:gd name="T48" fmla="*/ 1664637 w 1918970"/>
                <a:gd name="T49" fmla="*/ 1815686 h 1819910"/>
                <a:gd name="T50" fmla="*/ 1711305 w 1918970"/>
                <a:gd name="T51" fmla="*/ 1804194 h 1819910"/>
                <a:gd name="T52" fmla="*/ 1754820 w 1918970"/>
                <a:gd name="T53" fmla="*/ 1785803 h 1819910"/>
                <a:gd name="T54" fmla="*/ 1794558 w 1918970"/>
                <a:gd name="T55" fmla="*/ 1761139 h 1819910"/>
                <a:gd name="T56" fmla="*/ 1829895 w 1918970"/>
                <a:gd name="T57" fmla="*/ 1730825 h 1819910"/>
                <a:gd name="T58" fmla="*/ 1860206 w 1918970"/>
                <a:gd name="T59" fmla="*/ 1695487 h 1819910"/>
                <a:gd name="T60" fmla="*/ 1884868 w 1918970"/>
                <a:gd name="T61" fmla="*/ 1655749 h 1819910"/>
                <a:gd name="T62" fmla="*/ 1903256 w 1918970"/>
                <a:gd name="T63" fmla="*/ 1612235 h 1819910"/>
                <a:gd name="T64" fmla="*/ 1914747 w 1918970"/>
                <a:gd name="T65" fmla="*/ 1565571 h 1819910"/>
                <a:gd name="T66" fmla="*/ 1918715 w 1918970"/>
                <a:gd name="T67" fmla="*/ 1516379 h 1819910"/>
                <a:gd name="T68" fmla="*/ 1918715 w 1918970"/>
                <a:gd name="T69" fmla="*/ 303275 h 1819910"/>
                <a:gd name="T70" fmla="*/ 1914747 w 1918970"/>
                <a:gd name="T71" fmla="*/ 254078 h 1819910"/>
                <a:gd name="T72" fmla="*/ 1903256 w 1918970"/>
                <a:gd name="T73" fmla="*/ 207410 h 1819910"/>
                <a:gd name="T74" fmla="*/ 1884868 w 1918970"/>
                <a:gd name="T75" fmla="*/ 163895 h 1819910"/>
                <a:gd name="T76" fmla="*/ 1860206 w 1918970"/>
                <a:gd name="T77" fmla="*/ 124157 h 1819910"/>
                <a:gd name="T78" fmla="*/ 1829895 w 1918970"/>
                <a:gd name="T79" fmla="*/ 88820 h 1819910"/>
                <a:gd name="T80" fmla="*/ 1794558 w 1918970"/>
                <a:gd name="T81" fmla="*/ 58509 h 1819910"/>
                <a:gd name="T82" fmla="*/ 1754820 w 1918970"/>
                <a:gd name="T83" fmla="*/ 33847 h 1819910"/>
                <a:gd name="T84" fmla="*/ 1711305 w 1918970"/>
                <a:gd name="T85" fmla="*/ 15459 h 1819910"/>
                <a:gd name="T86" fmla="*/ 1664637 w 1918970"/>
                <a:gd name="T87" fmla="*/ 3968 h 1819910"/>
                <a:gd name="T88" fmla="*/ 1615439 w 1918970"/>
                <a:gd name="T89" fmla="*/ 0 h 1819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8970" h="1819910">
                  <a:moveTo>
                    <a:pt x="1615439" y="0"/>
                  </a:moveTo>
                  <a:lnTo>
                    <a:pt x="303275" y="0"/>
                  </a:lnTo>
                  <a:lnTo>
                    <a:pt x="254078" y="3968"/>
                  </a:lnTo>
                  <a:lnTo>
                    <a:pt x="207410" y="15459"/>
                  </a:lnTo>
                  <a:lnTo>
                    <a:pt x="163895" y="33847"/>
                  </a:lnTo>
                  <a:lnTo>
                    <a:pt x="124157" y="58509"/>
                  </a:lnTo>
                  <a:lnTo>
                    <a:pt x="88820" y="88820"/>
                  </a:lnTo>
                  <a:lnTo>
                    <a:pt x="58509" y="124157"/>
                  </a:lnTo>
                  <a:lnTo>
                    <a:pt x="33847" y="163895"/>
                  </a:lnTo>
                  <a:lnTo>
                    <a:pt x="15459" y="207410"/>
                  </a:lnTo>
                  <a:lnTo>
                    <a:pt x="3968" y="254078"/>
                  </a:lnTo>
                  <a:lnTo>
                    <a:pt x="0" y="303275"/>
                  </a:lnTo>
                  <a:lnTo>
                    <a:pt x="0" y="1516379"/>
                  </a:lnTo>
                  <a:lnTo>
                    <a:pt x="3968" y="1565571"/>
                  </a:lnTo>
                  <a:lnTo>
                    <a:pt x="15459" y="1612235"/>
                  </a:lnTo>
                  <a:lnTo>
                    <a:pt x="33847" y="1655749"/>
                  </a:lnTo>
                  <a:lnTo>
                    <a:pt x="58509" y="1695487"/>
                  </a:lnTo>
                  <a:lnTo>
                    <a:pt x="88820" y="1730825"/>
                  </a:lnTo>
                  <a:lnTo>
                    <a:pt x="124157" y="1761139"/>
                  </a:lnTo>
                  <a:lnTo>
                    <a:pt x="163895" y="1785803"/>
                  </a:lnTo>
                  <a:lnTo>
                    <a:pt x="207410" y="1804194"/>
                  </a:lnTo>
                  <a:lnTo>
                    <a:pt x="254078" y="1815686"/>
                  </a:lnTo>
                  <a:lnTo>
                    <a:pt x="303275" y="1819655"/>
                  </a:lnTo>
                  <a:lnTo>
                    <a:pt x="1615439" y="1819655"/>
                  </a:lnTo>
                  <a:lnTo>
                    <a:pt x="1664637" y="1815686"/>
                  </a:lnTo>
                  <a:lnTo>
                    <a:pt x="1711305" y="1804194"/>
                  </a:lnTo>
                  <a:lnTo>
                    <a:pt x="1754820" y="1785803"/>
                  </a:lnTo>
                  <a:lnTo>
                    <a:pt x="1794558" y="1761139"/>
                  </a:lnTo>
                  <a:lnTo>
                    <a:pt x="1829895" y="1730825"/>
                  </a:lnTo>
                  <a:lnTo>
                    <a:pt x="1860206" y="1695487"/>
                  </a:lnTo>
                  <a:lnTo>
                    <a:pt x="1884868" y="1655749"/>
                  </a:lnTo>
                  <a:lnTo>
                    <a:pt x="1903256" y="1612235"/>
                  </a:lnTo>
                  <a:lnTo>
                    <a:pt x="1914747" y="1565571"/>
                  </a:lnTo>
                  <a:lnTo>
                    <a:pt x="1918715" y="1516379"/>
                  </a:lnTo>
                  <a:lnTo>
                    <a:pt x="1918715" y="303275"/>
                  </a:lnTo>
                  <a:lnTo>
                    <a:pt x="1914747" y="254078"/>
                  </a:lnTo>
                  <a:lnTo>
                    <a:pt x="1903256" y="207410"/>
                  </a:lnTo>
                  <a:lnTo>
                    <a:pt x="1884868" y="163895"/>
                  </a:lnTo>
                  <a:lnTo>
                    <a:pt x="1860206" y="124157"/>
                  </a:lnTo>
                  <a:lnTo>
                    <a:pt x="1829895" y="88820"/>
                  </a:lnTo>
                  <a:lnTo>
                    <a:pt x="1794558" y="58509"/>
                  </a:lnTo>
                  <a:lnTo>
                    <a:pt x="1754820" y="33847"/>
                  </a:lnTo>
                  <a:lnTo>
                    <a:pt x="1711305" y="15459"/>
                  </a:lnTo>
                  <a:lnTo>
                    <a:pt x="1664637" y="3968"/>
                  </a:lnTo>
                  <a:lnTo>
                    <a:pt x="1615439"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42" name="object 13">
              <a:extLst>
                <a:ext uri="{FF2B5EF4-FFF2-40B4-BE49-F238E27FC236}">
                  <a16:creationId xmlns:a16="http://schemas.microsoft.com/office/drawing/2014/main" id="{D79C9B0B-A840-05B7-D9A3-E572C1BACF35}"/>
                </a:ext>
              </a:extLst>
            </p:cNvPr>
            <p:cNvSpPr>
              <a:spLocks/>
            </p:cNvSpPr>
            <p:nvPr/>
          </p:nvSpPr>
          <p:spPr bwMode="auto">
            <a:xfrm>
              <a:off x="2133600" y="4009644"/>
              <a:ext cx="1918970" cy="1819910"/>
            </a:xfrm>
            <a:custGeom>
              <a:avLst/>
              <a:gdLst>
                <a:gd name="T0" fmla="*/ 0 w 1918970"/>
                <a:gd name="T1" fmla="*/ 303275 h 1819910"/>
                <a:gd name="T2" fmla="*/ 3968 w 1918970"/>
                <a:gd name="T3" fmla="*/ 254078 h 1819910"/>
                <a:gd name="T4" fmla="*/ 15459 w 1918970"/>
                <a:gd name="T5" fmla="*/ 207410 h 1819910"/>
                <a:gd name="T6" fmla="*/ 33847 w 1918970"/>
                <a:gd name="T7" fmla="*/ 163895 h 1819910"/>
                <a:gd name="T8" fmla="*/ 58509 w 1918970"/>
                <a:gd name="T9" fmla="*/ 124157 h 1819910"/>
                <a:gd name="T10" fmla="*/ 88820 w 1918970"/>
                <a:gd name="T11" fmla="*/ 88820 h 1819910"/>
                <a:gd name="T12" fmla="*/ 124157 w 1918970"/>
                <a:gd name="T13" fmla="*/ 58509 h 1819910"/>
                <a:gd name="T14" fmla="*/ 163895 w 1918970"/>
                <a:gd name="T15" fmla="*/ 33847 h 1819910"/>
                <a:gd name="T16" fmla="*/ 207410 w 1918970"/>
                <a:gd name="T17" fmla="*/ 15459 h 1819910"/>
                <a:gd name="T18" fmla="*/ 254078 w 1918970"/>
                <a:gd name="T19" fmla="*/ 3968 h 1819910"/>
                <a:gd name="T20" fmla="*/ 303275 w 1918970"/>
                <a:gd name="T21" fmla="*/ 0 h 1819910"/>
                <a:gd name="T22" fmla="*/ 1615439 w 1918970"/>
                <a:gd name="T23" fmla="*/ 0 h 1819910"/>
                <a:gd name="T24" fmla="*/ 1664637 w 1918970"/>
                <a:gd name="T25" fmla="*/ 3968 h 1819910"/>
                <a:gd name="T26" fmla="*/ 1711305 w 1918970"/>
                <a:gd name="T27" fmla="*/ 15459 h 1819910"/>
                <a:gd name="T28" fmla="*/ 1754820 w 1918970"/>
                <a:gd name="T29" fmla="*/ 33847 h 1819910"/>
                <a:gd name="T30" fmla="*/ 1794558 w 1918970"/>
                <a:gd name="T31" fmla="*/ 58509 h 1819910"/>
                <a:gd name="T32" fmla="*/ 1829895 w 1918970"/>
                <a:gd name="T33" fmla="*/ 88820 h 1819910"/>
                <a:gd name="T34" fmla="*/ 1860206 w 1918970"/>
                <a:gd name="T35" fmla="*/ 124157 h 1819910"/>
                <a:gd name="T36" fmla="*/ 1884868 w 1918970"/>
                <a:gd name="T37" fmla="*/ 163895 h 1819910"/>
                <a:gd name="T38" fmla="*/ 1903256 w 1918970"/>
                <a:gd name="T39" fmla="*/ 207410 h 1819910"/>
                <a:gd name="T40" fmla="*/ 1914747 w 1918970"/>
                <a:gd name="T41" fmla="*/ 254078 h 1819910"/>
                <a:gd name="T42" fmla="*/ 1918715 w 1918970"/>
                <a:gd name="T43" fmla="*/ 303275 h 1819910"/>
                <a:gd name="T44" fmla="*/ 1918715 w 1918970"/>
                <a:gd name="T45" fmla="*/ 1516379 h 1819910"/>
                <a:gd name="T46" fmla="*/ 1914747 w 1918970"/>
                <a:gd name="T47" fmla="*/ 1565571 h 1819910"/>
                <a:gd name="T48" fmla="*/ 1903256 w 1918970"/>
                <a:gd name="T49" fmla="*/ 1612235 h 1819910"/>
                <a:gd name="T50" fmla="*/ 1884868 w 1918970"/>
                <a:gd name="T51" fmla="*/ 1655749 h 1819910"/>
                <a:gd name="T52" fmla="*/ 1860206 w 1918970"/>
                <a:gd name="T53" fmla="*/ 1695487 h 1819910"/>
                <a:gd name="T54" fmla="*/ 1829895 w 1918970"/>
                <a:gd name="T55" fmla="*/ 1730825 h 1819910"/>
                <a:gd name="T56" fmla="*/ 1794558 w 1918970"/>
                <a:gd name="T57" fmla="*/ 1761139 h 1819910"/>
                <a:gd name="T58" fmla="*/ 1754820 w 1918970"/>
                <a:gd name="T59" fmla="*/ 1785803 h 1819910"/>
                <a:gd name="T60" fmla="*/ 1711305 w 1918970"/>
                <a:gd name="T61" fmla="*/ 1804194 h 1819910"/>
                <a:gd name="T62" fmla="*/ 1664637 w 1918970"/>
                <a:gd name="T63" fmla="*/ 1815686 h 1819910"/>
                <a:gd name="T64" fmla="*/ 1615439 w 1918970"/>
                <a:gd name="T65" fmla="*/ 1819655 h 1819910"/>
                <a:gd name="T66" fmla="*/ 303275 w 1918970"/>
                <a:gd name="T67" fmla="*/ 1819655 h 1819910"/>
                <a:gd name="T68" fmla="*/ 254078 w 1918970"/>
                <a:gd name="T69" fmla="*/ 1815686 h 1819910"/>
                <a:gd name="T70" fmla="*/ 207410 w 1918970"/>
                <a:gd name="T71" fmla="*/ 1804194 h 1819910"/>
                <a:gd name="T72" fmla="*/ 163895 w 1918970"/>
                <a:gd name="T73" fmla="*/ 1785803 h 1819910"/>
                <a:gd name="T74" fmla="*/ 124157 w 1918970"/>
                <a:gd name="T75" fmla="*/ 1761139 h 1819910"/>
                <a:gd name="T76" fmla="*/ 88820 w 1918970"/>
                <a:gd name="T77" fmla="*/ 1730825 h 1819910"/>
                <a:gd name="T78" fmla="*/ 58509 w 1918970"/>
                <a:gd name="T79" fmla="*/ 1695487 h 1819910"/>
                <a:gd name="T80" fmla="*/ 33847 w 1918970"/>
                <a:gd name="T81" fmla="*/ 1655749 h 1819910"/>
                <a:gd name="T82" fmla="*/ 15459 w 1918970"/>
                <a:gd name="T83" fmla="*/ 1612235 h 1819910"/>
                <a:gd name="T84" fmla="*/ 3968 w 1918970"/>
                <a:gd name="T85" fmla="*/ 1565571 h 1819910"/>
                <a:gd name="T86" fmla="*/ 0 w 1918970"/>
                <a:gd name="T87" fmla="*/ 1516379 h 1819910"/>
                <a:gd name="T88" fmla="*/ 0 w 1918970"/>
                <a:gd name="T89" fmla="*/ 303275 h 1819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8970" h="1819910">
                  <a:moveTo>
                    <a:pt x="0" y="303275"/>
                  </a:moveTo>
                  <a:lnTo>
                    <a:pt x="3968" y="254078"/>
                  </a:lnTo>
                  <a:lnTo>
                    <a:pt x="15459" y="207410"/>
                  </a:lnTo>
                  <a:lnTo>
                    <a:pt x="33847" y="163895"/>
                  </a:lnTo>
                  <a:lnTo>
                    <a:pt x="58509" y="124157"/>
                  </a:lnTo>
                  <a:lnTo>
                    <a:pt x="88820" y="88820"/>
                  </a:lnTo>
                  <a:lnTo>
                    <a:pt x="124157" y="58509"/>
                  </a:lnTo>
                  <a:lnTo>
                    <a:pt x="163895" y="33847"/>
                  </a:lnTo>
                  <a:lnTo>
                    <a:pt x="207410" y="15459"/>
                  </a:lnTo>
                  <a:lnTo>
                    <a:pt x="254078" y="3968"/>
                  </a:lnTo>
                  <a:lnTo>
                    <a:pt x="303275" y="0"/>
                  </a:lnTo>
                  <a:lnTo>
                    <a:pt x="1615439" y="0"/>
                  </a:lnTo>
                  <a:lnTo>
                    <a:pt x="1664637" y="3968"/>
                  </a:lnTo>
                  <a:lnTo>
                    <a:pt x="1711305" y="15459"/>
                  </a:lnTo>
                  <a:lnTo>
                    <a:pt x="1754820" y="33847"/>
                  </a:lnTo>
                  <a:lnTo>
                    <a:pt x="1794558" y="58509"/>
                  </a:lnTo>
                  <a:lnTo>
                    <a:pt x="1829895" y="88820"/>
                  </a:lnTo>
                  <a:lnTo>
                    <a:pt x="1860206" y="124157"/>
                  </a:lnTo>
                  <a:lnTo>
                    <a:pt x="1884868" y="163895"/>
                  </a:lnTo>
                  <a:lnTo>
                    <a:pt x="1903256" y="207410"/>
                  </a:lnTo>
                  <a:lnTo>
                    <a:pt x="1914747" y="254078"/>
                  </a:lnTo>
                  <a:lnTo>
                    <a:pt x="1918715" y="303275"/>
                  </a:lnTo>
                  <a:lnTo>
                    <a:pt x="1918715" y="1516379"/>
                  </a:lnTo>
                  <a:lnTo>
                    <a:pt x="1914747" y="1565571"/>
                  </a:lnTo>
                  <a:lnTo>
                    <a:pt x="1903256" y="1612235"/>
                  </a:lnTo>
                  <a:lnTo>
                    <a:pt x="1884868" y="1655749"/>
                  </a:lnTo>
                  <a:lnTo>
                    <a:pt x="1860206" y="1695487"/>
                  </a:lnTo>
                  <a:lnTo>
                    <a:pt x="1829895" y="1730825"/>
                  </a:lnTo>
                  <a:lnTo>
                    <a:pt x="1794558" y="1761139"/>
                  </a:lnTo>
                  <a:lnTo>
                    <a:pt x="1754820" y="1785803"/>
                  </a:lnTo>
                  <a:lnTo>
                    <a:pt x="1711305" y="1804194"/>
                  </a:lnTo>
                  <a:lnTo>
                    <a:pt x="1664637" y="1815686"/>
                  </a:lnTo>
                  <a:lnTo>
                    <a:pt x="1615439" y="1819655"/>
                  </a:lnTo>
                  <a:lnTo>
                    <a:pt x="303275" y="1819655"/>
                  </a:lnTo>
                  <a:lnTo>
                    <a:pt x="254078" y="1815686"/>
                  </a:lnTo>
                  <a:lnTo>
                    <a:pt x="207410" y="1804194"/>
                  </a:lnTo>
                  <a:lnTo>
                    <a:pt x="163895" y="1785803"/>
                  </a:lnTo>
                  <a:lnTo>
                    <a:pt x="124157" y="1761139"/>
                  </a:lnTo>
                  <a:lnTo>
                    <a:pt x="88820" y="1730825"/>
                  </a:lnTo>
                  <a:lnTo>
                    <a:pt x="58509" y="1695487"/>
                  </a:lnTo>
                  <a:lnTo>
                    <a:pt x="33847" y="1655749"/>
                  </a:lnTo>
                  <a:lnTo>
                    <a:pt x="15459" y="1612235"/>
                  </a:lnTo>
                  <a:lnTo>
                    <a:pt x="3968" y="1565571"/>
                  </a:lnTo>
                  <a:lnTo>
                    <a:pt x="0" y="1516379"/>
                  </a:lnTo>
                  <a:lnTo>
                    <a:pt x="0" y="303275"/>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7896" name="object 14">
            <a:extLst>
              <a:ext uri="{FF2B5EF4-FFF2-40B4-BE49-F238E27FC236}">
                <a16:creationId xmlns:a16="http://schemas.microsoft.com/office/drawing/2014/main" id="{C411A778-D6CC-B7CC-1B17-796D4E292D1D}"/>
              </a:ext>
            </a:extLst>
          </p:cNvPr>
          <p:cNvSpPr txBox="1">
            <a:spLocks noChangeArrowheads="1"/>
          </p:cNvSpPr>
          <p:nvPr/>
        </p:nvSpPr>
        <p:spPr bwMode="auto">
          <a:xfrm>
            <a:off x="2743200" y="5403850"/>
            <a:ext cx="7000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b="1" dirty="0" err="1">
                <a:solidFill>
                  <a:srgbClr val="FFFFFF"/>
                </a:solidFill>
              </a:rPr>
              <a:t>OoExt</a:t>
            </a:r>
          </a:p>
        </p:txBody>
      </p:sp>
      <p:grpSp>
        <p:nvGrpSpPr>
          <p:cNvPr id="37897" name="object 15">
            <a:extLst>
              <a:ext uri="{FF2B5EF4-FFF2-40B4-BE49-F238E27FC236}">
                <a16:creationId xmlns:a16="http://schemas.microsoft.com/office/drawing/2014/main" id="{7A98F31F-A9A3-015A-B461-0739458340F4}"/>
              </a:ext>
            </a:extLst>
          </p:cNvPr>
          <p:cNvGrpSpPr>
            <a:grpSpLocks/>
          </p:cNvGrpSpPr>
          <p:nvPr/>
        </p:nvGrpSpPr>
        <p:grpSpPr bwMode="auto">
          <a:xfrm>
            <a:off x="3005138" y="2371725"/>
            <a:ext cx="1984375" cy="1646238"/>
            <a:chOff x="3005073" y="2371089"/>
            <a:chExt cx="1985010" cy="1646555"/>
          </a:xfrm>
        </p:grpSpPr>
        <p:sp>
          <p:nvSpPr>
            <p:cNvPr id="37937" name="object 16">
              <a:extLst>
                <a:ext uri="{FF2B5EF4-FFF2-40B4-BE49-F238E27FC236}">
                  <a16:creationId xmlns:a16="http://schemas.microsoft.com/office/drawing/2014/main" id="{09E9211B-A34D-8E8C-3D80-4A936DFF95C5}"/>
                </a:ext>
              </a:extLst>
            </p:cNvPr>
            <p:cNvSpPr>
              <a:spLocks/>
            </p:cNvSpPr>
            <p:nvPr/>
          </p:nvSpPr>
          <p:spPr bwMode="auto">
            <a:xfrm>
              <a:off x="3011423" y="3390900"/>
              <a:ext cx="280670" cy="620395"/>
            </a:xfrm>
            <a:custGeom>
              <a:avLst/>
              <a:gdLst>
                <a:gd name="T0" fmla="*/ 210312 w 280670"/>
                <a:gd name="T1" fmla="*/ 0 h 620395"/>
                <a:gd name="T2" fmla="*/ 70103 w 280670"/>
                <a:gd name="T3" fmla="*/ 0 h 620395"/>
                <a:gd name="T4" fmla="*/ 70103 w 280670"/>
                <a:gd name="T5" fmla="*/ 480060 h 620395"/>
                <a:gd name="T6" fmla="*/ 0 w 280670"/>
                <a:gd name="T7" fmla="*/ 480060 h 620395"/>
                <a:gd name="T8" fmla="*/ 140207 w 280670"/>
                <a:gd name="T9" fmla="*/ 620268 h 620395"/>
                <a:gd name="T10" fmla="*/ 280415 w 280670"/>
                <a:gd name="T11" fmla="*/ 480060 h 620395"/>
                <a:gd name="T12" fmla="*/ 210312 w 280670"/>
                <a:gd name="T13" fmla="*/ 480060 h 620395"/>
                <a:gd name="T14" fmla="*/ 210312 w 280670"/>
                <a:gd name="T15" fmla="*/ 0 h 620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670" h="620395">
                  <a:moveTo>
                    <a:pt x="210312" y="0"/>
                  </a:moveTo>
                  <a:lnTo>
                    <a:pt x="70103" y="0"/>
                  </a:lnTo>
                  <a:lnTo>
                    <a:pt x="70103" y="480060"/>
                  </a:lnTo>
                  <a:lnTo>
                    <a:pt x="0" y="480060"/>
                  </a:lnTo>
                  <a:lnTo>
                    <a:pt x="140207" y="620268"/>
                  </a:lnTo>
                  <a:lnTo>
                    <a:pt x="280415" y="480060"/>
                  </a:lnTo>
                  <a:lnTo>
                    <a:pt x="210312" y="480060"/>
                  </a:lnTo>
                  <a:lnTo>
                    <a:pt x="21031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38" name="object 17">
              <a:extLst>
                <a:ext uri="{FF2B5EF4-FFF2-40B4-BE49-F238E27FC236}">
                  <a16:creationId xmlns:a16="http://schemas.microsoft.com/office/drawing/2014/main" id="{6188ECAE-EB44-D9F5-A20B-9F644A62CE2F}"/>
                </a:ext>
              </a:extLst>
            </p:cNvPr>
            <p:cNvSpPr>
              <a:spLocks/>
            </p:cNvSpPr>
            <p:nvPr/>
          </p:nvSpPr>
          <p:spPr bwMode="auto">
            <a:xfrm>
              <a:off x="3011423" y="3390900"/>
              <a:ext cx="280670" cy="620395"/>
            </a:xfrm>
            <a:custGeom>
              <a:avLst/>
              <a:gdLst>
                <a:gd name="T0" fmla="*/ 0 w 280670"/>
                <a:gd name="T1" fmla="*/ 480060 h 620395"/>
                <a:gd name="T2" fmla="*/ 70103 w 280670"/>
                <a:gd name="T3" fmla="*/ 480060 h 620395"/>
                <a:gd name="T4" fmla="*/ 70103 w 280670"/>
                <a:gd name="T5" fmla="*/ 0 h 620395"/>
                <a:gd name="T6" fmla="*/ 210312 w 280670"/>
                <a:gd name="T7" fmla="*/ 0 h 620395"/>
                <a:gd name="T8" fmla="*/ 210312 w 280670"/>
                <a:gd name="T9" fmla="*/ 480060 h 620395"/>
                <a:gd name="T10" fmla="*/ 280415 w 280670"/>
                <a:gd name="T11" fmla="*/ 480060 h 620395"/>
                <a:gd name="T12" fmla="*/ 140207 w 280670"/>
                <a:gd name="T13" fmla="*/ 620268 h 620395"/>
                <a:gd name="T14" fmla="*/ 0 w 280670"/>
                <a:gd name="T15" fmla="*/ 480060 h 620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670" h="620395">
                  <a:moveTo>
                    <a:pt x="0" y="480060"/>
                  </a:moveTo>
                  <a:lnTo>
                    <a:pt x="70103" y="480060"/>
                  </a:lnTo>
                  <a:lnTo>
                    <a:pt x="70103" y="0"/>
                  </a:lnTo>
                  <a:lnTo>
                    <a:pt x="210312" y="0"/>
                  </a:lnTo>
                  <a:lnTo>
                    <a:pt x="210312" y="480060"/>
                  </a:lnTo>
                  <a:lnTo>
                    <a:pt x="280415" y="480060"/>
                  </a:lnTo>
                  <a:lnTo>
                    <a:pt x="140207" y="620268"/>
                  </a:lnTo>
                  <a:lnTo>
                    <a:pt x="0" y="480060"/>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939" name="object 18">
              <a:extLst>
                <a:ext uri="{FF2B5EF4-FFF2-40B4-BE49-F238E27FC236}">
                  <a16:creationId xmlns:a16="http://schemas.microsoft.com/office/drawing/2014/main" id="{F9274CF6-7EB5-E40E-BB44-E48CF6BCC92E}"/>
                </a:ext>
              </a:extLst>
            </p:cNvPr>
            <p:cNvSpPr>
              <a:spLocks/>
            </p:cNvSpPr>
            <p:nvPr/>
          </p:nvSpPr>
          <p:spPr bwMode="auto">
            <a:xfrm>
              <a:off x="3968495" y="2377439"/>
              <a:ext cx="1015365" cy="208915"/>
            </a:xfrm>
            <a:custGeom>
              <a:avLst/>
              <a:gdLst>
                <a:gd name="T0" fmla="*/ 910589 w 1015364"/>
                <a:gd name="T1" fmla="*/ 0 h 208914"/>
                <a:gd name="T2" fmla="*/ 910589 w 1015364"/>
                <a:gd name="T3" fmla="*/ 52197 h 208914"/>
                <a:gd name="T4" fmla="*/ 0 w 1015364"/>
                <a:gd name="T5" fmla="*/ 52197 h 208914"/>
                <a:gd name="T6" fmla="*/ 0 w 1015364"/>
                <a:gd name="T7" fmla="*/ 156590 h 208914"/>
                <a:gd name="T8" fmla="*/ 910589 w 1015364"/>
                <a:gd name="T9" fmla="*/ 156590 h 208914"/>
                <a:gd name="T10" fmla="*/ 910589 w 1015364"/>
                <a:gd name="T11" fmla="*/ 208787 h 208914"/>
                <a:gd name="T12" fmla="*/ 1014983 w 1015364"/>
                <a:gd name="T13" fmla="*/ 104394 h 208914"/>
                <a:gd name="T14" fmla="*/ 910589 w 1015364"/>
                <a:gd name="T15" fmla="*/ 0 h 2089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364" h="208914">
                  <a:moveTo>
                    <a:pt x="910589" y="0"/>
                  </a:moveTo>
                  <a:lnTo>
                    <a:pt x="910589" y="52197"/>
                  </a:lnTo>
                  <a:lnTo>
                    <a:pt x="0" y="52197"/>
                  </a:lnTo>
                  <a:lnTo>
                    <a:pt x="0" y="156590"/>
                  </a:lnTo>
                  <a:lnTo>
                    <a:pt x="910589" y="156590"/>
                  </a:lnTo>
                  <a:lnTo>
                    <a:pt x="910589" y="208787"/>
                  </a:lnTo>
                  <a:lnTo>
                    <a:pt x="1014983" y="104394"/>
                  </a:lnTo>
                  <a:lnTo>
                    <a:pt x="910589"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40" name="object 19">
              <a:extLst>
                <a:ext uri="{FF2B5EF4-FFF2-40B4-BE49-F238E27FC236}">
                  <a16:creationId xmlns:a16="http://schemas.microsoft.com/office/drawing/2014/main" id="{0B321337-182A-D1AF-4F74-0BB47CFB44D2}"/>
                </a:ext>
              </a:extLst>
            </p:cNvPr>
            <p:cNvSpPr>
              <a:spLocks/>
            </p:cNvSpPr>
            <p:nvPr/>
          </p:nvSpPr>
          <p:spPr bwMode="auto">
            <a:xfrm>
              <a:off x="3968495" y="2377439"/>
              <a:ext cx="1015365" cy="208915"/>
            </a:xfrm>
            <a:custGeom>
              <a:avLst/>
              <a:gdLst>
                <a:gd name="T0" fmla="*/ 0 w 1015364"/>
                <a:gd name="T1" fmla="*/ 52197 h 208914"/>
                <a:gd name="T2" fmla="*/ 910589 w 1015364"/>
                <a:gd name="T3" fmla="*/ 52197 h 208914"/>
                <a:gd name="T4" fmla="*/ 910589 w 1015364"/>
                <a:gd name="T5" fmla="*/ 0 h 208914"/>
                <a:gd name="T6" fmla="*/ 1014983 w 1015364"/>
                <a:gd name="T7" fmla="*/ 104394 h 208914"/>
                <a:gd name="T8" fmla="*/ 910589 w 1015364"/>
                <a:gd name="T9" fmla="*/ 208787 h 208914"/>
                <a:gd name="T10" fmla="*/ 910589 w 1015364"/>
                <a:gd name="T11" fmla="*/ 156590 h 208914"/>
                <a:gd name="T12" fmla="*/ 0 w 1015364"/>
                <a:gd name="T13" fmla="*/ 156590 h 208914"/>
                <a:gd name="T14" fmla="*/ 0 w 1015364"/>
                <a:gd name="T15" fmla="*/ 52197 h 2089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364" h="208914">
                  <a:moveTo>
                    <a:pt x="0" y="52197"/>
                  </a:moveTo>
                  <a:lnTo>
                    <a:pt x="910589" y="52197"/>
                  </a:lnTo>
                  <a:lnTo>
                    <a:pt x="910589" y="0"/>
                  </a:lnTo>
                  <a:lnTo>
                    <a:pt x="1014983" y="104394"/>
                  </a:lnTo>
                  <a:lnTo>
                    <a:pt x="910589" y="208787"/>
                  </a:lnTo>
                  <a:lnTo>
                    <a:pt x="910589" y="156590"/>
                  </a:lnTo>
                  <a:lnTo>
                    <a:pt x="0" y="156590"/>
                  </a:lnTo>
                  <a:lnTo>
                    <a:pt x="0" y="52197"/>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7898" name="object 20">
            <a:extLst>
              <a:ext uri="{FF2B5EF4-FFF2-40B4-BE49-F238E27FC236}">
                <a16:creationId xmlns:a16="http://schemas.microsoft.com/office/drawing/2014/main" id="{ED5EB6CD-36DD-034A-2A49-99507BF8CA3D}"/>
              </a:ext>
            </a:extLst>
          </p:cNvPr>
          <p:cNvSpPr txBox="1">
            <a:spLocks noChangeArrowheads="1"/>
          </p:cNvSpPr>
          <p:nvPr/>
        </p:nvSpPr>
        <p:spPr bwMode="auto">
          <a:xfrm>
            <a:off x="4614863" y="5164138"/>
            <a:ext cx="150653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200" b="1" dirty="0" err="1">
                <a:solidFill>
                  <a:srgbClr val="034EA1"/>
                </a:solidFill>
              </a:rPr>
              <a:t>Συν</a:t>
            </a:r>
            <a:r>
              <a:rPr lang="en-US" altLang="en-US" sz="1200" b="1" dirty="0">
                <a:solidFill>
                  <a:srgbClr val="034EA1"/>
                </a:solidFill>
              </a:rPr>
              <a:t>αλλασσόμενος </a:t>
            </a:r>
            <a:r>
              <a:rPr lang="el-GR" altLang="en-US" sz="1200" b="1" dirty="0">
                <a:solidFill>
                  <a:srgbClr val="034EA1"/>
                </a:solidFill>
              </a:rPr>
              <a:t>σ</a:t>
            </a:r>
            <a:r>
              <a:rPr lang="en-US" altLang="en-US" sz="1200" b="1" dirty="0" err="1">
                <a:solidFill>
                  <a:srgbClr val="034EA1"/>
                </a:solidFill>
              </a:rPr>
              <a:t>την</a:t>
            </a:r>
            <a:r>
              <a:rPr lang="en-US" altLang="en-US" sz="1200" b="1" dirty="0">
                <a:solidFill>
                  <a:srgbClr val="034EA1"/>
                </a:solidFill>
              </a:rPr>
              <a:t> </a:t>
            </a:r>
            <a:r>
              <a:rPr lang="en-US" altLang="en-US" sz="1200" b="1" dirty="0" err="1">
                <a:solidFill>
                  <a:srgbClr val="034EA1"/>
                </a:solidFill>
              </a:rPr>
              <a:t>έξοδο</a:t>
            </a:r>
            <a:endParaRPr lang="en-US" altLang="en-US" sz="1200" b="1" dirty="0">
              <a:solidFill>
                <a:srgbClr val="034EA1"/>
              </a:solidFill>
            </a:endParaRPr>
          </a:p>
        </p:txBody>
      </p:sp>
      <p:pic>
        <p:nvPicPr>
          <p:cNvPr id="37899" name="object 21">
            <a:extLst>
              <a:ext uri="{FF2B5EF4-FFF2-40B4-BE49-F238E27FC236}">
                <a16:creationId xmlns:a16="http://schemas.microsoft.com/office/drawing/2014/main" id="{B754C4A7-2429-E298-EE56-CF37BDDDF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138" y="2257425"/>
            <a:ext cx="6746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object 22">
            <a:extLst>
              <a:ext uri="{FF2B5EF4-FFF2-40B4-BE49-F238E27FC236}">
                <a16:creationId xmlns:a16="http://schemas.microsoft.com/office/drawing/2014/main" id="{1684DDE9-B7C9-F8A4-1A93-C96BD922F08D}"/>
              </a:ext>
            </a:extLst>
          </p:cNvPr>
          <p:cNvSpPr txBox="1">
            <a:spLocks noChangeArrowheads="1"/>
          </p:cNvSpPr>
          <p:nvPr/>
        </p:nvSpPr>
        <p:spPr bwMode="auto">
          <a:xfrm>
            <a:off x="7372350" y="2695575"/>
            <a:ext cx="10588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200" b="1" dirty="0" err="1">
                <a:solidFill>
                  <a:srgbClr val="034EA1"/>
                </a:solidFill>
              </a:rPr>
              <a:t>Εμ</a:t>
            </a:r>
            <a:r>
              <a:rPr lang="en-US" altLang="en-US" sz="1200" b="1" dirty="0">
                <a:solidFill>
                  <a:srgbClr val="034EA1"/>
                </a:solidFill>
              </a:rPr>
              <a:t>π</a:t>
            </a:r>
            <a:r>
              <a:rPr lang="en-US" altLang="en-US" sz="1200" b="1" dirty="0" err="1">
                <a:solidFill>
                  <a:srgbClr val="034EA1"/>
                </a:solidFill>
              </a:rPr>
              <a:t>ορεύμ</a:t>
            </a:r>
            <a:r>
              <a:rPr lang="en-US" altLang="en-US" sz="1200" b="1" dirty="0">
                <a:solidFill>
                  <a:srgbClr val="034EA1"/>
                </a:solidFill>
              </a:rPr>
              <a:t>ατα</a:t>
            </a:r>
          </a:p>
        </p:txBody>
      </p:sp>
      <p:grpSp>
        <p:nvGrpSpPr>
          <p:cNvPr id="37901" name="object 23">
            <a:extLst>
              <a:ext uri="{FF2B5EF4-FFF2-40B4-BE49-F238E27FC236}">
                <a16:creationId xmlns:a16="http://schemas.microsoft.com/office/drawing/2014/main" id="{33A5306D-F81F-5CBD-2100-3EEC5B8D3FF3}"/>
              </a:ext>
            </a:extLst>
          </p:cNvPr>
          <p:cNvGrpSpPr>
            <a:grpSpLocks/>
          </p:cNvGrpSpPr>
          <p:nvPr/>
        </p:nvGrpSpPr>
        <p:grpSpPr bwMode="auto">
          <a:xfrm>
            <a:off x="892175" y="2041525"/>
            <a:ext cx="7993063" cy="4021138"/>
            <a:chOff x="892331" y="2040774"/>
            <a:chExt cx="7993224" cy="4021697"/>
          </a:xfrm>
        </p:grpSpPr>
        <p:sp>
          <p:nvSpPr>
            <p:cNvPr id="37926" name="object 24">
              <a:extLst>
                <a:ext uri="{FF2B5EF4-FFF2-40B4-BE49-F238E27FC236}">
                  <a16:creationId xmlns:a16="http://schemas.microsoft.com/office/drawing/2014/main" id="{9FE9F79F-6360-7FCF-3823-F7A0440FB535}"/>
                </a:ext>
              </a:extLst>
            </p:cNvPr>
            <p:cNvSpPr>
              <a:spLocks/>
            </p:cNvSpPr>
            <p:nvPr/>
          </p:nvSpPr>
          <p:spPr bwMode="auto">
            <a:xfrm>
              <a:off x="4191126" y="4959476"/>
              <a:ext cx="2807335" cy="1102995"/>
            </a:xfrm>
            <a:custGeom>
              <a:avLst/>
              <a:gdLst>
                <a:gd name="T0" fmla="*/ 2755128 w 2807334"/>
                <a:gd name="T1" fmla="*/ 34372 h 1102995"/>
                <a:gd name="T2" fmla="*/ 2651376 w 2807334"/>
                <a:gd name="T3" fmla="*/ 101446 h 1102995"/>
                <a:gd name="T4" fmla="*/ 2547609 w 2807334"/>
                <a:gd name="T5" fmla="*/ 166244 h 1102995"/>
                <a:gd name="T6" fmla="*/ 2443969 w 2807334"/>
                <a:gd name="T7" fmla="*/ 228709 h 1102995"/>
                <a:gd name="T8" fmla="*/ 2340600 w 2807334"/>
                <a:gd name="T9" fmla="*/ 288783 h 1102995"/>
                <a:gd name="T10" fmla="*/ 2237643 w 2807334"/>
                <a:gd name="T11" fmla="*/ 346408 h 1102995"/>
                <a:gd name="T12" fmla="*/ 2135241 w 2807334"/>
                <a:gd name="T13" fmla="*/ 401526 h 1102995"/>
                <a:gd name="T14" fmla="*/ 2033537 w 2807334"/>
                <a:gd name="T15" fmla="*/ 454080 h 1102995"/>
                <a:gd name="T16" fmla="*/ 1932674 w 2807334"/>
                <a:gd name="T17" fmla="*/ 504013 h 1102995"/>
                <a:gd name="T18" fmla="*/ 1832793 w 2807334"/>
                <a:gd name="T19" fmla="*/ 551266 h 1102995"/>
                <a:gd name="T20" fmla="*/ 1734037 w 2807334"/>
                <a:gd name="T21" fmla="*/ 595781 h 1102995"/>
                <a:gd name="T22" fmla="*/ 1636549 w 2807334"/>
                <a:gd name="T23" fmla="*/ 637502 h 1102995"/>
                <a:gd name="T24" fmla="*/ 1540471 w 2807334"/>
                <a:gd name="T25" fmla="*/ 676370 h 1102995"/>
                <a:gd name="T26" fmla="*/ 1445947 w 2807334"/>
                <a:gd name="T27" fmla="*/ 712327 h 1102995"/>
                <a:gd name="T28" fmla="*/ 1353118 w 2807334"/>
                <a:gd name="T29" fmla="*/ 745317 h 1102995"/>
                <a:gd name="T30" fmla="*/ 1262127 w 2807334"/>
                <a:gd name="T31" fmla="*/ 775281 h 1102995"/>
                <a:gd name="T32" fmla="*/ 1173116 w 2807334"/>
                <a:gd name="T33" fmla="*/ 802161 h 1102995"/>
                <a:gd name="T34" fmla="*/ 1086229 w 2807334"/>
                <a:gd name="T35" fmla="*/ 825900 h 1102995"/>
                <a:gd name="T36" fmla="*/ 1001607 w 2807334"/>
                <a:gd name="T37" fmla="*/ 846440 h 1102995"/>
                <a:gd name="T38" fmla="*/ 919394 w 2807334"/>
                <a:gd name="T39" fmla="*/ 863724 h 1102995"/>
                <a:gd name="T40" fmla="*/ 839731 w 2807334"/>
                <a:gd name="T41" fmla="*/ 877694 h 1102995"/>
                <a:gd name="T42" fmla="*/ 762762 w 2807334"/>
                <a:gd name="T43" fmla="*/ 888291 h 1102995"/>
                <a:gd name="T44" fmla="*/ 617473 w 2807334"/>
                <a:gd name="T45" fmla="*/ 899140 h 1102995"/>
                <a:gd name="T46" fmla="*/ 681101 w 2807334"/>
                <a:gd name="T47" fmla="*/ 831951 h 1102995"/>
                <a:gd name="T48" fmla="*/ 289051 w 2807334"/>
                <a:gd name="T49" fmla="*/ 1102766 h 1102995"/>
                <a:gd name="T50" fmla="*/ 420929 w 2807334"/>
                <a:gd name="T51" fmla="*/ 1034564 h 1102995"/>
                <a:gd name="T52" fmla="*/ 563530 w 2807334"/>
                <a:gd name="T53" fmla="*/ 1024087 h 1102995"/>
                <a:gd name="T54" fmla="*/ 677635 w 2807334"/>
                <a:gd name="T55" fmla="*/ 1007527 h 1102995"/>
                <a:gd name="T56" fmla="*/ 756857 w 2807334"/>
                <a:gd name="T57" fmla="*/ 992452 h 1102995"/>
                <a:gd name="T58" fmla="*/ 838441 w 2807334"/>
                <a:gd name="T59" fmla="*/ 974216 h 1102995"/>
                <a:gd name="T60" fmla="*/ 922253 w 2807334"/>
                <a:gd name="T61" fmla="*/ 952878 h 1102995"/>
                <a:gd name="T62" fmla="*/ 1008155 w 2807334"/>
                <a:gd name="T63" fmla="*/ 928495 h 1102995"/>
                <a:gd name="T64" fmla="*/ 1096013 w 2807334"/>
                <a:gd name="T65" fmla="*/ 901127 h 1102995"/>
                <a:gd name="T66" fmla="*/ 1185689 w 2807334"/>
                <a:gd name="T67" fmla="*/ 870831 h 1102995"/>
                <a:gd name="T68" fmla="*/ 1277049 w 2807334"/>
                <a:gd name="T69" fmla="*/ 837665 h 1102995"/>
                <a:gd name="T70" fmla="*/ 1369956 w 2807334"/>
                <a:gd name="T71" fmla="*/ 801688 h 1102995"/>
                <a:gd name="T72" fmla="*/ 1464274 w 2807334"/>
                <a:gd name="T73" fmla="*/ 762957 h 1102995"/>
                <a:gd name="T74" fmla="*/ 1559868 w 2807334"/>
                <a:gd name="T75" fmla="*/ 721531 h 1102995"/>
                <a:gd name="T76" fmla="*/ 1656601 w 2807334"/>
                <a:gd name="T77" fmla="*/ 677467 h 1102995"/>
                <a:gd name="T78" fmla="*/ 1754337 w 2807334"/>
                <a:gd name="T79" fmla="*/ 630825 h 1102995"/>
                <a:gd name="T80" fmla="*/ 1852941 w 2807334"/>
                <a:gd name="T81" fmla="*/ 581662 h 1102995"/>
                <a:gd name="T82" fmla="*/ 1952276 w 2807334"/>
                <a:gd name="T83" fmla="*/ 530036 h 1102995"/>
                <a:gd name="T84" fmla="*/ 2052208 w 2807334"/>
                <a:gd name="T85" fmla="*/ 476006 h 1102995"/>
                <a:gd name="T86" fmla="*/ 2152598 w 2807334"/>
                <a:gd name="T87" fmla="*/ 419629 h 1102995"/>
                <a:gd name="T88" fmla="*/ 2253313 w 2807334"/>
                <a:gd name="T89" fmla="*/ 360964 h 1102995"/>
                <a:gd name="T90" fmla="*/ 2354215 w 2807334"/>
                <a:gd name="T91" fmla="*/ 300068 h 1102995"/>
                <a:gd name="T92" fmla="*/ 2455169 w 2807334"/>
                <a:gd name="T93" fmla="*/ 237001 h 1102995"/>
                <a:gd name="T94" fmla="*/ 2556039 w 2807334"/>
                <a:gd name="T95" fmla="*/ 171819 h 1102995"/>
                <a:gd name="T96" fmla="*/ 2656689 w 2807334"/>
                <a:gd name="T97" fmla="*/ 104582 h 1102995"/>
                <a:gd name="T98" fmla="*/ 2756983 w 2807334"/>
                <a:gd name="T99" fmla="*/ 35348 h 1102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7334" h="1102995">
                  <a:moveTo>
                    <a:pt x="2806954" y="0"/>
                  </a:moveTo>
                  <a:lnTo>
                    <a:pt x="2755128" y="34372"/>
                  </a:lnTo>
                  <a:lnTo>
                    <a:pt x="2703263" y="68190"/>
                  </a:lnTo>
                  <a:lnTo>
                    <a:pt x="2651376" y="101446"/>
                  </a:lnTo>
                  <a:lnTo>
                    <a:pt x="2599485" y="134133"/>
                  </a:lnTo>
                  <a:lnTo>
                    <a:pt x="2547609" y="166244"/>
                  </a:lnTo>
                  <a:lnTo>
                    <a:pt x="2495764" y="197772"/>
                  </a:lnTo>
                  <a:lnTo>
                    <a:pt x="2443969" y="228709"/>
                  </a:lnTo>
                  <a:lnTo>
                    <a:pt x="2392242" y="259048"/>
                  </a:lnTo>
                  <a:lnTo>
                    <a:pt x="2340600" y="288783"/>
                  </a:lnTo>
                  <a:lnTo>
                    <a:pt x="2289061" y="317905"/>
                  </a:lnTo>
                  <a:lnTo>
                    <a:pt x="2237643" y="346408"/>
                  </a:lnTo>
                  <a:lnTo>
                    <a:pt x="2186364" y="374284"/>
                  </a:lnTo>
                  <a:lnTo>
                    <a:pt x="2135241" y="401526"/>
                  </a:lnTo>
                  <a:lnTo>
                    <a:pt x="2084293" y="428127"/>
                  </a:lnTo>
                  <a:lnTo>
                    <a:pt x="2033537" y="454080"/>
                  </a:lnTo>
                  <a:lnTo>
                    <a:pt x="1982992" y="479378"/>
                  </a:lnTo>
                  <a:lnTo>
                    <a:pt x="1932674" y="504013"/>
                  </a:lnTo>
                  <a:lnTo>
                    <a:pt x="1882601" y="527978"/>
                  </a:lnTo>
                  <a:lnTo>
                    <a:pt x="1832793" y="551266"/>
                  </a:lnTo>
                  <a:lnTo>
                    <a:pt x="1783265" y="573869"/>
                  </a:lnTo>
                  <a:lnTo>
                    <a:pt x="1734037" y="595781"/>
                  </a:lnTo>
                  <a:lnTo>
                    <a:pt x="1685126" y="616994"/>
                  </a:lnTo>
                  <a:lnTo>
                    <a:pt x="1636549" y="637502"/>
                  </a:lnTo>
                  <a:lnTo>
                    <a:pt x="1588325" y="657296"/>
                  </a:lnTo>
                  <a:lnTo>
                    <a:pt x="1540471" y="676370"/>
                  </a:lnTo>
                  <a:lnTo>
                    <a:pt x="1493006" y="694716"/>
                  </a:lnTo>
                  <a:lnTo>
                    <a:pt x="1445947" y="712327"/>
                  </a:lnTo>
                  <a:lnTo>
                    <a:pt x="1399312" y="729197"/>
                  </a:lnTo>
                  <a:lnTo>
                    <a:pt x="1353118" y="745317"/>
                  </a:lnTo>
                  <a:lnTo>
                    <a:pt x="1307384" y="760681"/>
                  </a:lnTo>
                  <a:lnTo>
                    <a:pt x="1262127" y="775281"/>
                  </a:lnTo>
                  <a:lnTo>
                    <a:pt x="1217365" y="789110"/>
                  </a:lnTo>
                  <a:lnTo>
                    <a:pt x="1173116" y="802161"/>
                  </a:lnTo>
                  <a:lnTo>
                    <a:pt x="1129398" y="814427"/>
                  </a:lnTo>
                  <a:lnTo>
                    <a:pt x="1086229" y="825900"/>
                  </a:lnTo>
                  <a:lnTo>
                    <a:pt x="1043626" y="836574"/>
                  </a:lnTo>
                  <a:lnTo>
                    <a:pt x="1001607" y="846440"/>
                  </a:lnTo>
                  <a:lnTo>
                    <a:pt x="960191" y="855493"/>
                  </a:lnTo>
                  <a:lnTo>
                    <a:pt x="919394" y="863724"/>
                  </a:lnTo>
                  <a:lnTo>
                    <a:pt x="879235" y="871127"/>
                  </a:lnTo>
                  <a:lnTo>
                    <a:pt x="839731" y="877694"/>
                  </a:lnTo>
                  <a:lnTo>
                    <a:pt x="800901" y="883418"/>
                  </a:lnTo>
                  <a:lnTo>
                    <a:pt x="762762" y="888291"/>
                  </a:lnTo>
                  <a:lnTo>
                    <a:pt x="688628" y="895459"/>
                  </a:lnTo>
                  <a:lnTo>
                    <a:pt x="617473" y="899140"/>
                  </a:lnTo>
                  <a:lnTo>
                    <a:pt x="583057" y="899655"/>
                  </a:lnTo>
                  <a:lnTo>
                    <a:pt x="681101" y="831951"/>
                  </a:lnTo>
                  <a:lnTo>
                    <a:pt x="0" y="781989"/>
                  </a:lnTo>
                  <a:lnTo>
                    <a:pt x="289051" y="1102766"/>
                  </a:lnTo>
                  <a:lnTo>
                    <a:pt x="387096" y="1035062"/>
                  </a:lnTo>
                  <a:lnTo>
                    <a:pt x="420929" y="1034564"/>
                  </a:lnTo>
                  <a:lnTo>
                    <a:pt x="490810" y="1031008"/>
                  </a:lnTo>
                  <a:lnTo>
                    <a:pt x="563530" y="1024087"/>
                  </a:lnTo>
                  <a:lnTo>
                    <a:pt x="638953" y="1013862"/>
                  </a:lnTo>
                  <a:lnTo>
                    <a:pt x="677635" y="1007527"/>
                  </a:lnTo>
                  <a:lnTo>
                    <a:pt x="716942" y="1000388"/>
                  </a:lnTo>
                  <a:lnTo>
                    <a:pt x="756857" y="992452"/>
                  </a:lnTo>
                  <a:lnTo>
                    <a:pt x="797362" y="983725"/>
                  </a:lnTo>
                  <a:lnTo>
                    <a:pt x="838441" y="974216"/>
                  </a:lnTo>
                  <a:lnTo>
                    <a:pt x="880077" y="963931"/>
                  </a:lnTo>
                  <a:lnTo>
                    <a:pt x="922253" y="952878"/>
                  </a:lnTo>
                  <a:lnTo>
                    <a:pt x="964951" y="941063"/>
                  </a:lnTo>
                  <a:lnTo>
                    <a:pt x="1008155" y="928495"/>
                  </a:lnTo>
                  <a:lnTo>
                    <a:pt x="1051848" y="915181"/>
                  </a:lnTo>
                  <a:lnTo>
                    <a:pt x="1096013" y="901127"/>
                  </a:lnTo>
                  <a:lnTo>
                    <a:pt x="1140632" y="886341"/>
                  </a:lnTo>
                  <a:lnTo>
                    <a:pt x="1185689" y="870831"/>
                  </a:lnTo>
                  <a:lnTo>
                    <a:pt x="1231167" y="854603"/>
                  </a:lnTo>
                  <a:lnTo>
                    <a:pt x="1277049" y="837665"/>
                  </a:lnTo>
                  <a:lnTo>
                    <a:pt x="1323318" y="820024"/>
                  </a:lnTo>
                  <a:lnTo>
                    <a:pt x="1369956" y="801688"/>
                  </a:lnTo>
                  <a:lnTo>
                    <a:pt x="1416947" y="782663"/>
                  </a:lnTo>
                  <a:lnTo>
                    <a:pt x="1464274" y="762957"/>
                  </a:lnTo>
                  <a:lnTo>
                    <a:pt x="1511920" y="742577"/>
                  </a:lnTo>
                  <a:lnTo>
                    <a:pt x="1559868" y="721531"/>
                  </a:lnTo>
                  <a:lnTo>
                    <a:pt x="1608100" y="699825"/>
                  </a:lnTo>
                  <a:lnTo>
                    <a:pt x="1656601" y="677467"/>
                  </a:lnTo>
                  <a:lnTo>
                    <a:pt x="1705352" y="654465"/>
                  </a:lnTo>
                  <a:lnTo>
                    <a:pt x="1754337" y="630825"/>
                  </a:lnTo>
                  <a:lnTo>
                    <a:pt x="1803539" y="606555"/>
                  </a:lnTo>
                  <a:lnTo>
                    <a:pt x="1852941" y="581662"/>
                  </a:lnTo>
                  <a:lnTo>
                    <a:pt x="1902526" y="556153"/>
                  </a:lnTo>
                  <a:lnTo>
                    <a:pt x="1952276" y="530036"/>
                  </a:lnTo>
                  <a:lnTo>
                    <a:pt x="2002176" y="503318"/>
                  </a:lnTo>
                  <a:lnTo>
                    <a:pt x="2052208" y="476006"/>
                  </a:lnTo>
                  <a:lnTo>
                    <a:pt x="2102354" y="448107"/>
                  </a:lnTo>
                  <a:lnTo>
                    <a:pt x="2152598" y="419629"/>
                  </a:lnTo>
                  <a:lnTo>
                    <a:pt x="2202923" y="390579"/>
                  </a:lnTo>
                  <a:lnTo>
                    <a:pt x="2253313" y="360964"/>
                  </a:lnTo>
                  <a:lnTo>
                    <a:pt x="2303749" y="330791"/>
                  </a:lnTo>
                  <a:lnTo>
                    <a:pt x="2354215" y="300068"/>
                  </a:lnTo>
                  <a:lnTo>
                    <a:pt x="2404694" y="268802"/>
                  </a:lnTo>
                  <a:lnTo>
                    <a:pt x="2455169" y="237001"/>
                  </a:lnTo>
                  <a:lnTo>
                    <a:pt x="2505623" y="204671"/>
                  </a:lnTo>
                  <a:lnTo>
                    <a:pt x="2556039" y="171819"/>
                  </a:lnTo>
                  <a:lnTo>
                    <a:pt x="2606400" y="138454"/>
                  </a:lnTo>
                  <a:lnTo>
                    <a:pt x="2656689" y="104582"/>
                  </a:lnTo>
                  <a:lnTo>
                    <a:pt x="2706889" y="70211"/>
                  </a:lnTo>
                  <a:lnTo>
                    <a:pt x="2756983" y="35348"/>
                  </a:lnTo>
                  <a:lnTo>
                    <a:pt x="280695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27" name="object 25">
              <a:extLst>
                <a:ext uri="{FF2B5EF4-FFF2-40B4-BE49-F238E27FC236}">
                  <a16:creationId xmlns:a16="http://schemas.microsoft.com/office/drawing/2014/main" id="{ED1F4E55-A0C7-D9EB-9988-6ED71C8178D2}"/>
                </a:ext>
              </a:extLst>
            </p:cNvPr>
            <p:cNvSpPr>
              <a:spLocks/>
            </p:cNvSpPr>
            <p:nvPr/>
          </p:nvSpPr>
          <p:spPr bwMode="auto">
            <a:xfrm>
              <a:off x="6900545" y="2543174"/>
              <a:ext cx="1985010" cy="2484755"/>
            </a:xfrm>
            <a:custGeom>
              <a:avLst/>
              <a:gdLst>
                <a:gd name="T0" fmla="*/ 1724278 w 1985009"/>
                <a:gd name="T1" fmla="*/ 135382 h 2484754"/>
                <a:gd name="T2" fmla="*/ 1748534 w 1985009"/>
                <a:gd name="T3" fmla="*/ 176434 h 2484754"/>
                <a:gd name="T4" fmla="*/ 1779738 w 1985009"/>
                <a:gd name="T5" fmla="*/ 268227 h 2484754"/>
                <a:gd name="T6" fmla="*/ 1788524 w 1985009"/>
                <a:gd name="T7" fmla="*/ 372041 h 2484754"/>
                <a:gd name="T8" fmla="*/ 1780876 w 1985009"/>
                <a:gd name="T9" fmla="*/ 457143 h 2484754"/>
                <a:gd name="T10" fmla="*/ 1752331 w 1985009"/>
                <a:gd name="T11" fmla="*/ 579404 h 2484754"/>
                <a:gd name="T12" fmla="*/ 1703540 w 1985009"/>
                <a:gd name="T13" fmla="*/ 710725 h 2484754"/>
                <a:gd name="T14" fmla="*/ 1654136 w 1985009"/>
                <a:gd name="T15" fmla="*/ 814515 h 2484754"/>
                <a:gd name="T16" fmla="*/ 1615284 w 1985009"/>
                <a:gd name="T17" fmla="*/ 885978 h 2484754"/>
                <a:gd name="T18" fmla="*/ 1571816 w 1985009"/>
                <a:gd name="T19" fmla="*/ 959101 h 2484754"/>
                <a:gd name="T20" fmla="*/ 1523829 w 1985009"/>
                <a:gd name="T21" fmla="*/ 1033749 h 2484754"/>
                <a:gd name="T22" fmla="*/ 1471422 w 1985009"/>
                <a:gd name="T23" fmla="*/ 1109787 h 2484754"/>
                <a:gd name="T24" fmla="*/ 1414695 w 1985009"/>
                <a:gd name="T25" fmla="*/ 1187081 h 2484754"/>
                <a:gd name="T26" fmla="*/ 1353746 w 1985009"/>
                <a:gd name="T27" fmla="*/ 1265497 h 2484754"/>
                <a:gd name="T28" fmla="*/ 1288673 w 1985009"/>
                <a:gd name="T29" fmla="*/ 1344899 h 2484754"/>
                <a:gd name="T30" fmla="*/ 1219575 w 1985009"/>
                <a:gd name="T31" fmla="*/ 1425153 h 2484754"/>
                <a:gd name="T32" fmla="*/ 1146552 w 1985009"/>
                <a:gd name="T33" fmla="*/ 1506124 h 2484754"/>
                <a:gd name="T34" fmla="*/ 1069702 w 1985009"/>
                <a:gd name="T35" fmla="*/ 1587678 h 2484754"/>
                <a:gd name="T36" fmla="*/ 989123 w 1985009"/>
                <a:gd name="T37" fmla="*/ 1669681 h 2484754"/>
                <a:gd name="T38" fmla="*/ 904915 w 1985009"/>
                <a:gd name="T39" fmla="*/ 1751997 h 2484754"/>
                <a:gd name="T40" fmla="*/ 817175 w 1985009"/>
                <a:gd name="T41" fmla="*/ 1834492 h 2484754"/>
                <a:gd name="T42" fmla="*/ 726004 w 1985009"/>
                <a:gd name="T43" fmla="*/ 1917032 h 2484754"/>
                <a:gd name="T44" fmla="*/ 631499 w 1985009"/>
                <a:gd name="T45" fmla="*/ 1999482 h 2484754"/>
                <a:gd name="T46" fmla="*/ 533760 w 1985009"/>
                <a:gd name="T47" fmla="*/ 2081708 h 2484754"/>
                <a:gd name="T48" fmla="*/ 432885 w 1985009"/>
                <a:gd name="T49" fmla="*/ 2163574 h 2484754"/>
                <a:gd name="T50" fmla="*/ 328972 w 1985009"/>
                <a:gd name="T51" fmla="*/ 2244946 h 2484754"/>
                <a:gd name="T52" fmla="*/ 222121 w 1985009"/>
                <a:gd name="T53" fmla="*/ 2325690 h 2484754"/>
                <a:gd name="T54" fmla="*/ 112431 w 1985009"/>
                <a:gd name="T55" fmla="*/ 2405671 h 2484754"/>
                <a:gd name="T56" fmla="*/ 0 w 1985009"/>
                <a:gd name="T57" fmla="*/ 2484755 h 2484754"/>
                <a:gd name="T58" fmla="*/ 252634 w 1985009"/>
                <a:gd name="T59" fmla="*/ 2309946 h 2484754"/>
                <a:gd name="T60" fmla="*/ 363696 w 1985009"/>
                <a:gd name="T61" fmla="*/ 2230386 h 2484754"/>
                <a:gd name="T62" fmla="*/ 471969 w 1985009"/>
                <a:gd name="T63" fmla="*/ 2149996 h 2484754"/>
                <a:gd name="T64" fmla="*/ 577354 w 1985009"/>
                <a:gd name="T65" fmla="*/ 2068912 h 2484754"/>
                <a:gd name="T66" fmla="*/ 679751 w 1985009"/>
                <a:gd name="T67" fmla="*/ 1987267 h 2484754"/>
                <a:gd name="T68" fmla="*/ 779062 w 1985009"/>
                <a:gd name="T69" fmla="*/ 1905196 h 2484754"/>
                <a:gd name="T70" fmla="*/ 875189 w 1985009"/>
                <a:gd name="T71" fmla="*/ 1822835 h 2484754"/>
                <a:gd name="T72" fmla="*/ 968032 w 1985009"/>
                <a:gd name="T73" fmla="*/ 1740316 h 2484754"/>
                <a:gd name="T74" fmla="*/ 1057493 w 1985009"/>
                <a:gd name="T75" fmla="*/ 1657776 h 2484754"/>
                <a:gd name="T76" fmla="*/ 1143473 w 1985009"/>
                <a:gd name="T77" fmla="*/ 1575348 h 2484754"/>
                <a:gd name="T78" fmla="*/ 1225873 w 1985009"/>
                <a:gd name="T79" fmla="*/ 1493167 h 2484754"/>
                <a:gd name="T80" fmla="*/ 1304595 w 1985009"/>
                <a:gd name="T81" fmla="*/ 1411368 h 2484754"/>
                <a:gd name="T82" fmla="*/ 1379540 w 1985009"/>
                <a:gd name="T83" fmla="*/ 1330085 h 2484754"/>
                <a:gd name="T84" fmla="*/ 1450608 w 1985009"/>
                <a:gd name="T85" fmla="*/ 1249453 h 2484754"/>
                <a:gd name="T86" fmla="*/ 1517702 w 1985009"/>
                <a:gd name="T87" fmla="*/ 1169607 h 2484754"/>
                <a:gd name="T88" fmla="*/ 1580722 w 1985009"/>
                <a:gd name="T89" fmla="*/ 1090680 h 2484754"/>
                <a:gd name="T90" fmla="*/ 1639570 w 1985009"/>
                <a:gd name="T91" fmla="*/ 1012809 h 2484754"/>
                <a:gd name="T92" fmla="*/ 1694146 w 1985009"/>
                <a:gd name="T93" fmla="*/ 936126 h 2484754"/>
                <a:gd name="T94" fmla="*/ 1744353 w 1985009"/>
                <a:gd name="T95" fmla="*/ 860767 h 2484754"/>
                <a:gd name="T96" fmla="*/ 1790091 w 1985009"/>
                <a:gd name="T97" fmla="*/ 786866 h 2484754"/>
                <a:gd name="T98" fmla="*/ 1831261 w 1985009"/>
                <a:gd name="T99" fmla="*/ 714559 h 2484754"/>
                <a:gd name="T100" fmla="*/ 1867766 w 1985009"/>
                <a:gd name="T101" fmla="*/ 643979 h 2484754"/>
                <a:gd name="T102" fmla="*/ 1913557 w 1985009"/>
                <a:gd name="T103" fmla="*/ 541642 h 2484754"/>
                <a:gd name="T104" fmla="*/ 1957359 w 1985009"/>
                <a:gd name="T105" fmla="*/ 412495 h 2484754"/>
                <a:gd name="T106" fmla="*/ 1980718 w 1985009"/>
                <a:gd name="T107" fmla="*/ 292681 h 2484754"/>
                <a:gd name="T108" fmla="*/ 1984347 w 1985009"/>
                <a:gd name="T109" fmla="*/ 209592 h 2484754"/>
                <a:gd name="T110" fmla="*/ 1970031 w 1985009"/>
                <a:gd name="T111" fmla="*/ 108701 h 2484754"/>
                <a:gd name="T112" fmla="*/ 1933099 w 1985009"/>
                <a:gd name="T113" fmla="*/ 20102 h 2484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5009" h="2484754">
                  <a:moveTo>
                    <a:pt x="1920239" y="0"/>
                  </a:moveTo>
                  <a:lnTo>
                    <a:pt x="1724278" y="135382"/>
                  </a:lnTo>
                  <a:lnTo>
                    <a:pt x="1737138" y="155490"/>
                  </a:lnTo>
                  <a:lnTo>
                    <a:pt x="1748534" y="176434"/>
                  </a:lnTo>
                  <a:lnTo>
                    <a:pt x="1766988" y="220760"/>
                  </a:lnTo>
                  <a:lnTo>
                    <a:pt x="1779738" y="268227"/>
                  </a:lnTo>
                  <a:lnTo>
                    <a:pt x="1786884" y="318698"/>
                  </a:lnTo>
                  <a:lnTo>
                    <a:pt x="1788524" y="372041"/>
                  </a:lnTo>
                  <a:lnTo>
                    <a:pt x="1787310" y="399747"/>
                  </a:lnTo>
                  <a:lnTo>
                    <a:pt x="1780876" y="457143"/>
                  </a:lnTo>
                  <a:lnTo>
                    <a:pt x="1769184" y="517074"/>
                  </a:lnTo>
                  <a:lnTo>
                    <a:pt x="1752331" y="579404"/>
                  </a:lnTo>
                  <a:lnTo>
                    <a:pt x="1730417" y="643999"/>
                  </a:lnTo>
                  <a:lnTo>
                    <a:pt x="1703540" y="710725"/>
                  </a:lnTo>
                  <a:lnTo>
                    <a:pt x="1671799" y="779447"/>
                  </a:lnTo>
                  <a:lnTo>
                    <a:pt x="1654136" y="814515"/>
                  </a:lnTo>
                  <a:lnTo>
                    <a:pt x="1635293" y="850030"/>
                  </a:lnTo>
                  <a:lnTo>
                    <a:pt x="1615284" y="885978"/>
                  </a:lnTo>
                  <a:lnTo>
                    <a:pt x="1594121" y="922341"/>
                  </a:lnTo>
                  <a:lnTo>
                    <a:pt x="1571816" y="959101"/>
                  </a:lnTo>
                  <a:lnTo>
                    <a:pt x="1548381" y="996243"/>
                  </a:lnTo>
                  <a:lnTo>
                    <a:pt x="1523829" y="1033749"/>
                  </a:lnTo>
                  <a:lnTo>
                    <a:pt x="1498172" y="1071603"/>
                  </a:lnTo>
                  <a:lnTo>
                    <a:pt x="1471422" y="1109787"/>
                  </a:lnTo>
                  <a:lnTo>
                    <a:pt x="1443593" y="1148286"/>
                  </a:lnTo>
                  <a:lnTo>
                    <a:pt x="1414695" y="1187081"/>
                  </a:lnTo>
                  <a:lnTo>
                    <a:pt x="1384742" y="1226157"/>
                  </a:lnTo>
                  <a:lnTo>
                    <a:pt x="1353746" y="1265497"/>
                  </a:lnTo>
                  <a:lnTo>
                    <a:pt x="1321718" y="1305083"/>
                  </a:lnTo>
                  <a:lnTo>
                    <a:pt x="1288673" y="1344899"/>
                  </a:lnTo>
                  <a:lnTo>
                    <a:pt x="1254621" y="1384928"/>
                  </a:lnTo>
                  <a:lnTo>
                    <a:pt x="1219575" y="1425153"/>
                  </a:lnTo>
                  <a:lnTo>
                    <a:pt x="1183548" y="1465557"/>
                  </a:lnTo>
                  <a:lnTo>
                    <a:pt x="1146552" y="1506124"/>
                  </a:lnTo>
                  <a:lnTo>
                    <a:pt x="1108599" y="1546837"/>
                  </a:lnTo>
                  <a:lnTo>
                    <a:pt x="1069702" y="1587678"/>
                  </a:lnTo>
                  <a:lnTo>
                    <a:pt x="1029872" y="1628632"/>
                  </a:lnTo>
                  <a:lnTo>
                    <a:pt x="989123" y="1669681"/>
                  </a:lnTo>
                  <a:lnTo>
                    <a:pt x="947466" y="1710808"/>
                  </a:lnTo>
                  <a:lnTo>
                    <a:pt x="904915" y="1751997"/>
                  </a:lnTo>
                  <a:lnTo>
                    <a:pt x="861480" y="1793231"/>
                  </a:lnTo>
                  <a:lnTo>
                    <a:pt x="817175" y="1834492"/>
                  </a:lnTo>
                  <a:lnTo>
                    <a:pt x="772012" y="1875765"/>
                  </a:lnTo>
                  <a:lnTo>
                    <a:pt x="726004" y="1917032"/>
                  </a:lnTo>
                  <a:lnTo>
                    <a:pt x="679162" y="1958277"/>
                  </a:lnTo>
                  <a:lnTo>
                    <a:pt x="631499" y="1999482"/>
                  </a:lnTo>
                  <a:lnTo>
                    <a:pt x="583028" y="2040631"/>
                  </a:lnTo>
                  <a:lnTo>
                    <a:pt x="533760" y="2081708"/>
                  </a:lnTo>
                  <a:lnTo>
                    <a:pt x="483708" y="2122694"/>
                  </a:lnTo>
                  <a:lnTo>
                    <a:pt x="432885" y="2163574"/>
                  </a:lnTo>
                  <a:lnTo>
                    <a:pt x="381302" y="2204330"/>
                  </a:lnTo>
                  <a:lnTo>
                    <a:pt x="328972" y="2244946"/>
                  </a:lnTo>
                  <a:lnTo>
                    <a:pt x="275908" y="2285405"/>
                  </a:lnTo>
                  <a:lnTo>
                    <a:pt x="222121" y="2325690"/>
                  </a:lnTo>
                  <a:lnTo>
                    <a:pt x="167625" y="2365784"/>
                  </a:lnTo>
                  <a:lnTo>
                    <a:pt x="112431" y="2405671"/>
                  </a:lnTo>
                  <a:lnTo>
                    <a:pt x="56552" y="2445333"/>
                  </a:lnTo>
                  <a:lnTo>
                    <a:pt x="0" y="2484755"/>
                  </a:lnTo>
                  <a:lnTo>
                    <a:pt x="196087" y="2349373"/>
                  </a:lnTo>
                  <a:lnTo>
                    <a:pt x="252634" y="2309946"/>
                  </a:lnTo>
                  <a:lnTo>
                    <a:pt x="308508" y="2270278"/>
                  </a:lnTo>
                  <a:lnTo>
                    <a:pt x="363696" y="2230386"/>
                  </a:lnTo>
                  <a:lnTo>
                    <a:pt x="418188" y="2190286"/>
                  </a:lnTo>
                  <a:lnTo>
                    <a:pt x="471969" y="2149996"/>
                  </a:lnTo>
                  <a:lnTo>
                    <a:pt x="525029" y="2109532"/>
                  </a:lnTo>
                  <a:lnTo>
                    <a:pt x="577354" y="2068912"/>
                  </a:lnTo>
                  <a:lnTo>
                    <a:pt x="628932" y="2028151"/>
                  </a:lnTo>
                  <a:lnTo>
                    <a:pt x="679751" y="1987267"/>
                  </a:lnTo>
                  <a:lnTo>
                    <a:pt x="729798" y="1946277"/>
                  </a:lnTo>
                  <a:lnTo>
                    <a:pt x="779062" y="1905196"/>
                  </a:lnTo>
                  <a:lnTo>
                    <a:pt x="827530" y="1864044"/>
                  </a:lnTo>
                  <a:lnTo>
                    <a:pt x="875189" y="1822835"/>
                  </a:lnTo>
                  <a:lnTo>
                    <a:pt x="922027" y="1781587"/>
                  </a:lnTo>
                  <a:lnTo>
                    <a:pt x="968032" y="1740316"/>
                  </a:lnTo>
                  <a:lnTo>
                    <a:pt x="1013192" y="1699040"/>
                  </a:lnTo>
                  <a:lnTo>
                    <a:pt x="1057493" y="1657776"/>
                  </a:lnTo>
                  <a:lnTo>
                    <a:pt x="1100924" y="1616539"/>
                  </a:lnTo>
                  <a:lnTo>
                    <a:pt x="1143473" y="1575348"/>
                  </a:lnTo>
                  <a:lnTo>
                    <a:pt x="1185127" y="1534218"/>
                  </a:lnTo>
                  <a:lnTo>
                    <a:pt x="1225873" y="1493167"/>
                  </a:lnTo>
                  <a:lnTo>
                    <a:pt x="1265700" y="1452212"/>
                  </a:lnTo>
                  <a:lnTo>
                    <a:pt x="1304595" y="1411368"/>
                  </a:lnTo>
                  <a:lnTo>
                    <a:pt x="1342546" y="1370654"/>
                  </a:lnTo>
                  <a:lnTo>
                    <a:pt x="1379540" y="1330085"/>
                  </a:lnTo>
                  <a:lnTo>
                    <a:pt x="1415565" y="1289680"/>
                  </a:lnTo>
                  <a:lnTo>
                    <a:pt x="1450608" y="1249453"/>
                  </a:lnTo>
                  <a:lnTo>
                    <a:pt x="1484658" y="1209424"/>
                  </a:lnTo>
                  <a:lnTo>
                    <a:pt x="1517702" y="1169607"/>
                  </a:lnTo>
                  <a:lnTo>
                    <a:pt x="1549727" y="1130020"/>
                  </a:lnTo>
                  <a:lnTo>
                    <a:pt x="1580722" y="1090680"/>
                  </a:lnTo>
                  <a:lnTo>
                    <a:pt x="1610673" y="1051604"/>
                  </a:lnTo>
                  <a:lnTo>
                    <a:pt x="1639570" y="1012809"/>
                  </a:lnTo>
                  <a:lnTo>
                    <a:pt x="1667398" y="974310"/>
                  </a:lnTo>
                  <a:lnTo>
                    <a:pt x="1694146" y="936126"/>
                  </a:lnTo>
                  <a:lnTo>
                    <a:pt x="1719802" y="898273"/>
                  </a:lnTo>
                  <a:lnTo>
                    <a:pt x="1744353" y="860767"/>
                  </a:lnTo>
                  <a:lnTo>
                    <a:pt x="1767787" y="823626"/>
                  </a:lnTo>
                  <a:lnTo>
                    <a:pt x="1790091" y="786866"/>
                  </a:lnTo>
                  <a:lnTo>
                    <a:pt x="1811253" y="750505"/>
                  </a:lnTo>
                  <a:lnTo>
                    <a:pt x="1831261" y="714559"/>
                  </a:lnTo>
                  <a:lnTo>
                    <a:pt x="1850103" y="679044"/>
                  </a:lnTo>
                  <a:lnTo>
                    <a:pt x="1867766" y="643979"/>
                  </a:lnTo>
                  <a:lnTo>
                    <a:pt x="1884237" y="609378"/>
                  </a:lnTo>
                  <a:lnTo>
                    <a:pt x="1913557" y="541642"/>
                  </a:lnTo>
                  <a:lnTo>
                    <a:pt x="1937964" y="475969"/>
                  </a:lnTo>
                  <a:lnTo>
                    <a:pt x="1957359" y="412495"/>
                  </a:lnTo>
                  <a:lnTo>
                    <a:pt x="1971643" y="351354"/>
                  </a:lnTo>
                  <a:lnTo>
                    <a:pt x="1980718" y="292681"/>
                  </a:lnTo>
                  <a:lnTo>
                    <a:pt x="1984485" y="236610"/>
                  </a:lnTo>
                  <a:lnTo>
                    <a:pt x="1984347" y="209592"/>
                  </a:lnTo>
                  <a:lnTo>
                    <a:pt x="1979966" y="157677"/>
                  </a:lnTo>
                  <a:lnTo>
                    <a:pt x="1970031" y="108701"/>
                  </a:lnTo>
                  <a:lnTo>
                    <a:pt x="1954441" y="62797"/>
                  </a:lnTo>
                  <a:lnTo>
                    <a:pt x="1933099" y="20102"/>
                  </a:lnTo>
                  <a:lnTo>
                    <a:pt x="1920239" y="0"/>
                  </a:lnTo>
                  <a:close/>
                </a:path>
              </a:pathLst>
            </a:custGeom>
            <a:solidFill>
              <a:srgbClr val="013E8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28" name="object 26">
              <a:extLst>
                <a:ext uri="{FF2B5EF4-FFF2-40B4-BE49-F238E27FC236}">
                  <a16:creationId xmlns:a16="http://schemas.microsoft.com/office/drawing/2014/main" id="{B01914B3-1C1C-B693-3EEA-8C1A7415BBE1}"/>
                </a:ext>
              </a:extLst>
            </p:cNvPr>
            <p:cNvSpPr>
              <a:spLocks/>
            </p:cNvSpPr>
            <p:nvPr/>
          </p:nvSpPr>
          <p:spPr bwMode="auto">
            <a:xfrm>
              <a:off x="4191126" y="2543174"/>
              <a:ext cx="4693920" cy="3519170"/>
            </a:xfrm>
            <a:custGeom>
              <a:avLst/>
              <a:gdLst>
                <a:gd name="T0" fmla="*/ 2877043 w 4693920"/>
                <a:gd name="T1" fmla="*/ 2365784 h 3519170"/>
                <a:gd name="T2" fmla="*/ 3090720 w 4693920"/>
                <a:gd name="T3" fmla="*/ 2204330 h 3519170"/>
                <a:gd name="T4" fmla="*/ 3292446 w 4693920"/>
                <a:gd name="T5" fmla="*/ 2040631 h 3519170"/>
                <a:gd name="T6" fmla="*/ 3481430 w 4693920"/>
                <a:gd name="T7" fmla="*/ 1875765 h 3519170"/>
                <a:gd name="T8" fmla="*/ 3656884 w 4693920"/>
                <a:gd name="T9" fmla="*/ 1710808 h 3519170"/>
                <a:gd name="T10" fmla="*/ 3818017 w 4693920"/>
                <a:gd name="T11" fmla="*/ 1546837 h 3519170"/>
                <a:gd name="T12" fmla="*/ 3964039 w 4693920"/>
                <a:gd name="T13" fmla="*/ 1384928 h 3519170"/>
                <a:gd name="T14" fmla="*/ 4094160 w 4693920"/>
                <a:gd name="T15" fmla="*/ 1226157 h 3519170"/>
                <a:gd name="T16" fmla="*/ 4207590 w 4693920"/>
                <a:gd name="T17" fmla="*/ 1071603 h 3519170"/>
                <a:gd name="T18" fmla="*/ 4303539 w 4693920"/>
                <a:gd name="T19" fmla="*/ 922341 h 3519170"/>
                <a:gd name="T20" fmla="*/ 4381217 w 4693920"/>
                <a:gd name="T21" fmla="*/ 779447 h 3519170"/>
                <a:gd name="T22" fmla="*/ 4470814 w 4693920"/>
                <a:gd name="T23" fmla="*/ 547947 h 3519170"/>
                <a:gd name="T24" fmla="*/ 4497804 w 4693920"/>
                <a:gd name="T25" fmla="*/ 345019 h 3519170"/>
                <a:gd name="T26" fmla="*/ 4446556 w 4693920"/>
                <a:gd name="T27" fmla="*/ 155490 h 3519170"/>
                <a:gd name="T28" fmla="*/ 4672367 w 4693920"/>
                <a:gd name="T29" fmla="*/ 85356 h 3519170"/>
                <a:gd name="T30" fmla="*/ 4692689 w 4693920"/>
                <a:gd name="T31" fmla="*/ 264312 h 3519170"/>
                <a:gd name="T32" fmla="*/ 4635799 w 4693920"/>
                <a:gd name="T33" fmla="*/ 508539 h 3519170"/>
                <a:gd name="T34" fmla="*/ 4540679 w 4693920"/>
                <a:gd name="T35" fmla="*/ 714559 h 3519170"/>
                <a:gd name="T36" fmla="*/ 4453771 w 4693920"/>
                <a:gd name="T37" fmla="*/ 860767 h 3519170"/>
                <a:gd name="T38" fmla="*/ 4348988 w 4693920"/>
                <a:gd name="T39" fmla="*/ 1012809 h 3519170"/>
                <a:gd name="T40" fmla="*/ 4227120 w 4693920"/>
                <a:gd name="T41" fmla="*/ 1169607 h 3519170"/>
                <a:gd name="T42" fmla="*/ 4088958 w 4693920"/>
                <a:gd name="T43" fmla="*/ 1330085 h 3519170"/>
                <a:gd name="T44" fmla="*/ 3935291 w 4693920"/>
                <a:gd name="T45" fmla="*/ 1493167 h 3519170"/>
                <a:gd name="T46" fmla="*/ 3766911 w 4693920"/>
                <a:gd name="T47" fmla="*/ 1657776 h 3519170"/>
                <a:gd name="T48" fmla="*/ 3584607 w 4693920"/>
                <a:gd name="T49" fmla="*/ 1822835 h 3519170"/>
                <a:gd name="T50" fmla="*/ 3389169 w 4693920"/>
                <a:gd name="T51" fmla="*/ 1987267 h 3519170"/>
                <a:gd name="T52" fmla="*/ 3181387 w 4693920"/>
                <a:gd name="T53" fmla="*/ 2149996 h 3519170"/>
                <a:gd name="T54" fmla="*/ 2962052 w 4693920"/>
                <a:gd name="T55" fmla="*/ 2309946 h 3519170"/>
                <a:gd name="T56" fmla="*/ 2608512 w 4693920"/>
                <a:gd name="T57" fmla="*/ 2553327 h 3519170"/>
                <a:gd name="T58" fmla="*/ 2406074 w 4693920"/>
                <a:gd name="T59" fmla="*/ 2684227 h 3519170"/>
                <a:gd name="T60" fmla="*/ 2203698 w 4693920"/>
                <a:gd name="T61" fmla="*/ 2806425 h 3519170"/>
                <a:gd name="T62" fmla="*/ 2002465 w 4693920"/>
                <a:gd name="T63" fmla="*/ 2919471 h 3519170"/>
                <a:gd name="T64" fmla="*/ 1803453 w 4693920"/>
                <a:gd name="T65" fmla="*/ 3022915 h 3519170"/>
                <a:gd name="T66" fmla="*/ 1607743 w 4693920"/>
                <a:gd name="T67" fmla="*/ 3116309 h 3519170"/>
                <a:gd name="T68" fmla="*/ 1416413 w 4693920"/>
                <a:gd name="T69" fmla="*/ 3199202 h 3519170"/>
                <a:gd name="T70" fmla="*/ 1230542 w 4693920"/>
                <a:gd name="T71" fmla="*/ 3271145 h 3519170"/>
                <a:gd name="T72" fmla="*/ 1051211 w 4693920"/>
                <a:gd name="T73" fmla="*/ 3331687 h 3519170"/>
                <a:gd name="T74" fmla="*/ 879499 w 4693920"/>
                <a:gd name="T75" fmla="*/ 3380381 h 3519170"/>
                <a:gd name="T76" fmla="*/ 716485 w 4693920"/>
                <a:gd name="T77" fmla="*/ 3416775 h 3519170"/>
                <a:gd name="T78" fmla="*/ 526593 w 4693920"/>
                <a:gd name="T79" fmla="*/ 3444287 h 3519170"/>
                <a:gd name="T80" fmla="*/ 0 w 4693920"/>
                <a:gd name="T81" fmla="*/ 3198291 h 3519170"/>
                <a:gd name="T82" fmla="*/ 688628 w 4693920"/>
                <a:gd name="T83" fmla="*/ 3311761 h 3519170"/>
                <a:gd name="T84" fmla="*/ 879235 w 4693920"/>
                <a:gd name="T85" fmla="*/ 3287429 h 3519170"/>
                <a:gd name="T86" fmla="*/ 1043626 w 4693920"/>
                <a:gd name="T87" fmla="*/ 3252876 h 3519170"/>
                <a:gd name="T88" fmla="*/ 1217365 w 4693920"/>
                <a:gd name="T89" fmla="*/ 3205412 h 3519170"/>
                <a:gd name="T90" fmla="*/ 1399312 w 4693920"/>
                <a:gd name="T91" fmla="*/ 3145499 h 3519170"/>
                <a:gd name="T92" fmla="*/ 1588325 w 4693920"/>
                <a:gd name="T93" fmla="*/ 3073598 h 3519170"/>
                <a:gd name="T94" fmla="*/ 1783265 w 4693920"/>
                <a:gd name="T95" fmla="*/ 2990171 h 3519170"/>
                <a:gd name="T96" fmla="*/ 1982992 w 4693920"/>
                <a:gd name="T97" fmla="*/ 2895680 h 3519170"/>
                <a:gd name="T98" fmla="*/ 2186364 w 4693920"/>
                <a:gd name="T99" fmla="*/ 2790586 h 3519170"/>
                <a:gd name="T100" fmla="*/ 2392242 w 4693920"/>
                <a:gd name="T101" fmla="*/ 2675350 h 3519170"/>
                <a:gd name="T102" fmla="*/ 2599485 w 4693920"/>
                <a:gd name="T103" fmla="*/ 2550435 h 3519170"/>
                <a:gd name="T104" fmla="*/ 2806954 w 4693920"/>
                <a:gd name="T105" fmla="*/ 2416302 h 3519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93920" h="3519170">
                  <a:moveTo>
                    <a:pt x="2709418" y="2484755"/>
                  </a:moveTo>
                  <a:lnTo>
                    <a:pt x="2765970" y="2445333"/>
                  </a:lnTo>
                  <a:lnTo>
                    <a:pt x="2821849" y="2405671"/>
                  </a:lnTo>
                  <a:lnTo>
                    <a:pt x="2877043" y="2365784"/>
                  </a:lnTo>
                  <a:lnTo>
                    <a:pt x="2931539" y="2325690"/>
                  </a:lnTo>
                  <a:lnTo>
                    <a:pt x="2985326" y="2285405"/>
                  </a:lnTo>
                  <a:lnTo>
                    <a:pt x="3038390" y="2244946"/>
                  </a:lnTo>
                  <a:lnTo>
                    <a:pt x="3090720" y="2204330"/>
                  </a:lnTo>
                  <a:lnTo>
                    <a:pt x="3142303" y="2163574"/>
                  </a:lnTo>
                  <a:lnTo>
                    <a:pt x="3193126" y="2122694"/>
                  </a:lnTo>
                  <a:lnTo>
                    <a:pt x="3243178" y="2081708"/>
                  </a:lnTo>
                  <a:lnTo>
                    <a:pt x="3292446" y="2040631"/>
                  </a:lnTo>
                  <a:lnTo>
                    <a:pt x="3340917" y="1999482"/>
                  </a:lnTo>
                  <a:lnTo>
                    <a:pt x="3388580" y="1958277"/>
                  </a:lnTo>
                  <a:lnTo>
                    <a:pt x="3435422" y="1917032"/>
                  </a:lnTo>
                  <a:lnTo>
                    <a:pt x="3481430" y="1875765"/>
                  </a:lnTo>
                  <a:lnTo>
                    <a:pt x="3526593" y="1834492"/>
                  </a:lnTo>
                  <a:lnTo>
                    <a:pt x="3570898" y="1793231"/>
                  </a:lnTo>
                  <a:lnTo>
                    <a:pt x="3614333" y="1751997"/>
                  </a:lnTo>
                  <a:lnTo>
                    <a:pt x="3656884" y="1710808"/>
                  </a:lnTo>
                  <a:lnTo>
                    <a:pt x="3698541" y="1669681"/>
                  </a:lnTo>
                  <a:lnTo>
                    <a:pt x="3739290" y="1628632"/>
                  </a:lnTo>
                  <a:lnTo>
                    <a:pt x="3779120" y="1587678"/>
                  </a:lnTo>
                  <a:lnTo>
                    <a:pt x="3818017" y="1546837"/>
                  </a:lnTo>
                  <a:lnTo>
                    <a:pt x="3855970" y="1506124"/>
                  </a:lnTo>
                  <a:lnTo>
                    <a:pt x="3892966" y="1465557"/>
                  </a:lnTo>
                  <a:lnTo>
                    <a:pt x="3928993" y="1425153"/>
                  </a:lnTo>
                  <a:lnTo>
                    <a:pt x="3964039" y="1384928"/>
                  </a:lnTo>
                  <a:lnTo>
                    <a:pt x="3998091" y="1344899"/>
                  </a:lnTo>
                  <a:lnTo>
                    <a:pt x="4031136" y="1305083"/>
                  </a:lnTo>
                  <a:lnTo>
                    <a:pt x="4063164" y="1265497"/>
                  </a:lnTo>
                  <a:lnTo>
                    <a:pt x="4094160" y="1226157"/>
                  </a:lnTo>
                  <a:lnTo>
                    <a:pt x="4124113" y="1187081"/>
                  </a:lnTo>
                  <a:lnTo>
                    <a:pt x="4153011" y="1148286"/>
                  </a:lnTo>
                  <a:lnTo>
                    <a:pt x="4180840" y="1109787"/>
                  </a:lnTo>
                  <a:lnTo>
                    <a:pt x="4207590" y="1071603"/>
                  </a:lnTo>
                  <a:lnTo>
                    <a:pt x="4233247" y="1033749"/>
                  </a:lnTo>
                  <a:lnTo>
                    <a:pt x="4257799" y="996243"/>
                  </a:lnTo>
                  <a:lnTo>
                    <a:pt x="4281234" y="959101"/>
                  </a:lnTo>
                  <a:lnTo>
                    <a:pt x="4303539" y="922341"/>
                  </a:lnTo>
                  <a:lnTo>
                    <a:pt x="4324702" y="885978"/>
                  </a:lnTo>
                  <a:lnTo>
                    <a:pt x="4344711" y="850030"/>
                  </a:lnTo>
                  <a:lnTo>
                    <a:pt x="4363554" y="814515"/>
                  </a:lnTo>
                  <a:lnTo>
                    <a:pt x="4381217" y="779447"/>
                  </a:lnTo>
                  <a:lnTo>
                    <a:pt x="4397690" y="744845"/>
                  </a:lnTo>
                  <a:lnTo>
                    <a:pt x="4427011" y="677104"/>
                  </a:lnTo>
                  <a:lnTo>
                    <a:pt x="4451419" y="611427"/>
                  </a:lnTo>
                  <a:lnTo>
                    <a:pt x="4470814" y="547947"/>
                  </a:lnTo>
                  <a:lnTo>
                    <a:pt x="4485099" y="486800"/>
                  </a:lnTo>
                  <a:lnTo>
                    <a:pt x="4494175" y="428120"/>
                  </a:lnTo>
                  <a:lnTo>
                    <a:pt x="4497942" y="372041"/>
                  </a:lnTo>
                  <a:lnTo>
                    <a:pt x="4497804" y="345019"/>
                  </a:lnTo>
                  <a:lnTo>
                    <a:pt x="4493423" y="293095"/>
                  </a:lnTo>
                  <a:lnTo>
                    <a:pt x="4483488" y="244109"/>
                  </a:lnTo>
                  <a:lnTo>
                    <a:pt x="4467898" y="198196"/>
                  </a:lnTo>
                  <a:lnTo>
                    <a:pt x="4446556" y="155490"/>
                  </a:lnTo>
                  <a:lnTo>
                    <a:pt x="4433697" y="135382"/>
                  </a:lnTo>
                  <a:lnTo>
                    <a:pt x="4629658" y="0"/>
                  </a:lnTo>
                  <a:lnTo>
                    <a:pt x="4653913" y="41040"/>
                  </a:lnTo>
                  <a:lnTo>
                    <a:pt x="4672367" y="85356"/>
                  </a:lnTo>
                  <a:lnTo>
                    <a:pt x="4685117" y="132813"/>
                  </a:lnTo>
                  <a:lnTo>
                    <a:pt x="4692263" y="183276"/>
                  </a:lnTo>
                  <a:lnTo>
                    <a:pt x="4693903" y="236610"/>
                  </a:lnTo>
                  <a:lnTo>
                    <a:pt x="4692689" y="264312"/>
                  </a:lnTo>
                  <a:lnTo>
                    <a:pt x="4686256" y="321701"/>
                  </a:lnTo>
                  <a:lnTo>
                    <a:pt x="4674564" y="381625"/>
                  </a:lnTo>
                  <a:lnTo>
                    <a:pt x="4657712" y="443949"/>
                  </a:lnTo>
                  <a:lnTo>
                    <a:pt x="4635799" y="508539"/>
                  </a:lnTo>
                  <a:lnTo>
                    <a:pt x="4608923" y="575261"/>
                  </a:lnTo>
                  <a:lnTo>
                    <a:pt x="4577184" y="643979"/>
                  </a:lnTo>
                  <a:lnTo>
                    <a:pt x="4559521" y="679044"/>
                  </a:lnTo>
                  <a:lnTo>
                    <a:pt x="4540679" y="714559"/>
                  </a:lnTo>
                  <a:lnTo>
                    <a:pt x="4520671" y="750505"/>
                  </a:lnTo>
                  <a:lnTo>
                    <a:pt x="4499509" y="786866"/>
                  </a:lnTo>
                  <a:lnTo>
                    <a:pt x="4477205" y="823626"/>
                  </a:lnTo>
                  <a:lnTo>
                    <a:pt x="4453771" y="860767"/>
                  </a:lnTo>
                  <a:lnTo>
                    <a:pt x="4429220" y="898273"/>
                  </a:lnTo>
                  <a:lnTo>
                    <a:pt x="4403564" y="936126"/>
                  </a:lnTo>
                  <a:lnTo>
                    <a:pt x="4376816" y="974310"/>
                  </a:lnTo>
                  <a:lnTo>
                    <a:pt x="4348988" y="1012809"/>
                  </a:lnTo>
                  <a:lnTo>
                    <a:pt x="4320091" y="1051604"/>
                  </a:lnTo>
                  <a:lnTo>
                    <a:pt x="4290140" y="1090680"/>
                  </a:lnTo>
                  <a:lnTo>
                    <a:pt x="4259145" y="1130020"/>
                  </a:lnTo>
                  <a:lnTo>
                    <a:pt x="4227120" y="1169607"/>
                  </a:lnTo>
                  <a:lnTo>
                    <a:pt x="4194076" y="1209424"/>
                  </a:lnTo>
                  <a:lnTo>
                    <a:pt x="4160026" y="1249453"/>
                  </a:lnTo>
                  <a:lnTo>
                    <a:pt x="4124983" y="1289680"/>
                  </a:lnTo>
                  <a:lnTo>
                    <a:pt x="4088958" y="1330085"/>
                  </a:lnTo>
                  <a:lnTo>
                    <a:pt x="4051964" y="1370654"/>
                  </a:lnTo>
                  <a:lnTo>
                    <a:pt x="4014013" y="1411368"/>
                  </a:lnTo>
                  <a:lnTo>
                    <a:pt x="3975118" y="1452212"/>
                  </a:lnTo>
                  <a:lnTo>
                    <a:pt x="3935291" y="1493167"/>
                  </a:lnTo>
                  <a:lnTo>
                    <a:pt x="3894545" y="1534218"/>
                  </a:lnTo>
                  <a:lnTo>
                    <a:pt x="3852891" y="1575348"/>
                  </a:lnTo>
                  <a:lnTo>
                    <a:pt x="3810342" y="1616539"/>
                  </a:lnTo>
                  <a:lnTo>
                    <a:pt x="3766911" y="1657776"/>
                  </a:lnTo>
                  <a:lnTo>
                    <a:pt x="3722610" y="1699040"/>
                  </a:lnTo>
                  <a:lnTo>
                    <a:pt x="3677450" y="1740316"/>
                  </a:lnTo>
                  <a:lnTo>
                    <a:pt x="3631445" y="1781587"/>
                  </a:lnTo>
                  <a:lnTo>
                    <a:pt x="3584607" y="1822835"/>
                  </a:lnTo>
                  <a:lnTo>
                    <a:pt x="3536948" y="1864044"/>
                  </a:lnTo>
                  <a:lnTo>
                    <a:pt x="3488480" y="1905196"/>
                  </a:lnTo>
                  <a:lnTo>
                    <a:pt x="3439216" y="1946277"/>
                  </a:lnTo>
                  <a:lnTo>
                    <a:pt x="3389169" y="1987267"/>
                  </a:lnTo>
                  <a:lnTo>
                    <a:pt x="3338350" y="2028151"/>
                  </a:lnTo>
                  <a:lnTo>
                    <a:pt x="3286772" y="2068912"/>
                  </a:lnTo>
                  <a:lnTo>
                    <a:pt x="3234447" y="2109532"/>
                  </a:lnTo>
                  <a:lnTo>
                    <a:pt x="3181387" y="2149996"/>
                  </a:lnTo>
                  <a:lnTo>
                    <a:pt x="3127606" y="2190286"/>
                  </a:lnTo>
                  <a:lnTo>
                    <a:pt x="3073114" y="2230386"/>
                  </a:lnTo>
                  <a:lnTo>
                    <a:pt x="3017926" y="2270278"/>
                  </a:lnTo>
                  <a:lnTo>
                    <a:pt x="2962052" y="2309946"/>
                  </a:lnTo>
                  <a:lnTo>
                    <a:pt x="2905505" y="2349373"/>
                  </a:lnTo>
                  <a:lnTo>
                    <a:pt x="2709418" y="2484755"/>
                  </a:lnTo>
                  <a:lnTo>
                    <a:pt x="2659005" y="2519295"/>
                  </a:lnTo>
                  <a:lnTo>
                    <a:pt x="2608512" y="2553327"/>
                  </a:lnTo>
                  <a:lnTo>
                    <a:pt x="2557956" y="2586843"/>
                  </a:lnTo>
                  <a:lnTo>
                    <a:pt x="2507352" y="2619837"/>
                  </a:lnTo>
                  <a:lnTo>
                    <a:pt x="2456720" y="2652300"/>
                  </a:lnTo>
                  <a:lnTo>
                    <a:pt x="2406074" y="2684227"/>
                  </a:lnTo>
                  <a:lnTo>
                    <a:pt x="2355432" y="2715610"/>
                  </a:lnTo>
                  <a:lnTo>
                    <a:pt x="2304811" y="2746442"/>
                  </a:lnTo>
                  <a:lnTo>
                    <a:pt x="2254227" y="2776716"/>
                  </a:lnTo>
                  <a:lnTo>
                    <a:pt x="2203698" y="2806425"/>
                  </a:lnTo>
                  <a:lnTo>
                    <a:pt x="2153241" y="2835562"/>
                  </a:lnTo>
                  <a:lnTo>
                    <a:pt x="2102871" y="2864120"/>
                  </a:lnTo>
                  <a:lnTo>
                    <a:pt x="2052607" y="2892092"/>
                  </a:lnTo>
                  <a:lnTo>
                    <a:pt x="2002465" y="2919471"/>
                  </a:lnTo>
                  <a:lnTo>
                    <a:pt x="1952462" y="2946250"/>
                  </a:lnTo>
                  <a:lnTo>
                    <a:pt x="1902614" y="2972421"/>
                  </a:lnTo>
                  <a:lnTo>
                    <a:pt x="1852939" y="2997979"/>
                  </a:lnTo>
                  <a:lnTo>
                    <a:pt x="1803453" y="3022915"/>
                  </a:lnTo>
                  <a:lnTo>
                    <a:pt x="1754174" y="3047224"/>
                  </a:lnTo>
                  <a:lnTo>
                    <a:pt x="1705118" y="3070897"/>
                  </a:lnTo>
                  <a:lnTo>
                    <a:pt x="1656302" y="3093927"/>
                  </a:lnTo>
                  <a:lnTo>
                    <a:pt x="1607743" y="3116309"/>
                  </a:lnTo>
                  <a:lnTo>
                    <a:pt x="1559457" y="3138034"/>
                  </a:lnTo>
                  <a:lnTo>
                    <a:pt x="1511463" y="3159096"/>
                  </a:lnTo>
                  <a:lnTo>
                    <a:pt x="1463776" y="3179488"/>
                  </a:lnTo>
                  <a:lnTo>
                    <a:pt x="1416413" y="3199202"/>
                  </a:lnTo>
                  <a:lnTo>
                    <a:pt x="1369391" y="3218232"/>
                  </a:lnTo>
                  <a:lnTo>
                    <a:pt x="1322728" y="3236570"/>
                  </a:lnTo>
                  <a:lnTo>
                    <a:pt x="1276439" y="3254210"/>
                  </a:lnTo>
                  <a:lnTo>
                    <a:pt x="1230542" y="3271145"/>
                  </a:lnTo>
                  <a:lnTo>
                    <a:pt x="1185054" y="3287367"/>
                  </a:lnTo>
                  <a:lnTo>
                    <a:pt x="1139992" y="3302869"/>
                  </a:lnTo>
                  <a:lnTo>
                    <a:pt x="1095372" y="3317645"/>
                  </a:lnTo>
                  <a:lnTo>
                    <a:pt x="1051211" y="3331687"/>
                  </a:lnTo>
                  <a:lnTo>
                    <a:pt x="1007527" y="3344989"/>
                  </a:lnTo>
                  <a:lnTo>
                    <a:pt x="964335" y="3357543"/>
                  </a:lnTo>
                  <a:lnTo>
                    <a:pt x="921654" y="3369343"/>
                  </a:lnTo>
                  <a:lnTo>
                    <a:pt x="879499" y="3380381"/>
                  </a:lnTo>
                  <a:lnTo>
                    <a:pt x="837888" y="3390650"/>
                  </a:lnTo>
                  <a:lnTo>
                    <a:pt x="796837" y="3400143"/>
                  </a:lnTo>
                  <a:lnTo>
                    <a:pt x="756364" y="3408854"/>
                  </a:lnTo>
                  <a:lnTo>
                    <a:pt x="716485" y="3416775"/>
                  </a:lnTo>
                  <a:lnTo>
                    <a:pt x="677217" y="3423899"/>
                  </a:lnTo>
                  <a:lnTo>
                    <a:pt x="638577" y="3430219"/>
                  </a:lnTo>
                  <a:lnTo>
                    <a:pt x="600581" y="3435729"/>
                  </a:lnTo>
                  <a:lnTo>
                    <a:pt x="526593" y="3444287"/>
                  </a:lnTo>
                  <a:lnTo>
                    <a:pt x="455386" y="3449518"/>
                  </a:lnTo>
                  <a:lnTo>
                    <a:pt x="387096" y="3451364"/>
                  </a:lnTo>
                  <a:lnTo>
                    <a:pt x="289051" y="3519068"/>
                  </a:lnTo>
                  <a:lnTo>
                    <a:pt x="0" y="3198291"/>
                  </a:lnTo>
                  <a:lnTo>
                    <a:pt x="681101" y="3248253"/>
                  </a:lnTo>
                  <a:lnTo>
                    <a:pt x="583057" y="3315957"/>
                  </a:lnTo>
                  <a:lnTo>
                    <a:pt x="617473" y="3315442"/>
                  </a:lnTo>
                  <a:lnTo>
                    <a:pt x="688628" y="3311761"/>
                  </a:lnTo>
                  <a:lnTo>
                    <a:pt x="762762" y="3304593"/>
                  </a:lnTo>
                  <a:lnTo>
                    <a:pt x="800901" y="3299720"/>
                  </a:lnTo>
                  <a:lnTo>
                    <a:pt x="839731" y="3293996"/>
                  </a:lnTo>
                  <a:lnTo>
                    <a:pt x="879235" y="3287429"/>
                  </a:lnTo>
                  <a:lnTo>
                    <a:pt x="919394" y="3280026"/>
                  </a:lnTo>
                  <a:lnTo>
                    <a:pt x="960191" y="3271795"/>
                  </a:lnTo>
                  <a:lnTo>
                    <a:pt x="1001607" y="3262742"/>
                  </a:lnTo>
                  <a:lnTo>
                    <a:pt x="1043626" y="3252876"/>
                  </a:lnTo>
                  <a:lnTo>
                    <a:pt x="1086229" y="3242202"/>
                  </a:lnTo>
                  <a:lnTo>
                    <a:pt x="1129398" y="3230729"/>
                  </a:lnTo>
                  <a:lnTo>
                    <a:pt x="1173116" y="3218463"/>
                  </a:lnTo>
                  <a:lnTo>
                    <a:pt x="1217365" y="3205412"/>
                  </a:lnTo>
                  <a:lnTo>
                    <a:pt x="1262127" y="3191583"/>
                  </a:lnTo>
                  <a:lnTo>
                    <a:pt x="1307384" y="3176983"/>
                  </a:lnTo>
                  <a:lnTo>
                    <a:pt x="1353118" y="3161619"/>
                  </a:lnTo>
                  <a:lnTo>
                    <a:pt x="1399312" y="3145499"/>
                  </a:lnTo>
                  <a:lnTo>
                    <a:pt x="1445947" y="3128629"/>
                  </a:lnTo>
                  <a:lnTo>
                    <a:pt x="1493006" y="3111018"/>
                  </a:lnTo>
                  <a:lnTo>
                    <a:pt x="1540471" y="3092672"/>
                  </a:lnTo>
                  <a:lnTo>
                    <a:pt x="1588325" y="3073598"/>
                  </a:lnTo>
                  <a:lnTo>
                    <a:pt x="1636549" y="3053804"/>
                  </a:lnTo>
                  <a:lnTo>
                    <a:pt x="1685126" y="3033296"/>
                  </a:lnTo>
                  <a:lnTo>
                    <a:pt x="1734037" y="3012083"/>
                  </a:lnTo>
                  <a:lnTo>
                    <a:pt x="1783265" y="2990171"/>
                  </a:lnTo>
                  <a:lnTo>
                    <a:pt x="1832793" y="2967568"/>
                  </a:lnTo>
                  <a:lnTo>
                    <a:pt x="1882601" y="2944280"/>
                  </a:lnTo>
                  <a:lnTo>
                    <a:pt x="1932674" y="2920315"/>
                  </a:lnTo>
                  <a:lnTo>
                    <a:pt x="1982992" y="2895680"/>
                  </a:lnTo>
                  <a:lnTo>
                    <a:pt x="2033537" y="2870382"/>
                  </a:lnTo>
                  <a:lnTo>
                    <a:pt x="2084293" y="2844429"/>
                  </a:lnTo>
                  <a:lnTo>
                    <a:pt x="2135241" y="2817828"/>
                  </a:lnTo>
                  <a:lnTo>
                    <a:pt x="2186364" y="2790586"/>
                  </a:lnTo>
                  <a:lnTo>
                    <a:pt x="2237643" y="2762710"/>
                  </a:lnTo>
                  <a:lnTo>
                    <a:pt x="2289061" y="2734207"/>
                  </a:lnTo>
                  <a:lnTo>
                    <a:pt x="2340600" y="2705085"/>
                  </a:lnTo>
                  <a:lnTo>
                    <a:pt x="2392242" y="2675350"/>
                  </a:lnTo>
                  <a:lnTo>
                    <a:pt x="2443969" y="2645011"/>
                  </a:lnTo>
                  <a:lnTo>
                    <a:pt x="2495764" y="2614074"/>
                  </a:lnTo>
                  <a:lnTo>
                    <a:pt x="2547609" y="2582546"/>
                  </a:lnTo>
                  <a:lnTo>
                    <a:pt x="2599485" y="2550435"/>
                  </a:lnTo>
                  <a:lnTo>
                    <a:pt x="2651376" y="2517748"/>
                  </a:lnTo>
                  <a:lnTo>
                    <a:pt x="2703263" y="2484492"/>
                  </a:lnTo>
                  <a:lnTo>
                    <a:pt x="2755128" y="2450674"/>
                  </a:lnTo>
                  <a:lnTo>
                    <a:pt x="2806954" y="2416302"/>
                  </a:lnTo>
                </a:path>
              </a:pathLst>
            </a:custGeom>
            <a:noFill/>
            <a:ln w="6350">
              <a:solidFill>
                <a:srgbClr val="4AC5D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7929" name="object 27">
              <a:extLst>
                <a:ext uri="{FF2B5EF4-FFF2-40B4-BE49-F238E27FC236}">
                  <a16:creationId xmlns:a16="http://schemas.microsoft.com/office/drawing/2014/main" id="{F4C57F80-A1A6-ED33-2FE2-34C5AC1E6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668" y="2058923"/>
              <a:ext cx="477012" cy="39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0" name="object 28">
              <a:extLst>
                <a:ext uri="{FF2B5EF4-FFF2-40B4-BE49-F238E27FC236}">
                  <a16:creationId xmlns:a16="http://schemas.microsoft.com/office/drawing/2014/main" id="{EF3437ED-DF04-886A-8EEE-C2C5AE0CC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887" y="3436619"/>
              <a:ext cx="477012" cy="39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1" name="object 29">
              <a:extLst>
                <a:ext uri="{FF2B5EF4-FFF2-40B4-BE49-F238E27FC236}">
                  <a16:creationId xmlns:a16="http://schemas.microsoft.com/office/drawing/2014/main" id="{BE2D0FD9-AC44-1400-7AB0-5E0DBACF08DB}"/>
                </a:ext>
              </a:extLst>
            </p:cNvPr>
            <p:cNvSpPr>
              <a:spLocks/>
            </p:cNvSpPr>
            <p:nvPr/>
          </p:nvSpPr>
          <p:spPr bwMode="auto">
            <a:xfrm>
              <a:off x="3950208" y="2606039"/>
              <a:ext cx="1026160" cy="205740"/>
            </a:xfrm>
            <a:custGeom>
              <a:avLst/>
              <a:gdLst>
                <a:gd name="T0" fmla="*/ 102869 w 1026160"/>
                <a:gd name="T1" fmla="*/ 0 h 205739"/>
                <a:gd name="T2" fmla="*/ 0 w 1026160"/>
                <a:gd name="T3" fmla="*/ 102870 h 205739"/>
                <a:gd name="T4" fmla="*/ 102869 w 1026160"/>
                <a:gd name="T5" fmla="*/ 205739 h 205739"/>
                <a:gd name="T6" fmla="*/ 102869 w 1026160"/>
                <a:gd name="T7" fmla="*/ 154305 h 205739"/>
                <a:gd name="T8" fmla="*/ 1025651 w 1026160"/>
                <a:gd name="T9" fmla="*/ 154305 h 205739"/>
                <a:gd name="T10" fmla="*/ 1025651 w 1026160"/>
                <a:gd name="T11" fmla="*/ 51435 h 205739"/>
                <a:gd name="T12" fmla="*/ 102869 w 1026160"/>
                <a:gd name="T13" fmla="*/ 51435 h 205739"/>
                <a:gd name="T14" fmla="*/ 102869 w 1026160"/>
                <a:gd name="T15" fmla="*/ 0 h 205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6160" h="205739">
                  <a:moveTo>
                    <a:pt x="102869" y="0"/>
                  </a:moveTo>
                  <a:lnTo>
                    <a:pt x="0" y="102870"/>
                  </a:lnTo>
                  <a:lnTo>
                    <a:pt x="102869" y="205739"/>
                  </a:lnTo>
                  <a:lnTo>
                    <a:pt x="102869" y="154305"/>
                  </a:lnTo>
                  <a:lnTo>
                    <a:pt x="1025651" y="154305"/>
                  </a:lnTo>
                  <a:lnTo>
                    <a:pt x="1025651" y="51435"/>
                  </a:lnTo>
                  <a:lnTo>
                    <a:pt x="102869" y="51435"/>
                  </a:lnTo>
                  <a:lnTo>
                    <a:pt x="102869"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32" name="object 30">
              <a:extLst>
                <a:ext uri="{FF2B5EF4-FFF2-40B4-BE49-F238E27FC236}">
                  <a16:creationId xmlns:a16="http://schemas.microsoft.com/office/drawing/2014/main" id="{6497FC6A-4DAC-1A5B-DC44-FF1BA49676EE}"/>
                </a:ext>
              </a:extLst>
            </p:cNvPr>
            <p:cNvSpPr>
              <a:spLocks/>
            </p:cNvSpPr>
            <p:nvPr/>
          </p:nvSpPr>
          <p:spPr bwMode="auto">
            <a:xfrm>
              <a:off x="3950208" y="2606039"/>
              <a:ext cx="1026160" cy="205740"/>
            </a:xfrm>
            <a:custGeom>
              <a:avLst/>
              <a:gdLst>
                <a:gd name="T0" fmla="*/ 0 w 1026160"/>
                <a:gd name="T1" fmla="*/ 102870 h 205739"/>
                <a:gd name="T2" fmla="*/ 102869 w 1026160"/>
                <a:gd name="T3" fmla="*/ 0 h 205739"/>
                <a:gd name="T4" fmla="*/ 102869 w 1026160"/>
                <a:gd name="T5" fmla="*/ 51435 h 205739"/>
                <a:gd name="T6" fmla="*/ 1025651 w 1026160"/>
                <a:gd name="T7" fmla="*/ 51435 h 205739"/>
                <a:gd name="T8" fmla="*/ 1025651 w 1026160"/>
                <a:gd name="T9" fmla="*/ 154305 h 205739"/>
                <a:gd name="T10" fmla="*/ 102869 w 1026160"/>
                <a:gd name="T11" fmla="*/ 154305 h 205739"/>
                <a:gd name="T12" fmla="*/ 102869 w 1026160"/>
                <a:gd name="T13" fmla="*/ 205739 h 205739"/>
                <a:gd name="T14" fmla="*/ 0 w 1026160"/>
                <a:gd name="T15" fmla="*/ 102870 h 205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6160" h="205739">
                  <a:moveTo>
                    <a:pt x="0" y="102870"/>
                  </a:moveTo>
                  <a:lnTo>
                    <a:pt x="102869" y="0"/>
                  </a:lnTo>
                  <a:lnTo>
                    <a:pt x="102869" y="51435"/>
                  </a:lnTo>
                  <a:lnTo>
                    <a:pt x="1025651" y="51435"/>
                  </a:lnTo>
                  <a:lnTo>
                    <a:pt x="1025651" y="154305"/>
                  </a:lnTo>
                  <a:lnTo>
                    <a:pt x="102869" y="154305"/>
                  </a:lnTo>
                  <a:lnTo>
                    <a:pt x="102869" y="205739"/>
                  </a:lnTo>
                  <a:lnTo>
                    <a:pt x="0" y="102870"/>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933" name="object 31">
              <a:extLst>
                <a:ext uri="{FF2B5EF4-FFF2-40B4-BE49-F238E27FC236}">
                  <a16:creationId xmlns:a16="http://schemas.microsoft.com/office/drawing/2014/main" id="{FABFDAA4-8ACC-5A70-724B-716FAD89C3BD}"/>
                </a:ext>
              </a:extLst>
            </p:cNvPr>
            <p:cNvSpPr>
              <a:spLocks/>
            </p:cNvSpPr>
            <p:nvPr/>
          </p:nvSpPr>
          <p:spPr bwMode="auto">
            <a:xfrm>
              <a:off x="2711196" y="3377183"/>
              <a:ext cx="236220" cy="646430"/>
            </a:xfrm>
            <a:custGeom>
              <a:avLst/>
              <a:gdLst>
                <a:gd name="T0" fmla="*/ 118110 w 236219"/>
                <a:gd name="T1" fmla="*/ 0 h 646429"/>
                <a:gd name="T2" fmla="*/ 0 w 236219"/>
                <a:gd name="T3" fmla="*/ 118110 h 646429"/>
                <a:gd name="T4" fmla="*/ 59055 w 236219"/>
                <a:gd name="T5" fmla="*/ 118110 h 646429"/>
                <a:gd name="T6" fmla="*/ 59055 w 236219"/>
                <a:gd name="T7" fmla="*/ 646176 h 646429"/>
                <a:gd name="T8" fmla="*/ 177165 w 236219"/>
                <a:gd name="T9" fmla="*/ 646176 h 646429"/>
                <a:gd name="T10" fmla="*/ 177165 w 236219"/>
                <a:gd name="T11" fmla="*/ 118110 h 646429"/>
                <a:gd name="T12" fmla="*/ 236220 w 236219"/>
                <a:gd name="T13" fmla="*/ 118110 h 646429"/>
                <a:gd name="T14" fmla="*/ 118110 w 236219"/>
                <a:gd name="T15" fmla="*/ 0 h 646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219" h="646429">
                  <a:moveTo>
                    <a:pt x="118110" y="0"/>
                  </a:moveTo>
                  <a:lnTo>
                    <a:pt x="0" y="118110"/>
                  </a:lnTo>
                  <a:lnTo>
                    <a:pt x="59055" y="118110"/>
                  </a:lnTo>
                  <a:lnTo>
                    <a:pt x="59055" y="646176"/>
                  </a:lnTo>
                  <a:lnTo>
                    <a:pt x="177165" y="646176"/>
                  </a:lnTo>
                  <a:lnTo>
                    <a:pt x="177165" y="118110"/>
                  </a:lnTo>
                  <a:lnTo>
                    <a:pt x="236220" y="118110"/>
                  </a:lnTo>
                  <a:lnTo>
                    <a:pt x="118110"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34" name="object 32">
              <a:extLst>
                <a:ext uri="{FF2B5EF4-FFF2-40B4-BE49-F238E27FC236}">
                  <a16:creationId xmlns:a16="http://schemas.microsoft.com/office/drawing/2014/main" id="{EA0EA515-6227-6571-F452-1CE9238BC498}"/>
                </a:ext>
              </a:extLst>
            </p:cNvPr>
            <p:cNvSpPr>
              <a:spLocks/>
            </p:cNvSpPr>
            <p:nvPr/>
          </p:nvSpPr>
          <p:spPr bwMode="auto">
            <a:xfrm>
              <a:off x="2711196" y="3377183"/>
              <a:ext cx="236220" cy="646430"/>
            </a:xfrm>
            <a:custGeom>
              <a:avLst/>
              <a:gdLst>
                <a:gd name="T0" fmla="*/ 0 w 236219"/>
                <a:gd name="T1" fmla="*/ 118110 h 646429"/>
                <a:gd name="T2" fmla="*/ 118110 w 236219"/>
                <a:gd name="T3" fmla="*/ 0 h 646429"/>
                <a:gd name="T4" fmla="*/ 236220 w 236219"/>
                <a:gd name="T5" fmla="*/ 118110 h 646429"/>
                <a:gd name="T6" fmla="*/ 177165 w 236219"/>
                <a:gd name="T7" fmla="*/ 118110 h 646429"/>
                <a:gd name="T8" fmla="*/ 177165 w 236219"/>
                <a:gd name="T9" fmla="*/ 646176 h 646429"/>
                <a:gd name="T10" fmla="*/ 59055 w 236219"/>
                <a:gd name="T11" fmla="*/ 646176 h 646429"/>
                <a:gd name="T12" fmla="*/ 59055 w 236219"/>
                <a:gd name="T13" fmla="*/ 118110 h 646429"/>
                <a:gd name="T14" fmla="*/ 0 w 236219"/>
                <a:gd name="T15" fmla="*/ 118110 h 646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219" h="646429">
                  <a:moveTo>
                    <a:pt x="0" y="118110"/>
                  </a:moveTo>
                  <a:lnTo>
                    <a:pt x="118110" y="0"/>
                  </a:lnTo>
                  <a:lnTo>
                    <a:pt x="236220" y="118110"/>
                  </a:lnTo>
                  <a:lnTo>
                    <a:pt x="177165" y="118110"/>
                  </a:lnTo>
                  <a:lnTo>
                    <a:pt x="177165" y="646176"/>
                  </a:lnTo>
                  <a:lnTo>
                    <a:pt x="59055" y="646176"/>
                  </a:lnTo>
                  <a:lnTo>
                    <a:pt x="59055" y="118110"/>
                  </a:lnTo>
                  <a:lnTo>
                    <a:pt x="0" y="118110"/>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7935" name="object 33">
              <a:extLst>
                <a:ext uri="{FF2B5EF4-FFF2-40B4-BE49-F238E27FC236}">
                  <a16:creationId xmlns:a16="http://schemas.microsoft.com/office/drawing/2014/main" id="{78F7CB11-09AD-FB61-75E5-EDE98D9BF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680" y="4428744"/>
              <a:ext cx="86258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6" name="object 34">
              <a:extLst>
                <a:ext uri="{FF2B5EF4-FFF2-40B4-BE49-F238E27FC236}">
                  <a16:creationId xmlns:a16="http://schemas.microsoft.com/office/drawing/2014/main" id="{70EB0C13-1D04-0491-8B62-C54DB91D1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331" y="2040774"/>
              <a:ext cx="580585" cy="58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02" name="object 35">
            <a:extLst>
              <a:ext uri="{FF2B5EF4-FFF2-40B4-BE49-F238E27FC236}">
                <a16:creationId xmlns:a16="http://schemas.microsoft.com/office/drawing/2014/main" id="{49B3BC2B-2A65-8A2D-8E29-815E353384A5}"/>
              </a:ext>
            </a:extLst>
          </p:cNvPr>
          <p:cNvSpPr txBox="1">
            <a:spLocks noChangeArrowheads="1"/>
          </p:cNvSpPr>
          <p:nvPr/>
        </p:nvSpPr>
        <p:spPr bwMode="auto">
          <a:xfrm>
            <a:off x="327025" y="2695575"/>
            <a:ext cx="16367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indent="1778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200" b="1" dirty="0" err="1">
                <a:solidFill>
                  <a:srgbClr val="034EA1"/>
                </a:solidFill>
              </a:rPr>
              <a:t>Δι</a:t>
            </a:r>
            <a:r>
              <a:rPr lang="en-US" altLang="en-US" sz="1200" b="1" dirty="0">
                <a:solidFill>
                  <a:srgbClr val="034EA1"/>
                </a:solidFill>
              </a:rPr>
              <a:t>ασα</a:t>
            </a:r>
            <a:r>
              <a:rPr lang="en-US" altLang="en-US" sz="1200" b="1" dirty="0" err="1">
                <a:solidFill>
                  <a:srgbClr val="034EA1"/>
                </a:solidFill>
              </a:rPr>
              <a:t>φιστής</a:t>
            </a:r>
            <a:r>
              <a:rPr lang="en-US" altLang="en-US" sz="1200" b="1" dirty="0">
                <a:solidFill>
                  <a:srgbClr val="034EA1"/>
                </a:solidFill>
              </a:rPr>
              <a:t>/</a:t>
            </a:r>
          </a:p>
          <a:p>
            <a:pPr>
              <a:spcBef>
                <a:spcPts val="100"/>
              </a:spcBef>
            </a:pPr>
            <a:r>
              <a:rPr lang="en-US" altLang="en-US" sz="1200" b="1" dirty="0">
                <a:solidFill>
                  <a:srgbClr val="034EA1"/>
                </a:solidFill>
              </a:rPr>
              <a:t>α</a:t>
            </a:r>
            <a:r>
              <a:rPr lang="en-US" altLang="en-US" sz="1200" b="1" dirty="0" err="1">
                <a:solidFill>
                  <a:srgbClr val="034EA1"/>
                </a:solidFill>
              </a:rPr>
              <a:t>ντι</a:t>
            </a:r>
            <a:r>
              <a:rPr lang="en-US" altLang="en-US" sz="1200" b="1" dirty="0">
                <a:solidFill>
                  <a:srgbClr val="034EA1"/>
                </a:solidFill>
              </a:rPr>
              <a:t>π</a:t>
            </a:r>
            <a:r>
              <a:rPr lang="en-US" altLang="en-US" sz="1200" b="1" dirty="0" err="1">
                <a:solidFill>
                  <a:srgbClr val="034EA1"/>
                </a:solidFill>
              </a:rPr>
              <a:t>ρόσω</a:t>
            </a:r>
            <a:r>
              <a:rPr lang="en-US" altLang="en-US" sz="1200" b="1" dirty="0">
                <a:solidFill>
                  <a:srgbClr val="034EA1"/>
                </a:solidFill>
              </a:rPr>
              <a:t>π</a:t>
            </a:r>
            <a:r>
              <a:rPr lang="en-US" altLang="en-US" sz="1200" b="1" dirty="0" err="1">
                <a:solidFill>
                  <a:srgbClr val="034EA1"/>
                </a:solidFill>
              </a:rPr>
              <a:t>ος</a:t>
            </a:r>
          </a:p>
        </p:txBody>
      </p:sp>
      <p:grpSp>
        <p:nvGrpSpPr>
          <p:cNvPr id="37903" name="object 36">
            <a:extLst>
              <a:ext uri="{FF2B5EF4-FFF2-40B4-BE49-F238E27FC236}">
                <a16:creationId xmlns:a16="http://schemas.microsoft.com/office/drawing/2014/main" id="{3BA82631-4437-66AD-58BB-B16E48111121}"/>
              </a:ext>
            </a:extLst>
          </p:cNvPr>
          <p:cNvGrpSpPr>
            <a:grpSpLocks/>
          </p:cNvGrpSpPr>
          <p:nvPr/>
        </p:nvGrpSpPr>
        <p:grpSpPr bwMode="auto">
          <a:xfrm>
            <a:off x="1458913" y="1911350"/>
            <a:ext cx="10509250" cy="4098925"/>
            <a:chOff x="1458213" y="1911095"/>
            <a:chExt cx="10509885" cy="4099560"/>
          </a:xfrm>
        </p:grpSpPr>
        <p:sp>
          <p:nvSpPr>
            <p:cNvPr id="37915" name="object 37">
              <a:extLst>
                <a:ext uri="{FF2B5EF4-FFF2-40B4-BE49-F238E27FC236}">
                  <a16:creationId xmlns:a16="http://schemas.microsoft.com/office/drawing/2014/main" id="{CF12B8B4-3FC4-3869-C82E-1C1C85E5B74F}"/>
                </a:ext>
              </a:extLst>
            </p:cNvPr>
            <p:cNvSpPr>
              <a:spLocks/>
            </p:cNvSpPr>
            <p:nvPr/>
          </p:nvSpPr>
          <p:spPr bwMode="auto">
            <a:xfrm>
              <a:off x="1482851" y="2223515"/>
              <a:ext cx="565785" cy="205740"/>
            </a:xfrm>
            <a:custGeom>
              <a:avLst/>
              <a:gdLst>
                <a:gd name="T0" fmla="*/ 462534 w 565785"/>
                <a:gd name="T1" fmla="*/ 0 h 205739"/>
                <a:gd name="T2" fmla="*/ 462534 w 565785"/>
                <a:gd name="T3" fmla="*/ 51435 h 205739"/>
                <a:gd name="T4" fmla="*/ 0 w 565785"/>
                <a:gd name="T5" fmla="*/ 51435 h 205739"/>
                <a:gd name="T6" fmla="*/ 0 w 565785"/>
                <a:gd name="T7" fmla="*/ 154305 h 205739"/>
                <a:gd name="T8" fmla="*/ 462534 w 565785"/>
                <a:gd name="T9" fmla="*/ 154305 h 205739"/>
                <a:gd name="T10" fmla="*/ 462534 w 565785"/>
                <a:gd name="T11" fmla="*/ 205739 h 205739"/>
                <a:gd name="T12" fmla="*/ 565404 w 565785"/>
                <a:gd name="T13" fmla="*/ 102870 h 205739"/>
                <a:gd name="T14" fmla="*/ 462534 w 565785"/>
                <a:gd name="T15" fmla="*/ 0 h 205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5785" h="205739">
                  <a:moveTo>
                    <a:pt x="462534" y="0"/>
                  </a:moveTo>
                  <a:lnTo>
                    <a:pt x="462534" y="51435"/>
                  </a:lnTo>
                  <a:lnTo>
                    <a:pt x="0" y="51435"/>
                  </a:lnTo>
                  <a:lnTo>
                    <a:pt x="0" y="154305"/>
                  </a:lnTo>
                  <a:lnTo>
                    <a:pt x="462534" y="154305"/>
                  </a:lnTo>
                  <a:lnTo>
                    <a:pt x="462534" y="205739"/>
                  </a:lnTo>
                  <a:lnTo>
                    <a:pt x="565404" y="102870"/>
                  </a:lnTo>
                  <a:lnTo>
                    <a:pt x="46253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16" name="object 38">
              <a:extLst>
                <a:ext uri="{FF2B5EF4-FFF2-40B4-BE49-F238E27FC236}">
                  <a16:creationId xmlns:a16="http://schemas.microsoft.com/office/drawing/2014/main" id="{18F428A6-DB95-D13D-93B3-5FF529341089}"/>
                </a:ext>
              </a:extLst>
            </p:cNvPr>
            <p:cNvSpPr>
              <a:spLocks/>
            </p:cNvSpPr>
            <p:nvPr/>
          </p:nvSpPr>
          <p:spPr bwMode="auto">
            <a:xfrm>
              <a:off x="1482851" y="2223515"/>
              <a:ext cx="565785" cy="205740"/>
            </a:xfrm>
            <a:custGeom>
              <a:avLst/>
              <a:gdLst>
                <a:gd name="T0" fmla="*/ 0 w 565785"/>
                <a:gd name="T1" fmla="*/ 51435 h 205739"/>
                <a:gd name="T2" fmla="*/ 462534 w 565785"/>
                <a:gd name="T3" fmla="*/ 51435 h 205739"/>
                <a:gd name="T4" fmla="*/ 462534 w 565785"/>
                <a:gd name="T5" fmla="*/ 0 h 205739"/>
                <a:gd name="T6" fmla="*/ 565404 w 565785"/>
                <a:gd name="T7" fmla="*/ 102870 h 205739"/>
                <a:gd name="T8" fmla="*/ 462534 w 565785"/>
                <a:gd name="T9" fmla="*/ 205739 h 205739"/>
                <a:gd name="T10" fmla="*/ 462534 w 565785"/>
                <a:gd name="T11" fmla="*/ 154305 h 205739"/>
                <a:gd name="T12" fmla="*/ 0 w 565785"/>
                <a:gd name="T13" fmla="*/ 154305 h 205739"/>
                <a:gd name="T14" fmla="*/ 0 w 565785"/>
                <a:gd name="T15" fmla="*/ 51435 h 205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5785" h="205739">
                  <a:moveTo>
                    <a:pt x="0" y="51435"/>
                  </a:moveTo>
                  <a:lnTo>
                    <a:pt x="462534" y="51435"/>
                  </a:lnTo>
                  <a:lnTo>
                    <a:pt x="462534" y="0"/>
                  </a:lnTo>
                  <a:lnTo>
                    <a:pt x="565404" y="102870"/>
                  </a:lnTo>
                  <a:lnTo>
                    <a:pt x="462534" y="205739"/>
                  </a:lnTo>
                  <a:lnTo>
                    <a:pt x="462534" y="154305"/>
                  </a:lnTo>
                  <a:lnTo>
                    <a:pt x="0" y="154305"/>
                  </a:lnTo>
                  <a:lnTo>
                    <a:pt x="0" y="51435"/>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7917" name="object 39">
              <a:extLst>
                <a:ext uri="{FF2B5EF4-FFF2-40B4-BE49-F238E27FC236}">
                  <a16:creationId xmlns:a16="http://schemas.microsoft.com/office/drawing/2014/main" id="{1A20FAB7-06FD-40EC-CC76-39EDCD70B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911095"/>
              <a:ext cx="477012" cy="39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8" name="object 40">
              <a:extLst>
                <a:ext uri="{FF2B5EF4-FFF2-40B4-BE49-F238E27FC236}">
                  <a16:creationId xmlns:a16="http://schemas.microsoft.com/office/drawing/2014/main" id="{8E9EA5E1-C1B7-867A-9D71-82961F66D920}"/>
                </a:ext>
              </a:extLst>
            </p:cNvPr>
            <p:cNvSpPr>
              <a:spLocks/>
            </p:cNvSpPr>
            <p:nvPr/>
          </p:nvSpPr>
          <p:spPr bwMode="auto">
            <a:xfrm>
              <a:off x="1464563" y="2449067"/>
              <a:ext cx="565785" cy="210820"/>
            </a:xfrm>
            <a:custGeom>
              <a:avLst/>
              <a:gdLst>
                <a:gd name="T0" fmla="*/ 105156 w 565785"/>
                <a:gd name="T1" fmla="*/ 0 h 210819"/>
                <a:gd name="T2" fmla="*/ 0 w 565785"/>
                <a:gd name="T3" fmla="*/ 105156 h 210819"/>
                <a:gd name="T4" fmla="*/ 105156 w 565785"/>
                <a:gd name="T5" fmla="*/ 210312 h 210819"/>
                <a:gd name="T6" fmla="*/ 105156 w 565785"/>
                <a:gd name="T7" fmla="*/ 157734 h 210819"/>
                <a:gd name="T8" fmla="*/ 565404 w 565785"/>
                <a:gd name="T9" fmla="*/ 157734 h 210819"/>
                <a:gd name="T10" fmla="*/ 565404 w 565785"/>
                <a:gd name="T11" fmla="*/ 52578 h 210819"/>
                <a:gd name="T12" fmla="*/ 105156 w 565785"/>
                <a:gd name="T13" fmla="*/ 52578 h 210819"/>
                <a:gd name="T14" fmla="*/ 105156 w 565785"/>
                <a:gd name="T15" fmla="*/ 0 h 210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5785" h="210819">
                  <a:moveTo>
                    <a:pt x="105156" y="0"/>
                  </a:moveTo>
                  <a:lnTo>
                    <a:pt x="0" y="105156"/>
                  </a:lnTo>
                  <a:lnTo>
                    <a:pt x="105156" y="210312"/>
                  </a:lnTo>
                  <a:lnTo>
                    <a:pt x="105156" y="157734"/>
                  </a:lnTo>
                  <a:lnTo>
                    <a:pt x="565404" y="157734"/>
                  </a:lnTo>
                  <a:lnTo>
                    <a:pt x="565404" y="52578"/>
                  </a:lnTo>
                  <a:lnTo>
                    <a:pt x="105156" y="52578"/>
                  </a:lnTo>
                  <a:lnTo>
                    <a:pt x="105156"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19" name="object 41">
              <a:extLst>
                <a:ext uri="{FF2B5EF4-FFF2-40B4-BE49-F238E27FC236}">
                  <a16:creationId xmlns:a16="http://schemas.microsoft.com/office/drawing/2014/main" id="{4CC19716-2DE6-629B-75EA-651665919D36}"/>
                </a:ext>
              </a:extLst>
            </p:cNvPr>
            <p:cNvSpPr>
              <a:spLocks/>
            </p:cNvSpPr>
            <p:nvPr/>
          </p:nvSpPr>
          <p:spPr bwMode="auto">
            <a:xfrm>
              <a:off x="1464563" y="2449067"/>
              <a:ext cx="565785" cy="210820"/>
            </a:xfrm>
            <a:custGeom>
              <a:avLst/>
              <a:gdLst>
                <a:gd name="T0" fmla="*/ 0 w 565785"/>
                <a:gd name="T1" fmla="*/ 105156 h 210819"/>
                <a:gd name="T2" fmla="*/ 105156 w 565785"/>
                <a:gd name="T3" fmla="*/ 0 h 210819"/>
                <a:gd name="T4" fmla="*/ 105156 w 565785"/>
                <a:gd name="T5" fmla="*/ 52578 h 210819"/>
                <a:gd name="T6" fmla="*/ 565404 w 565785"/>
                <a:gd name="T7" fmla="*/ 52578 h 210819"/>
                <a:gd name="T8" fmla="*/ 565404 w 565785"/>
                <a:gd name="T9" fmla="*/ 157734 h 210819"/>
                <a:gd name="T10" fmla="*/ 105156 w 565785"/>
                <a:gd name="T11" fmla="*/ 157734 h 210819"/>
                <a:gd name="T12" fmla="*/ 105156 w 565785"/>
                <a:gd name="T13" fmla="*/ 210312 h 210819"/>
                <a:gd name="T14" fmla="*/ 0 w 565785"/>
                <a:gd name="T15" fmla="*/ 105156 h 210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5785" h="210819">
                  <a:moveTo>
                    <a:pt x="0" y="105156"/>
                  </a:moveTo>
                  <a:lnTo>
                    <a:pt x="105156" y="0"/>
                  </a:lnTo>
                  <a:lnTo>
                    <a:pt x="105156" y="52578"/>
                  </a:lnTo>
                  <a:lnTo>
                    <a:pt x="565404" y="52578"/>
                  </a:lnTo>
                  <a:lnTo>
                    <a:pt x="565404" y="157734"/>
                  </a:lnTo>
                  <a:lnTo>
                    <a:pt x="105156" y="157734"/>
                  </a:lnTo>
                  <a:lnTo>
                    <a:pt x="105156" y="210312"/>
                  </a:lnTo>
                  <a:lnTo>
                    <a:pt x="0" y="105156"/>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920" name="object 42">
              <a:extLst>
                <a:ext uri="{FF2B5EF4-FFF2-40B4-BE49-F238E27FC236}">
                  <a16:creationId xmlns:a16="http://schemas.microsoft.com/office/drawing/2014/main" id="{EE8B0A7F-A282-144B-F400-2DB8FCA23E22}"/>
                </a:ext>
              </a:extLst>
            </p:cNvPr>
            <p:cNvSpPr>
              <a:spLocks/>
            </p:cNvSpPr>
            <p:nvPr/>
          </p:nvSpPr>
          <p:spPr bwMode="auto">
            <a:xfrm>
              <a:off x="4043171" y="4738116"/>
              <a:ext cx="725805" cy="207645"/>
            </a:xfrm>
            <a:custGeom>
              <a:avLst/>
              <a:gdLst>
                <a:gd name="T0" fmla="*/ 621791 w 725804"/>
                <a:gd name="T1" fmla="*/ 0 h 207645"/>
                <a:gd name="T2" fmla="*/ 621791 w 725804"/>
                <a:gd name="T3" fmla="*/ 51815 h 207645"/>
                <a:gd name="T4" fmla="*/ 0 w 725804"/>
                <a:gd name="T5" fmla="*/ 51815 h 207645"/>
                <a:gd name="T6" fmla="*/ 0 w 725804"/>
                <a:gd name="T7" fmla="*/ 155447 h 207645"/>
                <a:gd name="T8" fmla="*/ 621791 w 725804"/>
                <a:gd name="T9" fmla="*/ 155447 h 207645"/>
                <a:gd name="T10" fmla="*/ 621791 w 725804"/>
                <a:gd name="T11" fmla="*/ 207263 h 207645"/>
                <a:gd name="T12" fmla="*/ 725424 w 725804"/>
                <a:gd name="T13" fmla="*/ 103631 h 207645"/>
                <a:gd name="T14" fmla="*/ 621791 w 725804"/>
                <a:gd name="T15" fmla="*/ 0 h 207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804" h="207645">
                  <a:moveTo>
                    <a:pt x="621791" y="0"/>
                  </a:moveTo>
                  <a:lnTo>
                    <a:pt x="621791" y="51815"/>
                  </a:lnTo>
                  <a:lnTo>
                    <a:pt x="0" y="51815"/>
                  </a:lnTo>
                  <a:lnTo>
                    <a:pt x="0" y="155447"/>
                  </a:lnTo>
                  <a:lnTo>
                    <a:pt x="621791" y="155447"/>
                  </a:lnTo>
                  <a:lnTo>
                    <a:pt x="621791" y="207263"/>
                  </a:lnTo>
                  <a:lnTo>
                    <a:pt x="725424" y="103631"/>
                  </a:lnTo>
                  <a:lnTo>
                    <a:pt x="621791"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21" name="object 43">
              <a:extLst>
                <a:ext uri="{FF2B5EF4-FFF2-40B4-BE49-F238E27FC236}">
                  <a16:creationId xmlns:a16="http://schemas.microsoft.com/office/drawing/2014/main" id="{D6C06EB8-6945-99B0-C96E-A51C1163A824}"/>
                </a:ext>
              </a:extLst>
            </p:cNvPr>
            <p:cNvSpPr>
              <a:spLocks/>
            </p:cNvSpPr>
            <p:nvPr/>
          </p:nvSpPr>
          <p:spPr bwMode="auto">
            <a:xfrm>
              <a:off x="4043171" y="4738116"/>
              <a:ext cx="725805" cy="207645"/>
            </a:xfrm>
            <a:custGeom>
              <a:avLst/>
              <a:gdLst>
                <a:gd name="T0" fmla="*/ 0 w 725804"/>
                <a:gd name="T1" fmla="*/ 51815 h 207645"/>
                <a:gd name="T2" fmla="*/ 621791 w 725804"/>
                <a:gd name="T3" fmla="*/ 51815 h 207645"/>
                <a:gd name="T4" fmla="*/ 621791 w 725804"/>
                <a:gd name="T5" fmla="*/ 0 h 207645"/>
                <a:gd name="T6" fmla="*/ 725424 w 725804"/>
                <a:gd name="T7" fmla="*/ 103631 h 207645"/>
                <a:gd name="T8" fmla="*/ 621791 w 725804"/>
                <a:gd name="T9" fmla="*/ 207263 h 207645"/>
                <a:gd name="T10" fmla="*/ 621791 w 725804"/>
                <a:gd name="T11" fmla="*/ 155447 h 207645"/>
                <a:gd name="T12" fmla="*/ 0 w 725804"/>
                <a:gd name="T13" fmla="*/ 155447 h 207645"/>
                <a:gd name="T14" fmla="*/ 0 w 725804"/>
                <a:gd name="T15" fmla="*/ 51815 h 207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804" h="207645">
                  <a:moveTo>
                    <a:pt x="0" y="51815"/>
                  </a:moveTo>
                  <a:lnTo>
                    <a:pt x="621791" y="51815"/>
                  </a:lnTo>
                  <a:lnTo>
                    <a:pt x="621791" y="0"/>
                  </a:lnTo>
                  <a:lnTo>
                    <a:pt x="725424" y="103631"/>
                  </a:lnTo>
                  <a:lnTo>
                    <a:pt x="621791" y="207263"/>
                  </a:lnTo>
                  <a:lnTo>
                    <a:pt x="621791" y="155447"/>
                  </a:lnTo>
                  <a:lnTo>
                    <a:pt x="0" y="155447"/>
                  </a:lnTo>
                  <a:lnTo>
                    <a:pt x="0" y="51815"/>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7922" name="object 44">
              <a:extLst>
                <a:ext uri="{FF2B5EF4-FFF2-40B4-BE49-F238E27FC236}">
                  <a16:creationId xmlns:a16="http://schemas.microsoft.com/office/drawing/2014/main" id="{2CB0F45E-A7CB-D5FD-2D55-30C32501A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991" y="4427219"/>
              <a:ext cx="478536" cy="38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3" name="object 45">
              <a:extLst>
                <a:ext uri="{FF2B5EF4-FFF2-40B4-BE49-F238E27FC236}">
                  <a16:creationId xmlns:a16="http://schemas.microsoft.com/office/drawing/2014/main" id="{5D14B37E-6A11-6B96-3171-91DDC9908F1B}"/>
                </a:ext>
              </a:extLst>
            </p:cNvPr>
            <p:cNvSpPr>
              <a:spLocks/>
            </p:cNvSpPr>
            <p:nvPr/>
          </p:nvSpPr>
          <p:spPr bwMode="auto">
            <a:xfrm>
              <a:off x="4026408" y="4965191"/>
              <a:ext cx="713740" cy="205740"/>
            </a:xfrm>
            <a:custGeom>
              <a:avLst/>
              <a:gdLst>
                <a:gd name="T0" fmla="*/ 102869 w 713739"/>
                <a:gd name="T1" fmla="*/ 0 h 205739"/>
                <a:gd name="T2" fmla="*/ 0 w 713739"/>
                <a:gd name="T3" fmla="*/ 102869 h 205739"/>
                <a:gd name="T4" fmla="*/ 102869 w 713739"/>
                <a:gd name="T5" fmla="*/ 205739 h 205739"/>
                <a:gd name="T6" fmla="*/ 102869 w 713739"/>
                <a:gd name="T7" fmla="*/ 154304 h 205739"/>
                <a:gd name="T8" fmla="*/ 713231 w 713739"/>
                <a:gd name="T9" fmla="*/ 154304 h 205739"/>
                <a:gd name="T10" fmla="*/ 713231 w 713739"/>
                <a:gd name="T11" fmla="*/ 51434 h 205739"/>
                <a:gd name="T12" fmla="*/ 102869 w 713739"/>
                <a:gd name="T13" fmla="*/ 51434 h 205739"/>
                <a:gd name="T14" fmla="*/ 102869 w 713739"/>
                <a:gd name="T15" fmla="*/ 0 h 205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3739" h="205739">
                  <a:moveTo>
                    <a:pt x="102869" y="0"/>
                  </a:moveTo>
                  <a:lnTo>
                    <a:pt x="0" y="102869"/>
                  </a:lnTo>
                  <a:lnTo>
                    <a:pt x="102869" y="205739"/>
                  </a:lnTo>
                  <a:lnTo>
                    <a:pt x="102869" y="154304"/>
                  </a:lnTo>
                  <a:lnTo>
                    <a:pt x="713231" y="154304"/>
                  </a:lnTo>
                  <a:lnTo>
                    <a:pt x="713231" y="51434"/>
                  </a:lnTo>
                  <a:lnTo>
                    <a:pt x="102869" y="51434"/>
                  </a:lnTo>
                  <a:lnTo>
                    <a:pt x="102869"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924" name="object 46">
              <a:extLst>
                <a:ext uri="{FF2B5EF4-FFF2-40B4-BE49-F238E27FC236}">
                  <a16:creationId xmlns:a16="http://schemas.microsoft.com/office/drawing/2014/main" id="{73113E30-268E-96B5-655B-4DA83F3338C4}"/>
                </a:ext>
              </a:extLst>
            </p:cNvPr>
            <p:cNvSpPr>
              <a:spLocks/>
            </p:cNvSpPr>
            <p:nvPr/>
          </p:nvSpPr>
          <p:spPr bwMode="auto">
            <a:xfrm>
              <a:off x="4026408" y="4965191"/>
              <a:ext cx="713740" cy="205740"/>
            </a:xfrm>
            <a:custGeom>
              <a:avLst/>
              <a:gdLst>
                <a:gd name="T0" fmla="*/ 0 w 713739"/>
                <a:gd name="T1" fmla="*/ 102869 h 205739"/>
                <a:gd name="T2" fmla="*/ 102869 w 713739"/>
                <a:gd name="T3" fmla="*/ 0 h 205739"/>
                <a:gd name="T4" fmla="*/ 102869 w 713739"/>
                <a:gd name="T5" fmla="*/ 51434 h 205739"/>
                <a:gd name="T6" fmla="*/ 713231 w 713739"/>
                <a:gd name="T7" fmla="*/ 51434 h 205739"/>
                <a:gd name="T8" fmla="*/ 713231 w 713739"/>
                <a:gd name="T9" fmla="*/ 154304 h 205739"/>
                <a:gd name="T10" fmla="*/ 102869 w 713739"/>
                <a:gd name="T11" fmla="*/ 154304 h 205739"/>
                <a:gd name="T12" fmla="*/ 102869 w 713739"/>
                <a:gd name="T13" fmla="*/ 205739 h 205739"/>
                <a:gd name="T14" fmla="*/ 0 w 713739"/>
                <a:gd name="T15" fmla="*/ 102869 h 205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3739" h="205739">
                  <a:moveTo>
                    <a:pt x="0" y="102869"/>
                  </a:moveTo>
                  <a:lnTo>
                    <a:pt x="102869" y="0"/>
                  </a:lnTo>
                  <a:lnTo>
                    <a:pt x="102869" y="51434"/>
                  </a:lnTo>
                  <a:lnTo>
                    <a:pt x="713231" y="51434"/>
                  </a:lnTo>
                  <a:lnTo>
                    <a:pt x="713231" y="154304"/>
                  </a:lnTo>
                  <a:lnTo>
                    <a:pt x="102869" y="154304"/>
                  </a:lnTo>
                  <a:lnTo>
                    <a:pt x="102869" y="205739"/>
                  </a:lnTo>
                  <a:lnTo>
                    <a:pt x="0" y="102869"/>
                  </a:lnTo>
                  <a:close/>
                </a:path>
              </a:pathLst>
            </a:custGeom>
            <a:noFill/>
            <a:ln w="12192">
              <a:solidFill>
                <a:srgbClr val="125F6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925" name="object 47">
              <a:extLst>
                <a:ext uri="{FF2B5EF4-FFF2-40B4-BE49-F238E27FC236}">
                  <a16:creationId xmlns:a16="http://schemas.microsoft.com/office/drawing/2014/main" id="{E1CCAA81-8236-CED3-5C76-B0F35511F8B3}"/>
                </a:ext>
              </a:extLst>
            </p:cNvPr>
            <p:cNvSpPr>
              <a:spLocks/>
            </p:cNvSpPr>
            <p:nvPr/>
          </p:nvSpPr>
          <p:spPr bwMode="auto">
            <a:xfrm>
              <a:off x="8531352" y="3857244"/>
              <a:ext cx="3436620" cy="2153920"/>
            </a:xfrm>
            <a:custGeom>
              <a:avLst/>
              <a:gdLst>
                <a:gd name="T0" fmla="*/ 3436620 w 3436620"/>
                <a:gd name="T1" fmla="*/ 0 h 2153920"/>
                <a:gd name="T2" fmla="*/ 0 w 3436620"/>
                <a:gd name="T3" fmla="*/ 0 h 2153920"/>
                <a:gd name="T4" fmla="*/ 0 w 3436620"/>
                <a:gd name="T5" fmla="*/ 2153411 h 2153920"/>
                <a:gd name="T6" fmla="*/ 3436620 w 3436620"/>
                <a:gd name="T7" fmla="*/ 2153411 h 2153920"/>
                <a:gd name="T8" fmla="*/ 3436620 w 3436620"/>
                <a:gd name="T9" fmla="*/ 0 h 2153920"/>
              </a:gdLst>
              <a:ahLst/>
              <a:cxnLst>
                <a:cxn ang="0">
                  <a:pos x="T0" y="T1"/>
                </a:cxn>
                <a:cxn ang="0">
                  <a:pos x="T2" y="T3"/>
                </a:cxn>
                <a:cxn ang="0">
                  <a:pos x="T4" y="T5"/>
                </a:cxn>
                <a:cxn ang="0">
                  <a:pos x="T6" y="T7"/>
                </a:cxn>
                <a:cxn ang="0">
                  <a:pos x="T8" y="T9"/>
                </a:cxn>
              </a:cxnLst>
              <a:rect l="0" t="0" r="r" b="b"/>
              <a:pathLst>
                <a:path w="3436620" h="2153920">
                  <a:moveTo>
                    <a:pt x="3436620" y="0"/>
                  </a:moveTo>
                  <a:lnTo>
                    <a:pt x="0" y="0"/>
                  </a:lnTo>
                  <a:lnTo>
                    <a:pt x="0" y="2153411"/>
                  </a:lnTo>
                  <a:lnTo>
                    <a:pt x="3436620" y="2153411"/>
                  </a:lnTo>
                  <a:lnTo>
                    <a:pt x="34366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37904" name="object 48">
            <a:extLst>
              <a:ext uri="{FF2B5EF4-FFF2-40B4-BE49-F238E27FC236}">
                <a16:creationId xmlns:a16="http://schemas.microsoft.com/office/drawing/2014/main" id="{483DACB3-7632-E19B-9FB8-22643F40E4A3}"/>
              </a:ext>
            </a:extLst>
          </p:cNvPr>
          <p:cNvSpPr txBox="1">
            <a:spLocks noChangeArrowheads="1"/>
          </p:cNvSpPr>
          <p:nvPr/>
        </p:nvSpPr>
        <p:spPr bwMode="auto">
          <a:xfrm>
            <a:off x="8621713" y="2770188"/>
            <a:ext cx="328136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n-US" altLang="en-US" sz="1600" dirty="0" err="1">
                <a:solidFill>
                  <a:srgbClr val="002060"/>
                </a:solidFill>
                <a:latin typeface="Arial MT"/>
                <a:ea typeface="Arial MT"/>
                <a:cs typeface="Arial MT"/>
              </a:rPr>
              <a:t>Έν</a:t>
            </a:r>
            <a:r>
              <a:rPr lang="en-US" altLang="en-US" sz="1600" dirty="0">
                <a:solidFill>
                  <a:srgbClr val="002060"/>
                </a:solidFill>
                <a:latin typeface="Arial MT"/>
                <a:ea typeface="Arial MT"/>
                <a:cs typeface="Arial MT"/>
              </a:rPr>
              <a:t>ας </a:t>
            </a:r>
            <a:r>
              <a:rPr lang="el-GR" altLang="en-US" sz="1600" b="1" dirty="0">
                <a:solidFill>
                  <a:srgbClr val="002060"/>
                </a:solidFill>
                <a:latin typeface="Arial MT"/>
              </a:rPr>
              <a:t>ΑΕΟ</a:t>
            </a:r>
            <a:r>
              <a:rPr lang="en-US" altLang="en-US" sz="1600" b="1" dirty="0">
                <a:solidFill>
                  <a:srgbClr val="002060"/>
                </a:solidFill>
                <a:latin typeface="Arial MT"/>
              </a:rPr>
              <a:t> </a:t>
            </a:r>
            <a:r>
              <a:rPr lang="en-US" altLang="en-US" sz="1600" dirty="0">
                <a:solidFill>
                  <a:srgbClr val="002060"/>
                </a:solidFill>
                <a:latin typeface="Arial MT"/>
                <a:ea typeface="Arial MT"/>
                <a:cs typeface="Arial MT"/>
              </a:rPr>
              <a:t>επ</a:t>
            </a:r>
            <a:r>
              <a:rPr lang="en-US" altLang="en-US" sz="1600" dirty="0" err="1">
                <a:solidFill>
                  <a:srgbClr val="002060"/>
                </a:solidFill>
                <a:latin typeface="Arial MT"/>
                <a:ea typeface="Arial MT"/>
                <a:cs typeface="Arial MT"/>
              </a:rPr>
              <a:t>ιθυμεί</a:t>
            </a:r>
            <a:r>
              <a:rPr lang="en-US" altLang="en-US" sz="1600" dirty="0">
                <a:solidFill>
                  <a:srgbClr val="002060"/>
                </a:solidFill>
                <a:latin typeface="Arial MT"/>
                <a:ea typeface="Arial MT"/>
                <a:cs typeface="Arial MT"/>
              </a:rPr>
              <a:t> να </a:t>
            </a:r>
            <a:r>
              <a:rPr lang="en-US" altLang="en-US" sz="1600" dirty="0" err="1">
                <a:solidFill>
                  <a:srgbClr val="002060"/>
                </a:solidFill>
                <a:latin typeface="Arial MT"/>
                <a:ea typeface="Arial MT"/>
                <a:cs typeface="Arial MT"/>
              </a:rPr>
              <a:t>εξάγει</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εμ</a:t>
            </a:r>
            <a:r>
              <a:rPr lang="en-US" altLang="en-US" sz="1600" dirty="0">
                <a:solidFill>
                  <a:srgbClr val="002060"/>
                </a:solidFill>
                <a:latin typeface="Arial MT"/>
                <a:ea typeface="Arial MT"/>
                <a:cs typeface="Arial MT"/>
              </a:rPr>
              <a:t>π</a:t>
            </a:r>
            <a:r>
              <a:rPr lang="en-US" altLang="en-US" sz="1600" dirty="0" err="1">
                <a:solidFill>
                  <a:srgbClr val="002060"/>
                </a:solidFill>
                <a:latin typeface="Arial MT"/>
                <a:ea typeface="Arial MT"/>
                <a:cs typeface="Arial MT"/>
              </a:rPr>
              <a:t>ορεύμ</a:t>
            </a:r>
            <a:r>
              <a:rPr lang="en-US" altLang="en-US" sz="1600" dirty="0">
                <a:solidFill>
                  <a:srgbClr val="002060"/>
                </a:solidFill>
                <a:latin typeface="Arial MT"/>
                <a:ea typeface="Arial MT"/>
                <a:cs typeface="Arial MT"/>
              </a:rPr>
              <a:t>ατα </a:t>
            </a:r>
            <a:r>
              <a:rPr lang="en-US" altLang="en-US" sz="1600" dirty="0" err="1">
                <a:solidFill>
                  <a:srgbClr val="002060"/>
                </a:solidFill>
                <a:latin typeface="Arial MT"/>
                <a:ea typeface="Arial MT"/>
                <a:cs typeface="Arial MT"/>
              </a:rPr>
              <a:t>στο</a:t>
            </a:r>
            <a:r>
              <a:rPr lang="en-US" altLang="en-US" sz="1600" dirty="0">
                <a:solidFill>
                  <a:srgbClr val="002060"/>
                </a:solidFill>
                <a:latin typeface="Arial MT"/>
                <a:ea typeface="Arial MT"/>
                <a:cs typeface="Arial MT"/>
              </a:rPr>
              <a:t> </a:t>
            </a:r>
            <a:r>
              <a:rPr lang="en-US" altLang="en-US" sz="1600" b="1" dirty="0" err="1">
                <a:solidFill>
                  <a:srgbClr val="002060"/>
                </a:solidFill>
                <a:latin typeface="Arial MT"/>
              </a:rPr>
              <a:t>Κίε</a:t>
            </a:r>
            <a:r>
              <a:rPr lang="en-US" altLang="en-US" sz="1600" b="1" dirty="0">
                <a:solidFill>
                  <a:srgbClr val="002060"/>
                </a:solidFill>
                <a:latin typeface="Arial MT"/>
              </a:rPr>
              <a:t>βο</a:t>
            </a:r>
            <a:r>
              <a:rPr lang="en-US" altLang="en-US" sz="1600" dirty="0">
                <a:solidFill>
                  <a:srgbClr val="002060"/>
                </a:solidFill>
                <a:latin typeface="Arial MT"/>
                <a:ea typeface="Arial MT"/>
                <a:cs typeface="Arial MT"/>
              </a:rPr>
              <a:t>, </a:t>
            </a:r>
            <a:r>
              <a:rPr lang="en-US" altLang="en-US" sz="1600" b="1" dirty="0" err="1">
                <a:solidFill>
                  <a:srgbClr val="002060"/>
                </a:solidFill>
                <a:latin typeface="Arial MT"/>
              </a:rPr>
              <a:t>Ουκρ</a:t>
            </a:r>
            <a:r>
              <a:rPr lang="en-US" altLang="en-US" sz="1600" b="1" dirty="0">
                <a:solidFill>
                  <a:srgbClr val="002060"/>
                </a:solidFill>
                <a:latin typeface="Arial MT"/>
              </a:rPr>
              <a:t>α</a:t>
            </a:r>
            <a:r>
              <a:rPr lang="en-US" altLang="en-US" sz="1600" b="1" dirty="0" err="1">
                <a:solidFill>
                  <a:srgbClr val="002060"/>
                </a:solidFill>
                <a:latin typeface="Arial MT"/>
              </a:rPr>
              <a:t>νί</a:t>
            </a:r>
            <a:r>
              <a:rPr lang="en-US" altLang="en-US" sz="1600" b="1" dirty="0">
                <a:solidFill>
                  <a:srgbClr val="002060"/>
                </a:solidFill>
                <a:latin typeface="Arial MT"/>
              </a:rPr>
              <a:t>α</a:t>
            </a:r>
            <a:r>
              <a:rPr lang="en-US" altLang="en-US" sz="1600" dirty="0">
                <a:solidFill>
                  <a:srgbClr val="002060"/>
                </a:solidFill>
                <a:latin typeface="Arial MT"/>
                <a:ea typeface="Arial MT"/>
                <a:cs typeface="Arial MT"/>
              </a:rPr>
              <a:t>. </a:t>
            </a:r>
          </a:p>
          <a:p>
            <a:pPr algn="ctr">
              <a:spcBef>
                <a:spcPts val="100"/>
              </a:spcBef>
            </a:pPr>
            <a:r>
              <a:rPr lang="en-US" altLang="en-US" sz="1600" dirty="0" err="1">
                <a:solidFill>
                  <a:srgbClr val="002060"/>
                </a:solidFill>
                <a:latin typeface="Arial MT"/>
                <a:ea typeface="Arial MT"/>
                <a:cs typeface="Arial MT"/>
              </a:rPr>
              <a:t>Είν</a:t>
            </a:r>
            <a:r>
              <a:rPr lang="en-US" altLang="en-US" sz="1600" dirty="0">
                <a:solidFill>
                  <a:srgbClr val="002060"/>
                </a:solidFill>
                <a:latin typeface="Arial MT"/>
                <a:ea typeface="Arial MT"/>
                <a:cs typeface="Arial MT"/>
              </a:rPr>
              <a:t>αι εγκατεστημένος στο </a:t>
            </a:r>
            <a:r>
              <a:rPr lang="en-US" altLang="en-US" sz="1600" b="1" dirty="0">
                <a:solidFill>
                  <a:srgbClr val="002060"/>
                </a:solidFill>
                <a:latin typeface="Arial MT"/>
              </a:rPr>
              <a:t>Παρίσι</a:t>
            </a:r>
            <a:r>
              <a:rPr lang="en-US" altLang="en-US" sz="1600" dirty="0">
                <a:solidFill>
                  <a:srgbClr val="002060"/>
                </a:solidFill>
                <a:latin typeface="Arial MT"/>
                <a:ea typeface="Arial MT"/>
                <a:cs typeface="Arial MT"/>
              </a:rPr>
              <a:t> (Γαλλία)</a:t>
            </a:r>
            <a:r>
              <a:rPr lang="en-US" altLang="en-US" sz="1600" b="1" dirty="0">
                <a:solidFill>
                  <a:srgbClr val="002060"/>
                </a:solidFill>
                <a:latin typeface="Arial MT"/>
              </a:rPr>
              <a:t> </a:t>
            </a:r>
            <a:r>
              <a:rPr lang="en-US" altLang="en-US" sz="1600" dirty="0">
                <a:solidFill>
                  <a:srgbClr val="002060"/>
                </a:solidFill>
                <a:latin typeface="Arial MT"/>
                <a:ea typeface="Arial MT"/>
                <a:cs typeface="Arial MT"/>
              </a:rPr>
              <a:t>και τα εμπορεύματα που προορίζονται για εξαγωγή βρίσκονται στο </a:t>
            </a:r>
            <a:r>
              <a:rPr lang="en-US" altLang="en-US" sz="1600" b="1" dirty="0">
                <a:solidFill>
                  <a:srgbClr val="002060"/>
                </a:solidFill>
                <a:latin typeface="Arial MT"/>
              </a:rPr>
              <a:t>Βερολίνο</a:t>
            </a:r>
            <a:r>
              <a:rPr lang="en-US" altLang="en-US" sz="1600" dirty="0">
                <a:solidFill>
                  <a:srgbClr val="002060"/>
                </a:solidFill>
                <a:latin typeface="Arial MT"/>
                <a:ea typeface="Arial MT"/>
                <a:cs typeface="Arial MT"/>
              </a:rPr>
              <a:t> (Γερμανία).</a:t>
            </a:r>
            <a:endParaRPr lang="en-US" altLang="en-US" sz="1600" b="1" dirty="0">
              <a:solidFill>
                <a:srgbClr val="002060"/>
              </a:solidFill>
              <a:latin typeface="Arial MT"/>
            </a:endParaRPr>
          </a:p>
          <a:p>
            <a:pPr algn="just">
              <a:spcBef>
                <a:spcPts val="100"/>
              </a:spcBef>
            </a:pPr>
            <a:r>
              <a:rPr lang="en-US" altLang="en-US" sz="1600" dirty="0" err="1">
                <a:solidFill>
                  <a:srgbClr val="002060"/>
                </a:solidFill>
                <a:latin typeface="Arial MT"/>
                <a:ea typeface="Arial MT"/>
                <a:cs typeface="Arial MT"/>
              </a:rPr>
              <a:t>Γι</a:t>
            </a:r>
            <a:r>
              <a:rPr lang="en-US" altLang="en-US" sz="1600" dirty="0">
                <a:solidFill>
                  <a:srgbClr val="002060"/>
                </a:solidFill>
                <a:latin typeface="Arial MT"/>
                <a:ea typeface="Arial MT"/>
                <a:cs typeface="Arial MT"/>
              </a:rPr>
              <a:t>α την απλούστευση και </a:t>
            </a:r>
            <a:r>
              <a:rPr lang="en-US" altLang="en-US" sz="1600" b="1" dirty="0">
                <a:solidFill>
                  <a:srgbClr val="002060"/>
                </a:solidFill>
                <a:latin typeface="Arial MT"/>
              </a:rPr>
              <a:t>την επιτάχυνση της διαδικασίας</a:t>
            </a:r>
            <a:r>
              <a:rPr lang="en-US" altLang="en-US" sz="1600" dirty="0">
                <a:solidFill>
                  <a:srgbClr val="002060"/>
                </a:solidFill>
                <a:latin typeface="Arial MT"/>
                <a:ea typeface="Arial MT"/>
                <a:cs typeface="Arial MT"/>
              </a:rPr>
              <a:t>, ο AEO αποφασίζει να χρησιμοποιήσει τις διευκολύνσεις του </a:t>
            </a:r>
            <a:r>
              <a:rPr lang="en-US" altLang="en-US" sz="1600" b="1" dirty="0">
                <a:solidFill>
                  <a:srgbClr val="002060"/>
                </a:solidFill>
                <a:latin typeface="Arial MT"/>
              </a:rPr>
              <a:t>κεντρικού τελωνισμού</a:t>
            </a:r>
            <a:r>
              <a:rPr lang="en-US" altLang="en-US" sz="1600" dirty="0">
                <a:solidFill>
                  <a:srgbClr val="002060"/>
                </a:solidFill>
                <a:latin typeface="Arial MT"/>
                <a:ea typeface="Arial MT"/>
                <a:cs typeface="Arial MT"/>
              </a:rPr>
              <a:t>.</a:t>
            </a:r>
          </a:p>
        </p:txBody>
      </p:sp>
      <p:grpSp>
        <p:nvGrpSpPr>
          <p:cNvPr id="37905" name="object 49">
            <a:extLst>
              <a:ext uri="{FF2B5EF4-FFF2-40B4-BE49-F238E27FC236}">
                <a16:creationId xmlns:a16="http://schemas.microsoft.com/office/drawing/2014/main" id="{0C26970D-931B-EE98-A15F-F7E58FC89679}"/>
              </a:ext>
            </a:extLst>
          </p:cNvPr>
          <p:cNvGrpSpPr>
            <a:grpSpLocks/>
          </p:cNvGrpSpPr>
          <p:nvPr/>
        </p:nvGrpSpPr>
        <p:grpSpPr bwMode="auto">
          <a:xfrm>
            <a:off x="2093913" y="1620838"/>
            <a:ext cx="5721350" cy="3865562"/>
            <a:chOff x="2199132" y="1621536"/>
            <a:chExt cx="5721350" cy="3864610"/>
          </a:xfrm>
        </p:grpSpPr>
        <p:pic>
          <p:nvPicPr>
            <p:cNvPr id="37906" name="object 50">
              <a:extLst>
                <a:ext uri="{FF2B5EF4-FFF2-40B4-BE49-F238E27FC236}">
                  <a16:creationId xmlns:a16="http://schemas.microsoft.com/office/drawing/2014/main" id="{7B19EDAE-EF36-BB9B-8AD4-10EDED52BB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9132" y="1636776"/>
              <a:ext cx="1556766" cy="14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object 51">
              <a:extLst>
                <a:ext uri="{FF2B5EF4-FFF2-40B4-BE49-F238E27FC236}">
                  <a16:creationId xmlns:a16="http://schemas.microsoft.com/office/drawing/2014/main" id="{E904E4C3-9FAA-6DEC-86EC-BB40329DA8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7404" y="1621536"/>
              <a:ext cx="1556766" cy="14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object 52">
              <a:extLst>
                <a:ext uri="{FF2B5EF4-FFF2-40B4-BE49-F238E27FC236}">
                  <a16:creationId xmlns:a16="http://schemas.microsoft.com/office/drawing/2014/main" id="{FED55822-9FB6-4766-CDDB-7E7143B5AA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047743"/>
              <a:ext cx="1558289" cy="14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object 53">
              <a:extLst>
                <a:ext uri="{FF2B5EF4-FFF2-40B4-BE49-F238E27FC236}">
                  <a16:creationId xmlns:a16="http://schemas.microsoft.com/office/drawing/2014/main" id="{91F05CC1-2FE8-B56C-A3D4-1E5A58326A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1840" y="41315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object 54">
              <a:extLst>
                <a:ext uri="{FF2B5EF4-FFF2-40B4-BE49-F238E27FC236}">
                  <a16:creationId xmlns:a16="http://schemas.microsoft.com/office/drawing/2014/main" id="{B09837A1-0A97-8B70-C5B9-DA6AF02779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6772" y="1725168"/>
              <a:ext cx="45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object 55">
              <a:extLst>
                <a:ext uri="{FF2B5EF4-FFF2-40B4-BE49-F238E27FC236}">
                  <a16:creationId xmlns:a16="http://schemas.microsoft.com/office/drawing/2014/main" id="{4002EA53-7807-7923-CAFB-D2B5582172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9732" y="1725168"/>
              <a:ext cx="4571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object 56">
              <a:extLst>
                <a:ext uri="{FF2B5EF4-FFF2-40B4-BE49-F238E27FC236}">
                  <a16:creationId xmlns:a16="http://schemas.microsoft.com/office/drawing/2014/main" id="{5AB48C64-848C-5F98-4FDF-731543AD7A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33844" y="22479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object 57">
              <a:extLst>
                <a:ext uri="{FF2B5EF4-FFF2-40B4-BE49-F238E27FC236}">
                  <a16:creationId xmlns:a16="http://schemas.microsoft.com/office/drawing/2014/main" id="{CF748F14-E927-090C-C5B6-27C2E47B62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8435" y="195376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object 58">
              <a:extLst>
                <a:ext uri="{FF2B5EF4-FFF2-40B4-BE49-F238E27FC236}">
                  <a16:creationId xmlns:a16="http://schemas.microsoft.com/office/drawing/2014/main" id="{69028960-5AD8-1A11-587D-87788BF810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3028" y="22448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Ορθογώνιο 3">
            <a:extLst>
              <a:ext uri="{FF2B5EF4-FFF2-40B4-BE49-F238E27FC236}">
                <a16:creationId xmlns:a16="http://schemas.microsoft.com/office/drawing/2014/main" id="{214AB2CC-34F3-3B52-614F-41A8583A7FE6}"/>
              </a:ext>
            </a:extLst>
          </p:cNvPr>
          <p:cNvSpPr>
            <a:spLocks noChangeArrowheads="1"/>
          </p:cNvSpPr>
          <p:nvPr/>
        </p:nvSpPr>
        <p:spPr bwMode="auto">
          <a:xfrm>
            <a:off x="704850" y="2609850"/>
            <a:ext cx="10155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n-US" sz="3600" b="1"/>
              <a:t>Εξαγωγή Ακολουθούμενη από Διαμετακόμιση</a:t>
            </a:r>
          </a:p>
        </p:txBody>
      </p:sp>
      <p:sp>
        <p:nvSpPr>
          <p:cNvPr id="39939" name="object 2">
            <a:extLst>
              <a:ext uri="{FF2B5EF4-FFF2-40B4-BE49-F238E27FC236}">
                <a16:creationId xmlns:a16="http://schemas.microsoft.com/office/drawing/2014/main" id="{8DA70470-1E56-2377-75BD-673581A7C671}"/>
              </a:ext>
            </a:extLst>
          </p:cNvPr>
          <p:cNvSpPr>
            <a:spLocks noGrp="1"/>
          </p:cNvSpPr>
          <p:nvPr>
            <p:ph type="ctrTitle"/>
          </p:nvPr>
        </p:nvSpPr>
        <p:spPr>
          <a:xfrm>
            <a:off x="806450" y="3214648"/>
            <a:ext cx="4268788" cy="3459922"/>
          </a:xfrm>
        </p:spPr>
        <p:txBody>
          <a:bodyPr lIns="0" tIns="12700" rIns="0" bIns="0">
            <a:spAutoFit/>
          </a:bodyPr>
          <a:lstStyle/>
          <a:p>
            <a:pPr marL="12700">
              <a:lnSpc>
                <a:spcPct val="100000"/>
              </a:lnSpc>
              <a:spcBef>
                <a:spcPts val="100"/>
              </a:spcBef>
            </a:pPr>
            <a:br>
              <a:rPr lang="en-US" altLang="en-US" sz="1800" dirty="0"/>
            </a:br>
            <a:r>
              <a:rPr lang="el-GR" altLang="en-US" sz="1800" u="sng" dirty="0"/>
              <a:t>Νομικές παραπομπές</a:t>
            </a:r>
            <a:r>
              <a:rPr lang="el-GR" altLang="en-US" sz="1800" dirty="0"/>
              <a:t>:</a:t>
            </a:r>
            <a:br>
              <a:rPr lang="el-GR" altLang="en-US" sz="1800" dirty="0"/>
            </a:br>
            <a:r>
              <a:rPr lang="el-GR" altLang="en-US" sz="1800" dirty="0"/>
              <a:t>Άρθρο 159 παράγραφος 3 του ΕΤΚ</a:t>
            </a:r>
            <a:br>
              <a:rPr lang="el-GR" altLang="en-US" sz="1800" dirty="0"/>
            </a:br>
            <a:r>
              <a:rPr lang="el-GR" altLang="en-US" sz="1800" dirty="0"/>
              <a:t>Άρθρο 189 παράγραφος 4 της κατ’ εξουσιοδότηση πράξης του ΕΤΚ</a:t>
            </a:r>
            <a:br>
              <a:rPr lang="el-GR" altLang="en-US" sz="1800" dirty="0"/>
            </a:br>
            <a:r>
              <a:rPr lang="el-GR" altLang="en-US" sz="1800" dirty="0"/>
              <a:t>Άρθρο 329 παράγραφος 5, 6 και 7α) της εκτελεστικής πράξης του ΕΤΚ</a:t>
            </a:r>
            <a:br>
              <a:rPr lang="el-GR" altLang="en-US" sz="1800" dirty="0"/>
            </a:br>
            <a:br>
              <a:rPr lang="el-GR" altLang="en-US" sz="1800" dirty="0"/>
            </a:br>
            <a:br>
              <a:rPr lang="el-GR" altLang="en-US" sz="4000" dirty="0"/>
            </a:br>
            <a:endParaRPr lang="en-US" alt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636B075-1A8E-1F5E-0F00-76D26E373065}"/>
              </a:ext>
            </a:extLst>
          </p:cNvPr>
          <p:cNvSpPr txBox="1">
            <a:spLocks noGrp="1"/>
          </p:cNvSpPr>
          <p:nvPr>
            <p:ph type="title"/>
          </p:nvPr>
        </p:nvSpPr>
        <p:spPr>
          <a:xfrm>
            <a:off x="1068388" y="377825"/>
            <a:ext cx="10680700" cy="635000"/>
          </a:xfrm>
        </p:spPr>
        <p:txBody>
          <a:bodyPr lIns="0" tIns="12065" rIns="0" bIns="0" rtlCol="0">
            <a:spAutoFit/>
          </a:bodyPr>
          <a:lstStyle/>
          <a:p>
            <a:pPr marL="12700" fontAlgn="auto">
              <a:lnSpc>
                <a:spcPct val="100000"/>
              </a:lnSpc>
              <a:spcBef>
                <a:spcPts val="95"/>
              </a:spcBef>
              <a:spcAft>
                <a:spcPts val="0"/>
              </a:spcAft>
              <a:defRPr/>
            </a:pPr>
            <a:r>
              <a:rPr sz="4000" dirty="0" err="1">
                <a:latin typeface="+mn-lt"/>
              </a:rPr>
              <a:t>Αυτομ</a:t>
            </a:r>
            <a:r>
              <a:rPr sz="4000" dirty="0">
                <a:latin typeface="+mn-lt"/>
              </a:rPr>
              <a:t>ατοποιημένο σύστημα εξαγωγών (AES)</a:t>
            </a:r>
          </a:p>
        </p:txBody>
      </p:sp>
      <p:grpSp>
        <p:nvGrpSpPr>
          <p:cNvPr id="12291" name="object 3">
            <a:extLst>
              <a:ext uri="{FF2B5EF4-FFF2-40B4-BE49-F238E27FC236}">
                <a16:creationId xmlns:a16="http://schemas.microsoft.com/office/drawing/2014/main" id="{F10B3BBF-3095-BDF1-8981-2A19E594F42B}"/>
              </a:ext>
            </a:extLst>
          </p:cNvPr>
          <p:cNvGrpSpPr>
            <a:grpSpLocks/>
          </p:cNvGrpSpPr>
          <p:nvPr/>
        </p:nvGrpSpPr>
        <p:grpSpPr bwMode="auto">
          <a:xfrm>
            <a:off x="823913" y="1566863"/>
            <a:ext cx="4616450" cy="485775"/>
            <a:chOff x="824483" y="1566672"/>
            <a:chExt cx="4615180" cy="486409"/>
          </a:xfrm>
        </p:grpSpPr>
        <p:sp>
          <p:nvSpPr>
            <p:cNvPr id="12295" name="object 4">
              <a:extLst>
                <a:ext uri="{FF2B5EF4-FFF2-40B4-BE49-F238E27FC236}">
                  <a16:creationId xmlns:a16="http://schemas.microsoft.com/office/drawing/2014/main" id="{973CCA16-2295-4532-EAEA-040E66951B0F}"/>
                </a:ext>
              </a:extLst>
            </p:cNvPr>
            <p:cNvSpPr>
              <a:spLocks/>
            </p:cNvSpPr>
            <p:nvPr/>
          </p:nvSpPr>
          <p:spPr bwMode="auto">
            <a:xfrm>
              <a:off x="830579" y="2046731"/>
              <a:ext cx="4608830" cy="0"/>
            </a:xfrm>
            <a:custGeom>
              <a:avLst/>
              <a:gdLst>
                <a:gd name="T0" fmla="*/ 0 w 4608830"/>
                <a:gd name="T1" fmla="*/ 4608576 w 4608830"/>
              </a:gdLst>
              <a:ahLst/>
              <a:cxnLst>
                <a:cxn ang="0">
                  <a:pos x="T0" y="0"/>
                </a:cxn>
                <a:cxn ang="0">
                  <a:pos x="T1" y="0"/>
                </a:cxn>
              </a:cxnLst>
              <a:rect l="0" t="0" r="r" b="b"/>
              <a:pathLst>
                <a:path w="4608830">
                  <a:moveTo>
                    <a:pt x="0" y="0"/>
                  </a:moveTo>
                  <a:lnTo>
                    <a:pt x="4608576" y="0"/>
                  </a:lnTo>
                </a:path>
              </a:pathLst>
            </a:custGeom>
            <a:noFill/>
            <a:ln w="12192">
              <a:solidFill>
                <a:srgbClr val="16696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6" name="object 5">
              <a:extLst>
                <a:ext uri="{FF2B5EF4-FFF2-40B4-BE49-F238E27FC236}">
                  <a16:creationId xmlns:a16="http://schemas.microsoft.com/office/drawing/2014/main" id="{1E810B33-4D5E-29BA-38D9-117217A9721E}"/>
                </a:ext>
              </a:extLst>
            </p:cNvPr>
            <p:cNvSpPr>
              <a:spLocks/>
            </p:cNvSpPr>
            <p:nvPr/>
          </p:nvSpPr>
          <p:spPr bwMode="auto">
            <a:xfrm>
              <a:off x="830579" y="1572768"/>
              <a:ext cx="2771140" cy="474345"/>
            </a:xfrm>
            <a:custGeom>
              <a:avLst/>
              <a:gdLst>
                <a:gd name="T0" fmla="*/ 2691510 w 2771140"/>
                <a:gd name="T1" fmla="*/ 0 h 474344"/>
                <a:gd name="T2" fmla="*/ 79133 w 2771140"/>
                <a:gd name="T3" fmla="*/ 0 h 474344"/>
                <a:gd name="T4" fmla="*/ 48332 w 2771140"/>
                <a:gd name="T5" fmla="*/ 6217 h 474344"/>
                <a:gd name="T6" fmla="*/ 23179 w 2771140"/>
                <a:gd name="T7" fmla="*/ 23161 h 474344"/>
                <a:gd name="T8" fmla="*/ 6219 w 2771140"/>
                <a:gd name="T9" fmla="*/ 48273 h 474344"/>
                <a:gd name="T10" fmla="*/ 0 w 2771140"/>
                <a:gd name="T11" fmla="*/ 78994 h 474344"/>
                <a:gd name="T12" fmla="*/ 0 w 2771140"/>
                <a:gd name="T13" fmla="*/ 473964 h 474344"/>
                <a:gd name="T14" fmla="*/ 2770632 w 2771140"/>
                <a:gd name="T15" fmla="*/ 473964 h 474344"/>
                <a:gd name="T16" fmla="*/ 2770632 w 2771140"/>
                <a:gd name="T17" fmla="*/ 78994 h 474344"/>
                <a:gd name="T18" fmla="*/ 2764412 w 2771140"/>
                <a:gd name="T19" fmla="*/ 48273 h 474344"/>
                <a:gd name="T20" fmla="*/ 2747454 w 2771140"/>
                <a:gd name="T21" fmla="*/ 23161 h 474344"/>
                <a:gd name="T22" fmla="*/ 2722304 w 2771140"/>
                <a:gd name="T23" fmla="*/ 6217 h 474344"/>
                <a:gd name="T24" fmla="*/ 2691510 w 2771140"/>
                <a:gd name="T25" fmla="*/ 0 h 474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1140" h="474344">
                  <a:moveTo>
                    <a:pt x="2691510" y="0"/>
                  </a:moveTo>
                  <a:lnTo>
                    <a:pt x="79133" y="0"/>
                  </a:lnTo>
                  <a:lnTo>
                    <a:pt x="48332" y="6217"/>
                  </a:lnTo>
                  <a:lnTo>
                    <a:pt x="23179" y="23161"/>
                  </a:lnTo>
                  <a:lnTo>
                    <a:pt x="6219" y="48273"/>
                  </a:lnTo>
                  <a:lnTo>
                    <a:pt x="0" y="78994"/>
                  </a:lnTo>
                  <a:lnTo>
                    <a:pt x="0" y="473964"/>
                  </a:lnTo>
                  <a:lnTo>
                    <a:pt x="2770632" y="473964"/>
                  </a:lnTo>
                  <a:lnTo>
                    <a:pt x="2770632" y="78994"/>
                  </a:lnTo>
                  <a:lnTo>
                    <a:pt x="2764412" y="48273"/>
                  </a:lnTo>
                  <a:lnTo>
                    <a:pt x="2747454" y="23161"/>
                  </a:lnTo>
                  <a:lnTo>
                    <a:pt x="2722304" y="6217"/>
                  </a:lnTo>
                  <a:lnTo>
                    <a:pt x="2691510"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297" name="object 6">
              <a:extLst>
                <a:ext uri="{FF2B5EF4-FFF2-40B4-BE49-F238E27FC236}">
                  <a16:creationId xmlns:a16="http://schemas.microsoft.com/office/drawing/2014/main" id="{3264FF2E-018D-7630-178A-5734C6B5709B}"/>
                </a:ext>
              </a:extLst>
            </p:cNvPr>
            <p:cNvSpPr>
              <a:spLocks/>
            </p:cNvSpPr>
            <p:nvPr/>
          </p:nvSpPr>
          <p:spPr bwMode="auto">
            <a:xfrm>
              <a:off x="830579" y="1572768"/>
              <a:ext cx="2771140" cy="474345"/>
            </a:xfrm>
            <a:custGeom>
              <a:avLst/>
              <a:gdLst>
                <a:gd name="T0" fmla="*/ 79133 w 2771140"/>
                <a:gd name="T1" fmla="*/ 0 h 474344"/>
                <a:gd name="T2" fmla="*/ 2691510 w 2771140"/>
                <a:gd name="T3" fmla="*/ 0 h 474344"/>
                <a:gd name="T4" fmla="*/ 2722304 w 2771140"/>
                <a:gd name="T5" fmla="*/ 6217 h 474344"/>
                <a:gd name="T6" fmla="*/ 2747454 w 2771140"/>
                <a:gd name="T7" fmla="*/ 23161 h 474344"/>
                <a:gd name="T8" fmla="*/ 2764412 w 2771140"/>
                <a:gd name="T9" fmla="*/ 48273 h 474344"/>
                <a:gd name="T10" fmla="*/ 2770632 w 2771140"/>
                <a:gd name="T11" fmla="*/ 78994 h 474344"/>
                <a:gd name="T12" fmla="*/ 2770632 w 2771140"/>
                <a:gd name="T13" fmla="*/ 473964 h 474344"/>
                <a:gd name="T14" fmla="*/ 0 w 2771140"/>
                <a:gd name="T15" fmla="*/ 473964 h 474344"/>
                <a:gd name="T16" fmla="*/ 0 w 2771140"/>
                <a:gd name="T17" fmla="*/ 78994 h 474344"/>
                <a:gd name="T18" fmla="*/ 6219 w 2771140"/>
                <a:gd name="T19" fmla="*/ 48273 h 474344"/>
                <a:gd name="T20" fmla="*/ 23179 w 2771140"/>
                <a:gd name="T21" fmla="*/ 23161 h 474344"/>
                <a:gd name="T22" fmla="*/ 48332 w 2771140"/>
                <a:gd name="T23" fmla="*/ 6217 h 474344"/>
                <a:gd name="T24" fmla="*/ 79133 w 2771140"/>
                <a:gd name="T25" fmla="*/ 0 h 474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1140" h="474344">
                  <a:moveTo>
                    <a:pt x="79133" y="0"/>
                  </a:moveTo>
                  <a:lnTo>
                    <a:pt x="2691510" y="0"/>
                  </a:lnTo>
                  <a:lnTo>
                    <a:pt x="2722304" y="6217"/>
                  </a:lnTo>
                  <a:lnTo>
                    <a:pt x="2747454" y="23161"/>
                  </a:lnTo>
                  <a:lnTo>
                    <a:pt x="2764412" y="48273"/>
                  </a:lnTo>
                  <a:lnTo>
                    <a:pt x="2770632" y="78994"/>
                  </a:lnTo>
                  <a:lnTo>
                    <a:pt x="2770632" y="473964"/>
                  </a:lnTo>
                  <a:lnTo>
                    <a:pt x="0" y="473964"/>
                  </a:lnTo>
                  <a:lnTo>
                    <a:pt x="0" y="78994"/>
                  </a:lnTo>
                  <a:lnTo>
                    <a:pt x="6219" y="48273"/>
                  </a:lnTo>
                  <a:lnTo>
                    <a:pt x="23179" y="23161"/>
                  </a:lnTo>
                  <a:lnTo>
                    <a:pt x="48332" y="6217"/>
                  </a:lnTo>
                  <a:lnTo>
                    <a:pt x="79133" y="0"/>
                  </a:lnTo>
                  <a:close/>
                </a:path>
              </a:pathLst>
            </a:custGeom>
            <a:noFill/>
            <a:ln w="12192">
              <a:solidFill>
                <a:srgbClr val="1E858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7" name="object 7">
            <a:extLst>
              <a:ext uri="{FF2B5EF4-FFF2-40B4-BE49-F238E27FC236}">
                <a16:creationId xmlns:a16="http://schemas.microsoft.com/office/drawing/2014/main" id="{F9890F79-9819-1FD4-C35E-088615D6FD79}"/>
              </a:ext>
            </a:extLst>
          </p:cNvPr>
          <p:cNvSpPr txBox="1"/>
          <p:nvPr/>
        </p:nvSpPr>
        <p:spPr>
          <a:xfrm>
            <a:off x="736600" y="1617663"/>
            <a:ext cx="5099050" cy="1803400"/>
          </a:xfrm>
          <a:prstGeom prst="rect">
            <a:avLst/>
          </a:prstGeom>
        </p:spPr>
        <p:txBody>
          <a:bodyPr lIns="0" tIns="12065" rIns="0" bIns="0">
            <a:spAutoFit/>
          </a:bodyPr>
          <a:lstStyle>
            <a:lvl1pPr marL="4270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2200" dirty="0" err="1">
                <a:solidFill>
                  <a:srgbClr val="FFFFFF"/>
                </a:solidFill>
                <a:latin typeface="Arial MT"/>
                <a:ea typeface="Arial MT"/>
                <a:cs typeface="Arial MT"/>
              </a:rPr>
              <a:t>Τι</a:t>
            </a:r>
            <a:r>
              <a:rPr lang="en-US" altLang="en-US" sz="2200" dirty="0">
                <a:solidFill>
                  <a:srgbClr val="FFFFFF"/>
                </a:solidFill>
                <a:latin typeface="Arial MT"/>
                <a:ea typeface="Arial MT"/>
                <a:cs typeface="Arial MT"/>
              </a:rPr>
              <a:t> </a:t>
            </a:r>
            <a:r>
              <a:rPr lang="en-US" altLang="en-US" sz="2200" dirty="0" err="1">
                <a:solidFill>
                  <a:srgbClr val="FFFFFF"/>
                </a:solidFill>
                <a:latin typeface="Arial MT"/>
                <a:ea typeface="Arial MT"/>
                <a:cs typeface="Arial MT"/>
              </a:rPr>
              <a:t>είν</a:t>
            </a:r>
            <a:r>
              <a:rPr lang="en-US" altLang="en-US" sz="2200" dirty="0">
                <a:solidFill>
                  <a:srgbClr val="FFFFFF"/>
                </a:solidFill>
                <a:latin typeface="Arial MT"/>
                <a:ea typeface="Arial MT"/>
                <a:cs typeface="Arial MT"/>
              </a:rPr>
              <a:t>αι το AES</a:t>
            </a:r>
          </a:p>
          <a:p>
            <a:pPr algn="just">
              <a:lnSpc>
                <a:spcPct val="90000"/>
              </a:lnSpc>
              <a:spcBef>
                <a:spcPts val="2138"/>
              </a:spcBef>
            </a:pPr>
            <a:r>
              <a:rPr lang="en-US" altLang="en-US" sz="1600" b="1" dirty="0" err="1">
                <a:solidFill>
                  <a:srgbClr val="002060"/>
                </a:solidFill>
              </a:rPr>
              <a:t>Το</a:t>
            </a:r>
            <a:r>
              <a:rPr lang="en-US" altLang="en-US" sz="1600" b="1" dirty="0">
                <a:solidFill>
                  <a:srgbClr val="002060"/>
                </a:solidFill>
              </a:rPr>
              <a:t> AES-P1 </a:t>
            </a:r>
            <a:r>
              <a:rPr lang="en-US" altLang="en-US" sz="1600" dirty="0">
                <a:solidFill>
                  <a:srgbClr val="002060"/>
                </a:solidFill>
                <a:latin typeface="Arial MT"/>
                <a:cs typeface="Calibri Light" panose="020F0302020204030204" pitchFamily="34" charset="0"/>
              </a:rPr>
              <a:t>(</a:t>
            </a:r>
            <a:r>
              <a:rPr lang="en-US" altLang="en-US" sz="1600" dirty="0" err="1">
                <a:solidFill>
                  <a:srgbClr val="002060"/>
                </a:solidFill>
                <a:latin typeface="Arial MT"/>
                <a:cs typeface="Calibri Light" panose="020F0302020204030204" pitchFamily="34" charset="0"/>
              </a:rPr>
              <a:t>Αυτομ</a:t>
            </a:r>
            <a:r>
              <a:rPr lang="en-US" altLang="en-US" sz="1600" dirty="0">
                <a:solidFill>
                  <a:srgbClr val="002060"/>
                </a:solidFill>
                <a:latin typeface="Arial MT"/>
                <a:cs typeface="Calibri Light" panose="020F0302020204030204" pitchFamily="34" charset="0"/>
              </a:rPr>
              <a:t>ατοποιημένο Σύστημα Εξαγωγών – Φάση 1) είναι η επόμενη φάση του υφιστάμενου διευρωπαϊκού </a:t>
            </a:r>
            <a:r>
              <a:rPr lang="el-GR" altLang="en-US" sz="1600" dirty="0">
                <a:solidFill>
                  <a:srgbClr val="002060"/>
                </a:solidFill>
                <a:latin typeface="Arial MT"/>
                <a:cs typeface="Calibri Light" panose="020F0302020204030204" pitchFamily="34" charset="0"/>
              </a:rPr>
              <a:t>Σ</a:t>
            </a:r>
            <a:r>
              <a:rPr lang="en-US" altLang="en-US" sz="1600" dirty="0" err="1">
                <a:solidFill>
                  <a:srgbClr val="002060"/>
                </a:solidFill>
                <a:latin typeface="Arial MT"/>
                <a:cs typeface="Calibri Light" panose="020F0302020204030204" pitchFamily="34" charset="0"/>
              </a:rPr>
              <a:t>υστήμ</a:t>
            </a:r>
            <a:r>
              <a:rPr lang="en-US" altLang="en-US" sz="1600" dirty="0">
                <a:solidFill>
                  <a:srgbClr val="002060"/>
                </a:solidFill>
                <a:latin typeface="Arial MT"/>
                <a:cs typeface="Calibri Light" panose="020F0302020204030204" pitchFamily="34" charset="0"/>
              </a:rPr>
              <a:t>ατος </a:t>
            </a:r>
            <a:r>
              <a:rPr lang="el-GR" altLang="en-US" sz="1600" dirty="0">
                <a:solidFill>
                  <a:srgbClr val="002060"/>
                </a:solidFill>
                <a:latin typeface="Arial MT"/>
                <a:cs typeface="Calibri Light" panose="020F0302020204030204" pitchFamily="34" charset="0"/>
              </a:rPr>
              <a:t>Ε</a:t>
            </a:r>
            <a:r>
              <a:rPr lang="en-US" altLang="en-US" sz="1600" dirty="0" err="1">
                <a:solidFill>
                  <a:srgbClr val="002060"/>
                </a:solidFill>
                <a:latin typeface="Arial MT"/>
                <a:cs typeface="Calibri Light" panose="020F0302020204030204" pitchFamily="34" charset="0"/>
              </a:rPr>
              <a:t>λέγχου</a:t>
            </a:r>
            <a:r>
              <a:rPr lang="en-US" altLang="en-US" sz="1600" dirty="0">
                <a:solidFill>
                  <a:srgbClr val="002060"/>
                </a:solidFill>
                <a:latin typeface="Arial MT"/>
                <a:cs typeface="Calibri Light" panose="020F0302020204030204" pitchFamily="34" charset="0"/>
              </a:rPr>
              <a:t> </a:t>
            </a:r>
            <a:r>
              <a:rPr lang="el-GR" altLang="en-US" sz="1600" dirty="0">
                <a:solidFill>
                  <a:srgbClr val="002060"/>
                </a:solidFill>
                <a:latin typeface="Arial MT"/>
                <a:cs typeface="Calibri Light" panose="020F0302020204030204" pitchFamily="34" charset="0"/>
              </a:rPr>
              <a:t>Ε</a:t>
            </a:r>
            <a:r>
              <a:rPr lang="en-US" altLang="en-US" sz="1600" dirty="0">
                <a:solidFill>
                  <a:srgbClr val="002060"/>
                </a:solidFill>
                <a:latin typeface="Arial MT"/>
                <a:cs typeface="Calibri Light" panose="020F0302020204030204" pitchFamily="34" charset="0"/>
              </a:rPr>
              <a:t>ξα</a:t>
            </a:r>
            <a:r>
              <a:rPr lang="en-US" altLang="en-US" sz="1600" dirty="0" err="1">
                <a:solidFill>
                  <a:srgbClr val="002060"/>
                </a:solidFill>
                <a:latin typeface="Arial MT"/>
                <a:cs typeface="Calibri Light" panose="020F0302020204030204" pitchFamily="34" charset="0"/>
              </a:rPr>
              <a:t>γωγών</a:t>
            </a:r>
            <a:r>
              <a:rPr lang="en-US" altLang="en-US" sz="1600" dirty="0">
                <a:solidFill>
                  <a:srgbClr val="002060"/>
                </a:solidFill>
                <a:latin typeface="Arial MT"/>
                <a:cs typeface="Calibri Light" panose="020F0302020204030204" pitchFamily="34" charset="0"/>
              </a:rPr>
              <a:t> (ECS).</a:t>
            </a:r>
            <a:endParaRPr lang="el-GR" altLang="en-US" sz="1600" dirty="0">
              <a:solidFill>
                <a:srgbClr val="002060"/>
              </a:solidFill>
              <a:latin typeface="Arial MT"/>
              <a:cs typeface="Calibri Light" panose="020F0302020204030204" pitchFamily="34" charset="0"/>
            </a:endParaRPr>
          </a:p>
          <a:p>
            <a:pPr algn="just">
              <a:spcBef>
                <a:spcPts val="413"/>
              </a:spcBef>
            </a:pPr>
            <a:endParaRPr lang="el-GR" altLang="en-US" sz="1600" dirty="0">
              <a:solidFill>
                <a:srgbClr val="4D4D4D"/>
              </a:solidFill>
            </a:endParaRPr>
          </a:p>
        </p:txBody>
      </p:sp>
      <p:sp>
        <p:nvSpPr>
          <p:cNvPr id="12293" name="object 10">
            <a:extLst>
              <a:ext uri="{FF2B5EF4-FFF2-40B4-BE49-F238E27FC236}">
                <a16:creationId xmlns:a16="http://schemas.microsoft.com/office/drawing/2014/main" id="{46D6E83C-9007-D3C5-1490-A5AE7BD3FD5B}"/>
              </a:ext>
            </a:extLst>
          </p:cNvPr>
          <p:cNvSpPr txBox="1">
            <a:spLocks noChangeArrowheads="1"/>
          </p:cNvSpPr>
          <p:nvPr/>
        </p:nvSpPr>
        <p:spPr bwMode="auto">
          <a:xfrm>
            <a:off x="6661150" y="1312863"/>
            <a:ext cx="424656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41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500"/>
              </a:spcBef>
            </a:pPr>
            <a:endParaRPr lang="en-US" altLang="en-US" sz="1600" b="1">
              <a:solidFill>
                <a:srgbClr val="4D4D4D"/>
              </a:solidFill>
            </a:endParaRPr>
          </a:p>
          <a:p>
            <a:pPr>
              <a:spcBef>
                <a:spcPts val="400"/>
              </a:spcBef>
            </a:pPr>
            <a:r>
              <a:rPr lang="en-US" altLang="en-US" sz="1600">
                <a:solidFill>
                  <a:srgbClr val="002060"/>
                </a:solidFill>
                <a:latin typeface="Arial MT"/>
                <a:ea typeface="Arial MT"/>
                <a:cs typeface="Arial MT"/>
              </a:rPr>
              <a:t>Στόχος του έργου είναι:</a:t>
            </a:r>
          </a:p>
        </p:txBody>
      </p:sp>
      <p:sp>
        <p:nvSpPr>
          <p:cNvPr id="11" name="object 11">
            <a:extLst>
              <a:ext uri="{FF2B5EF4-FFF2-40B4-BE49-F238E27FC236}">
                <a16:creationId xmlns:a16="http://schemas.microsoft.com/office/drawing/2014/main" id="{9AD927C0-D7CB-8F58-3E4C-ECC06532287F}"/>
              </a:ext>
            </a:extLst>
          </p:cNvPr>
          <p:cNvSpPr txBox="1"/>
          <p:nvPr/>
        </p:nvSpPr>
        <p:spPr>
          <a:xfrm>
            <a:off x="6356349" y="2222500"/>
            <a:ext cx="5207577" cy="1994777"/>
          </a:xfrm>
          <a:prstGeom prst="rect">
            <a:avLst/>
          </a:prstGeom>
        </p:spPr>
        <p:txBody>
          <a:bodyPr wrap="square" lIns="0" tIns="12065" rIns="0" bIns="0">
            <a:spAutoFit/>
          </a:bodyPr>
          <a:lstStyle>
            <a:lvl1pPr marL="469900" indent="-457200">
              <a:tabLst>
                <a:tab pos="469900" algn="l"/>
              </a:tabLst>
              <a:defRPr>
                <a:solidFill>
                  <a:schemeClr val="tx1"/>
                </a:solidFill>
                <a:latin typeface="Arial" panose="020B0604020202020204" pitchFamily="34" charset="0"/>
              </a:defRPr>
            </a:lvl1pPr>
            <a:lvl2pPr marL="742950" indent="-285750">
              <a:tabLst>
                <a:tab pos="469900" algn="l"/>
              </a:tabLst>
              <a:defRPr>
                <a:solidFill>
                  <a:schemeClr val="tx1"/>
                </a:solidFill>
                <a:latin typeface="Arial" panose="020B0604020202020204" pitchFamily="34" charset="0"/>
              </a:defRPr>
            </a:lvl2pPr>
            <a:lvl3pPr marL="1143000" indent="-228600">
              <a:tabLst>
                <a:tab pos="469900" algn="l"/>
              </a:tabLst>
              <a:defRPr>
                <a:solidFill>
                  <a:schemeClr val="tx1"/>
                </a:solidFill>
                <a:latin typeface="Arial" panose="020B0604020202020204" pitchFamily="34" charset="0"/>
              </a:defRPr>
            </a:lvl3pPr>
            <a:lvl4pPr marL="1600200" indent="-228600">
              <a:tabLst>
                <a:tab pos="469900" algn="l"/>
              </a:tabLst>
              <a:defRPr>
                <a:solidFill>
                  <a:schemeClr val="tx1"/>
                </a:solidFill>
                <a:latin typeface="Arial" panose="020B0604020202020204" pitchFamily="34" charset="0"/>
              </a:defRPr>
            </a:lvl4pPr>
            <a:lvl5pPr marL="2057400" indent="-228600">
              <a:tabLst>
                <a:tab pos="469900" algn="l"/>
              </a:tabLst>
              <a:defRPr>
                <a:solidFill>
                  <a:schemeClr val="tx1"/>
                </a:solidFill>
                <a:latin typeface="Arial" panose="020B0604020202020204" pitchFamily="34" charset="0"/>
              </a:defRPr>
            </a:lvl5pPr>
            <a:lvl6pPr marL="2514600" indent="-228600" fontAlgn="base">
              <a:spcBef>
                <a:spcPct val="0"/>
              </a:spcBef>
              <a:spcAft>
                <a:spcPct val="0"/>
              </a:spcAft>
              <a:tabLst>
                <a:tab pos="469900" algn="l"/>
              </a:tabLst>
              <a:defRPr>
                <a:solidFill>
                  <a:schemeClr val="tx1"/>
                </a:solidFill>
                <a:latin typeface="Arial" panose="020B0604020202020204" pitchFamily="34" charset="0"/>
              </a:defRPr>
            </a:lvl6pPr>
            <a:lvl7pPr marL="2971800" indent="-228600" fontAlgn="base">
              <a:spcBef>
                <a:spcPct val="0"/>
              </a:spcBef>
              <a:spcAft>
                <a:spcPct val="0"/>
              </a:spcAft>
              <a:tabLst>
                <a:tab pos="469900" algn="l"/>
              </a:tabLst>
              <a:defRPr>
                <a:solidFill>
                  <a:schemeClr val="tx1"/>
                </a:solidFill>
                <a:latin typeface="Arial" panose="020B0604020202020204" pitchFamily="34" charset="0"/>
              </a:defRPr>
            </a:lvl7pPr>
            <a:lvl8pPr marL="3429000" indent="-228600" fontAlgn="base">
              <a:spcBef>
                <a:spcPct val="0"/>
              </a:spcBef>
              <a:spcAft>
                <a:spcPct val="0"/>
              </a:spcAft>
              <a:tabLst>
                <a:tab pos="469900" algn="l"/>
              </a:tabLst>
              <a:defRPr>
                <a:solidFill>
                  <a:schemeClr val="tx1"/>
                </a:solidFill>
                <a:latin typeface="Arial" panose="020B0604020202020204" pitchFamily="34" charset="0"/>
              </a:defRPr>
            </a:lvl8pPr>
            <a:lvl9pPr marL="3886200" indent="-228600" fontAlgn="base">
              <a:spcBef>
                <a:spcPct val="0"/>
              </a:spcBef>
              <a:spcAft>
                <a:spcPct val="0"/>
              </a:spcAft>
              <a:tabLst>
                <a:tab pos="469900" algn="l"/>
              </a:tabLst>
              <a:defRPr>
                <a:solidFill>
                  <a:schemeClr val="tx1"/>
                </a:solidFill>
                <a:latin typeface="Arial" panose="020B0604020202020204" pitchFamily="34" charset="0"/>
              </a:defRPr>
            </a:lvl9pPr>
          </a:lstStyle>
          <a:p>
            <a:pPr algn="just">
              <a:spcBef>
                <a:spcPts val="100"/>
              </a:spcBef>
              <a:buFont typeface="Wingdings" panose="05000000000000000000" pitchFamily="2" charset="2"/>
              <a:buChar char=""/>
            </a:pPr>
            <a:r>
              <a:rPr lang="el-GR" altLang="en-US" sz="1600" dirty="0">
                <a:solidFill>
                  <a:srgbClr val="002060"/>
                </a:solidFill>
                <a:latin typeface="Arial MT"/>
                <a:ea typeface="Arial MT"/>
                <a:cs typeface="Arial MT"/>
              </a:rPr>
              <a:t>Ε</a:t>
            </a:r>
            <a:r>
              <a:rPr lang="en-US" altLang="en-US" sz="1600" dirty="0">
                <a:solidFill>
                  <a:srgbClr val="002060"/>
                </a:solidFill>
                <a:latin typeface="Arial MT"/>
                <a:ea typeface="Arial MT"/>
                <a:cs typeface="Arial MT"/>
              </a:rPr>
              <a:t>π</a:t>
            </a:r>
            <a:r>
              <a:rPr lang="en-US" altLang="en-US" sz="1600" dirty="0" err="1">
                <a:solidFill>
                  <a:srgbClr val="002060"/>
                </a:solidFill>
                <a:latin typeface="Arial MT"/>
                <a:ea typeface="Arial MT"/>
                <a:cs typeface="Arial MT"/>
              </a:rPr>
              <a:t>ικ</a:t>
            </a:r>
            <a:r>
              <a:rPr lang="en-US" altLang="en-US" sz="1600" dirty="0">
                <a:solidFill>
                  <a:srgbClr val="002060"/>
                </a:solidFill>
                <a:latin typeface="Arial MT"/>
                <a:ea typeface="Arial MT"/>
                <a:cs typeface="Arial MT"/>
              </a:rPr>
              <a:t>αιροποίηση των υφιστάμενων </a:t>
            </a:r>
            <a:r>
              <a:rPr lang="en-US" altLang="en-US" sz="1600" b="1" dirty="0">
                <a:solidFill>
                  <a:srgbClr val="002060"/>
                </a:solidFill>
              </a:rPr>
              <a:t>λειτουργιών είτε </a:t>
            </a:r>
            <a:r>
              <a:rPr lang="en-US" altLang="en-US" sz="1600" dirty="0">
                <a:solidFill>
                  <a:srgbClr val="002060"/>
                </a:solidFill>
                <a:latin typeface="Arial MT"/>
                <a:ea typeface="Arial MT"/>
                <a:cs typeface="Arial MT"/>
              </a:rPr>
              <a:t>για τη βελτίωσή τους είτε για την ευθυγράμμισή τους με τον </a:t>
            </a:r>
            <a:r>
              <a:rPr lang="el-GR" altLang="en-US" sz="1600" b="1" dirty="0">
                <a:solidFill>
                  <a:srgbClr val="002060"/>
                </a:solidFill>
              </a:rPr>
              <a:t>Ε</a:t>
            </a:r>
            <a:r>
              <a:rPr lang="en-US" altLang="en-US" sz="1600" b="1" dirty="0" err="1">
                <a:solidFill>
                  <a:srgbClr val="002060"/>
                </a:solidFill>
              </a:rPr>
              <a:t>νωσι</a:t>
            </a:r>
            <a:r>
              <a:rPr lang="en-US" altLang="en-US" sz="1600" b="1" dirty="0">
                <a:solidFill>
                  <a:srgbClr val="002060"/>
                </a:solidFill>
              </a:rPr>
              <a:t>ακό </a:t>
            </a:r>
            <a:r>
              <a:rPr lang="el-GR" altLang="en-US" sz="1600" b="1" dirty="0">
                <a:solidFill>
                  <a:srgbClr val="002060"/>
                </a:solidFill>
              </a:rPr>
              <a:t>Τ</a:t>
            </a:r>
            <a:r>
              <a:rPr lang="en-US" altLang="en-US" sz="1600" b="1" dirty="0" err="1">
                <a:solidFill>
                  <a:srgbClr val="002060"/>
                </a:solidFill>
              </a:rPr>
              <a:t>ελωνει</a:t>
            </a:r>
            <a:r>
              <a:rPr lang="en-US" altLang="en-US" sz="1600" b="1" dirty="0">
                <a:solidFill>
                  <a:srgbClr val="002060"/>
                </a:solidFill>
              </a:rPr>
              <a:t>ακό </a:t>
            </a:r>
            <a:r>
              <a:rPr lang="el-GR" altLang="en-US" sz="1600" b="1" dirty="0">
                <a:solidFill>
                  <a:srgbClr val="002060"/>
                </a:solidFill>
              </a:rPr>
              <a:t>Κ</a:t>
            </a:r>
            <a:r>
              <a:rPr lang="en-US" altLang="en-US" sz="1600" b="1" dirty="0" err="1">
                <a:solidFill>
                  <a:srgbClr val="002060"/>
                </a:solidFill>
              </a:rPr>
              <a:t>ώδικ</a:t>
            </a:r>
            <a:r>
              <a:rPr lang="en-US" altLang="en-US" sz="1600" b="1" dirty="0">
                <a:solidFill>
                  <a:srgbClr val="002060"/>
                </a:solidFill>
              </a:rPr>
              <a:t>α </a:t>
            </a:r>
            <a:r>
              <a:rPr lang="en-US" altLang="en-US" sz="1600" dirty="0">
                <a:solidFill>
                  <a:srgbClr val="002060"/>
                </a:solidFill>
                <a:latin typeface="Arial MT"/>
                <a:ea typeface="Arial MT"/>
                <a:cs typeface="Arial MT"/>
              </a:rPr>
              <a:t>(ΕΤΚ)</a:t>
            </a:r>
            <a:endParaRPr lang="el-GR" altLang="en-US" sz="1600" dirty="0">
              <a:solidFill>
                <a:srgbClr val="002060"/>
              </a:solidFill>
              <a:latin typeface="Arial MT"/>
              <a:ea typeface="Arial MT"/>
              <a:cs typeface="Arial MT"/>
            </a:endParaRPr>
          </a:p>
          <a:p>
            <a:pPr algn="just">
              <a:spcBef>
                <a:spcPts val="100"/>
              </a:spcBef>
            </a:pPr>
            <a:endParaRPr lang="en-US" altLang="en-US" sz="1600" dirty="0">
              <a:solidFill>
                <a:srgbClr val="002060"/>
              </a:solidFill>
              <a:latin typeface="Arial MT"/>
              <a:ea typeface="Arial MT"/>
              <a:cs typeface="Arial MT"/>
            </a:endParaRPr>
          </a:p>
          <a:p>
            <a:pPr algn="just">
              <a:buFont typeface="Wingdings" panose="05000000000000000000" pitchFamily="2" charset="2"/>
              <a:buChar char=""/>
            </a:pPr>
            <a:r>
              <a:rPr lang="en-US" altLang="en-US" sz="1600" dirty="0" err="1">
                <a:solidFill>
                  <a:srgbClr val="002060"/>
                </a:solidFill>
                <a:latin typeface="Arial MT"/>
                <a:ea typeface="Arial MT"/>
                <a:cs typeface="Arial MT"/>
              </a:rPr>
              <a:t>Προσθήκη</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νέων</a:t>
            </a:r>
            <a:r>
              <a:rPr lang="en-US" altLang="en-US" sz="1600" dirty="0">
                <a:solidFill>
                  <a:srgbClr val="002060"/>
                </a:solidFill>
                <a:latin typeface="Arial MT"/>
                <a:ea typeface="Arial MT"/>
                <a:cs typeface="Arial MT"/>
              </a:rPr>
              <a:t> </a:t>
            </a:r>
            <a:r>
              <a:rPr lang="en-US" altLang="en-US" sz="1600" b="1" dirty="0" err="1">
                <a:solidFill>
                  <a:srgbClr val="002060"/>
                </a:solidFill>
              </a:rPr>
              <a:t>λειτουργιών</a:t>
            </a:r>
            <a:r>
              <a:rPr lang="en-US" altLang="en-US" sz="1600" b="1" dirty="0">
                <a:solidFill>
                  <a:srgbClr val="002060"/>
                </a:solidFill>
              </a:rPr>
              <a:t> </a:t>
            </a:r>
            <a:r>
              <a:rPr lang="en-US" altLang="en-US" sz="1600" b="1" dirty="0" err="1">
                <a:solidFill>
                  <a:srgbClr val="002060"/>
                </a:solidFill>
              </a:rPr>
              <a:t>γι</a:t>
            </a:r>
            <a:r>
              <a:rPr lang="en-US" altLang="en-US" sz="1600" b="1" dirty="0">
                <a:solidFill>
                  <a:srgbClr val="002060"/>
                </a:solidFill>
              </a:rPr>
              <a:t>α την </a:t>
            </a:r>
            <a:r>
              <a:rPr lang="en-US" altLang="en-US" sz="1600" dirty="0">
                <a:solidFill>
                  <a:srgbClr val="002060"/>
                </a:solidFill>
                <a:latin typeface="Arial MT"/>
                <a:ea typeface="Arial MT"/>
                <a:cs typeface="Arial MT"/>
              </a:rPr>
              <a:t>περαιτέρω </a:t>
            </a:r>
            <a:r>
              <a:rPr lang="en-US" altLang="en-US" sz="1600" b="1" dirty="0">
                <a:solidFill>
                  <a:srgbClr val="002060"/>
                </a:solidFill>
              </a:rPr>
              <a:t>διευκόλυνση των συναλλασσομένων και </a:t>
            </a:r>
            <a:r>
              <a:rPr lang="el-GR" altLang="en-US" sz="1600" b="1" dirty="0">
                <a:solidFill>
                  <a:srgbClr val="002060"/>
                </a:solidFill>
              </a:rPr>
              <a:t>την </a:t>
            </a:r>
            <a:r>
              <a:rPr lang="en-US" altLang="en-US" sz="1600" b="1" dirty="0">
                <a:solidFill>
                  <a:srgbClr val="002060"/>
                </a:solidFill>
              </a:rPr>
              <a:t>α</a:t>
            </a:r>
            <a:r>
              <a:rPr lang="en-US" altLang="en-US" sz="1600" b="1" dirty="0" err="1">
                <a:solidFill>
                  <a:srgbClr val="002060"/>
                </a:solidFill>
              </a:rPr>
              <a:t>υτομ</a:t>
            </a:r>
            <a:r>
              <a:rPr lang="en-US" altLang="en-US" sz="1600" b="1" dirty="0">
                <a:solidFill>
                  <a:srgbClr val="002060"/>
                </a:solidFill>
              </a:rPr>
              <a:t>ατοποίηση των διαδικασιών, </a:t>
            </a:r>
            <a:r>
              <a:rPr lang="en-US" altLang="en-US" sz="1600" dirty="0">
                <a:solidFill>
                  <a:srgbClr val="002060"/>
                </a:solidFill>
                <a:latin typeface="Arial MT"/>
                <a:ea typeface="Arial MT"/>
                <a:cs typeface="Arial MT"/>
              </a:rPr>
              <a:t>όπως προβλέπεται στη </a:t>
            </a:r>
            <a:r>
              <a:rPr lang="en-US" altLang="en-US" sz="1600" b="1" dirty="0">
                <a:solidFill>
                  <a:srgbClr val="002060"/>
                </a:solidFill>
              </a:rPr>
              <a:t>νομοθεσία του ΕΤΚ.</a:t>
            </a:r>
            <a:endParaRPr lang="en-US" altLang="en-US" sz="1600"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bject 2">
            <a:extLst>
              <a:ext uri="{FF2B5EF4-FFF2-40B4-BE49-F238E27FC236}">
                <a16:creationId xmlns:a16="http://schemas.microsoft.com/office/drawing/2014/main" id="{64ACD2C2-230A-2DF4-24E2-FCA58CE642AD}"/>
              </a:ext>
            </a:extLst>
          </p:cNvPr>
          <p:cNvSpPr>
            <a:spLocks noGrp="1"/>
          </p:cNvSpPr>
          <p:nvPr>
            <p:ph type="title"/>
          </p:nvPr>
        </p:nvSpPr>
        <p:spPr>
          <a:xfrm>
            <a:off x="1049338" y="328613"/>
            <a:ext cx="10414000" cy="504825"/>
          </a:xfrm>
        </p:spPr>
        <p:txBody>
          <a:bodyPr lIns="0" tIns="12065" rIns="0" bIns="0">
            <a:spAutoFit/>
          </a:bodyPr>
          <a:lstStyle/>
          <a:p>
            <a:pPr marL="12700">
              <a:lnSpc>
                <a:spcPct val="100000"/>
              </a:lnSpc>
              <a:spcBef>
                <a:spcPts val="100"/>
              </a:spcBef>
            </a:pPr>
            <a:r>
              <a:rPr lang="en-US" altLang="en-US" sz="3200" dirty="0" err="1"/>
              <a:t>Εξ</a:t>
            </a:r>
            <a:r>
              <a:rPr lang="en-US" altLang="en-US" sz="3200" dirty="0"/>
              <a:t>αγωγή Ακολουθούμενη από διαμετακόμιση</a:t>
            </a:r>
          </a:p>
        </p:txBody>
      </p:sp>
      <p:sp>
        <p:nvSpPr>
          <p:cNvPr id="27" name="object 27">
            <a:extLst>
              <a:ext uri="{FF2B5EF4-FFF2-40B4-BE49-F238E27FC236}">
                <a16:creationId xmlns:a16="http://schemas.microsoft.com/office/drawing/2014/main" id="{1791F4BC-A241-F469-CAB3-EBEB66148AC1}"/>
              </a:ext>
            </a:extLst>
          </p:cNvPr>
          <p:cNvSpPr txBox="1"/>
          <p:nvPr/>
        </p:nvSpPr>
        <p:spPr>
          <a:xfrm>
            <a:off x="744071" y="1891553"/>
            <a:ext cx="10662117" cy="2289729"/>
          </a:xfrm>
          <a:prstGeom prst="rect">
            <a:avLst/>
          </a:prstGeom>
        </p:spPr>
        <p:txBody>
          <a:bodyPr wrap="square" lIns="0" tIns="12065" rIns="0" bIns="0">
            <a:spAutoFit/>
          </a:bodyPr>
          <a:lstStyle>
            <a:lvl1pPr marL="241300" indent="-228600">
              <a:tabLst>
                <a:tab pos="241300" algn="l"/>
              </a:tabLst>
              <a:defRPr>
                <a:solidFill>
                  <a:schemeClr val="tx1"/>
                </a:solidFill>
                <a:latin typeface="Arial" panose="020B0604020202020204" pitchFamily="34" charset="0"/>
              </a:defRPr>
            </a:lvl1pPr>
            <a:lvl2pPr marL="742950" indent="-285750">
              <a:tabLst>
                <a:tab pos="241300" algn="l"/>
              </a:tabLst>
              <a:defRPr>
                <a:solidFill>
                  <a:schemeClr val="tx1"/>
                </a:solidFill>
                <a:latin typeface="Arial" panose="020B0604020202020204" pitchFamily="34" charset="0"/>
              </a:defRPr>
            </a:lvl2pPr>
            <a:lvl3pPr marL="1143000" indent="-228600">
              <a:tabLst>
                <a:tab pos="241300" algn="l"/>
              </a:tabLst>
              <a:defRPr>
                <a:solidFill>
                  <a:schemeClr val="tx1"/>
                </a:solidFill>
                <a:latin typeface="Arial" panose="020B0604020202020204" pitchFamily="34" charset="0"/>
              </a:defRPr>
            </a:lvl3pPr>
            <a:lvl4pPr marL="1600200" indent="-228600">
              <a:tabLst>
                <a:tab pos="241300" algn="l"/>
              </a:tabLst>
              <a:defRPr>
                <a:solidFill>
                  <a:schemeClr val="tx1"/>
                </a:solidFill>
                <a:latin typeface="Arial" panose="020B0604020202020204" pitchFamily="34" charset="0"/>
              </a:defRPr>
            </a:lvl4pPr>
            <a:lvl5pPr marL="2057400" indent="-228600">
              <a:tabLst>
                <a:tab pos="241300" algn="l"/>
              </a:tabLst>
              <a:defRPr>
                <a:solidFill>
                  <a:schemeClr val="tx1"/>
                </a:solidFill>
                <a:latin typeface="Arial" panose="020B0604020202020204" pitchFamily="34" charset="0"/>
              </a:defRPr>
            </a:lvl5pPr>
            <a:lvl6pPr marL="2514600" indent="-228600" fontAlgn="base">
              <a:spcBef>
                <a:spcPct val="0"/>
              </a:spcBef>
              <a:spcAft>
                <a:spcPct val="0"/>
              </a:spcAft>
              <a:tabLst>
                <a:tab pos="241300" algn="l"/>
              </a:tabLst>
              <a:defRPr>
                <a:solidFill>
                  <a:schemeClr val="tx1"/>
                </a:solidFill>
                <a:latin typeface="Arial" panose="020B0604020202020204" pitchFamily="34" charset="0"/>
              </a:defRPr>
            </a:lvl6pPr>
            <a:lvl7pPr marL="2971800" indent="-228600" fontAlgn="base">
              <a:spcBef>
                <a:spcPct val="0"/>
              </a:spcBef>
              <a:spcAft>
                <a:spcPct val="0"/>
              </a:spcAft>
              <a:tabLst>
                <a:tab pos="241300" algn="l"/>
              </a:tabLst>
              <a:defRPr>
                <a:solidFill>
                  <a:schemeClr val="tx1"/>
                </a:solidFill>
                <a:latin typeface="Arial" panose="020B0604020202020204" pitchFamily="34" charset="0"/>
              </a:defRPr>
            </a:lvl7pPr>
            <a:lvl8pPr marL="3429000" indent="-228600" fontAlgn="base">
              <a:spcBef>
                <a:spcPct val="0"/>
              </a:spcBef>
              <a:spcAft>
                <a:spcPct val="0"/>
              </a:spcAft>
              <a:tabLst>
                <a:tab pos="241300" algn="l"/>
              </a:tabLst>
              <a:defRPr>
                <a:solidFill>
                  <a:schemeClr val="tx1"/>
                </a:solidFill>
                <a:latin typeface="Arial" panose="020B0604020202020204" pitchFamily="34" charset="0"/>
              </a:defRPr>
            </a:lvl8pPr>
            <a:lvl9pPr marL="3886200" indent="-228600" fontAlgn="base">
              <a:spcBef>
                <a:spcPct val="0"/>
              </a:spcBef>
              <a:spcAft>
                <a:spcPct val="0"/>
              </a:spcAft>
              <a:tabLst>
                <a:tab pos="241300" algn="l"/>
              </a:tabLst>
              <a:defRPr>
                <a:solidFill>
                  <a:schemeClr val="tx1"/>
                </a:solidFill>
                <a:latin typeface="Arial" panose="020B0604020202020204" pitchFamily="34" charset="0"/>
              </a:defRPr>
            </a:lvl9pPr>
          </a:lstStyle>
          <a:p>
            <a:pPr algn="just">
              <a:spcBef>
                <a:spcPts val="100"/>
              </a:spcBef>
              <a:buClr>
                <a:srgbClr val="034EA1"/>
              </a:buClr>
              <a:buFontTx/>
              <a:buChar char="•"/>
            </a:pPr>
            <a:r>
              <a:rPr lang="en-US" altLang="en-US" sz="1600" dirty="0" err="1">
                <a:solidFill>
                  <a:srgbClr val="002060"/>
                </a:solidFill>
                <a:latin typeface="Arial MT"/>
                <a:ea typeface="Arial MT"/>
                <a:cs typeface="Arial MT"/>
              </a:rPr>
              <a:t>Στις</a:t>
            </a:r>
            <a:r>
              <a:rPr lang="en-US" altLang="en-US" sz="1600" dirty="0">
                <a:solidFill>
                  <a:srgbClr val="002060"/>
                </a:solidFill>
                <a:latin typeface="Arial MT"/>
                <a:ea typeface="Arial MT"/>
                <a:cs typeface="Arial MT"/>
              </a:rPr>
              <a:t> π</a:t>
            </a:r>
            <a:r>
              <a:rPr lang="en-US" altLang="en-US" sz="1600" dirty="0" err="1">
                <a:solidFill>
                  <a:srgbClr val="002060"/>
                </a:solidFill>
                <a:latin typeface="Arial MT"/>
                <a:ea typeface="Arial MT"/>
                <a:cs typeface="Arial MT"/>
              </a:rPr>
              <a:t>ερι</a:t>
            </a:r>
            <a:r>
              <a:rPr lang="en-US" altLang="en-US" sz="1600" dirty="0">
                <a:solidFill>
                  <a:srgbClr val="002060"/>
                </a:solidFill>
                <a:latin typeface="Arial MT"/>
                <a:ea typeface="Arial MT"/>
                <a:cs typeface="Arial MT"/>
              </a:rPr>
              <a:t>πτώσεις που μια εξαγωγή ακολουθείται από καθεστώς διαμετακόμισης, το σύστημα AES πρέπει να διασυνδέεται με το NCTS. Η </a:t>
            </a:r>
            <a:r>
              <a:rPr lang="en-US" altLang="en-US" sz="1600" dirty="0" err="1">
                <a:solidFill>
                  <a:srgbClr val="002060"/>
                </a:solidFill>
                <a:latin typeface="Arial MT"/>
                <a:ea typeface="Arial MT"/>
                <a:cs typeface="Arial MT"/>
              </a:rPr>
              <a:t>εξ</a:t>
            </a:r>
            <a:r>
              <a:rPr lang="en-US" altLang="en-US" sz="1600" dirty="0">
                <a:solidFill>
                  <a:srgbClr val="002060"/>
                </a:solidFill>
                <a:latin typeface="Arial MT"/>
                <a:ea typeface="Arial MT"/>
                <a:cs typeface="Arial MT"/>
              </a:rPr>
              <a:t>αγωγή ακολουθούμενη από διαμετακόμιση ενεργοποιείται όταν τουλάχιστον ένα MRN εξαγωγής αναφέρεται </a:t>
            </a:r>
            <a:r>
              <a:rPr lang="el-GR" altLang="en-US" sz="1600" dirty="0">
                <a:solidFill>
                  <a:srgbClr val="002060"/>
                </a:solidFill>
                <a:latin typeface="Arial MT"/>
                <a:ea typeface="Arial MT"/>
                <a:cs typeface="Arial MT"/>
              </a:rPr>
              <a:t>ως </a:t>
            </a:r>
            <a:r>
              <a:rPr lang="en-US" altLang="en-US" sz="1600" dirty="0">
                <a:solidFill>
                  <a:srgbClr val="002060"/>
                </a:solidFill>
                <a:latin typeface="Arial MT"/>
                <a:ea typeface="Arial MT"/>
                <a:cs typeface="Arial MT"/>
              </a:rPr>
              <a:t>π</a:t>
            </a:r>
            <a:r>
              <a:rPr lang="en-US" altLang="en-US" sz="1600" dirty="0" err="1">
                <a:solidFill>
                  <a:srgbClr val="002060"/>
                </a:solidFill>
                <a:latin typeface="Arial MT"/>
                <a:ea typeface="Arial MT"/>
                <a:cs typeface="Arial MT"/>
              </a:rPr>
              <a:t>ροηγούμενο</a:t>
            </a:r>
            <a:r>
              <a:rPr lang="en-US" altLang="en-US" sz="1600" dirty="0">
                <a:solidFill>
                  <a:srgbClr val="002060"/>
                </a:solidFill>
                <a:latin typeface="Arial MT"/>
                <a:ea typeface="Arial MT"/>
                <a:cs typeface="Arial MT"/>
              </a:rPr>
              <a:t> </a:t>
            </a:r>
            <a:r>
              <a:rPr lang="el-GR" altLang="en-US" sz="1600" dirty="0">
                <a:solidFill>
                  <a:srgbClr val="002060"/>
                </a:solidFill>
                <a:latin typeface="Arial MT"/>
                <a:ea typeface="Arial MT"/>
                <a:cs typeface="Arial MT"/>
              </a:rPr>
              <a:t>έ</a:t>
            </a:r>
            <a:r>
              <a:rPr lang="en-US" altLang="en-US" sz="1600" dirty="0" err="1">
                <a:solidFill>
                  <a:srgbClr val="002060"/>
                </a:solidFill>
                <a:latin typeface="Arial MT"/>
                <a:ea typeface="Arial MT"/>
                <a:cs typeface="Arial MT"/>
              </a:rPr>
              <a:t>γγρ</a:t>
            </a:r>
            <a:r>
              <a:rPr lang="el-GR" altLang="en-US" sz="1600" dirty="0">
                <a:solidFill>
                  <a:srgbClr val="002060"/>
                </a:solidFill>
                <a:latin typeface="Arial MT"/>
                <a:ea typeface="Arial MT"/>
                <a:cs typeface="Arial MT"/>
              </a:rPr>
              <a:t>α</a:t>
            </a:r>
            <a:r>
              <a:rPr lang="en-US" altLang="en-US" sz="1600" dirty="0" err="1">
                <a:solidFill>
                  <a:srgbClr val="002060"/>
                </a:solidFill>
                <a:latin typeface="Arial MT"/>
                <a:ea typeface="Arial MT"/>
                <a:cs typeface="Arial MT"/>
              </a:rPr>
              <a:t>φο</a:t>
            </a:r>
            <a:r>
              <a:rPr lang="en-US" altLang="en-US" sz="1600" dirty="0">
                <a:solidFill>
                  <a:srgbClr val="002060"/>
                </a:solidFill>
                <a:latin typeface="Arial MT"/>
                <a:ea typeface="Arial MT"/>
                <a:cs typeface="Arial MT"/>
              </a:rPr>
              <a:t> </a:t>
            </a:r>
            <a:r>
              <a:rPr lang="el-GR" altLang="en-US" sz="1600" dirty="0">
                <a:solidFill>
                  <a:srgbClr val="002060"/>
                </a:solidFill>
                <a:latin typeface="Arial MT"/>
                <a:ea typeface="Arial MT"/>
                <a:cs typeface="Arial MT"/>
              </a:rPr>
              <a:t>σ</a:t>
            </a:r>
            <a:r>
              <a:rPr lang="en-US" altLang="en-US" sz="1600" dirty="0" err="1">
                <a:solidFill>
                  <a:srgbClr val="002060"/>
                </a:solidFill>
                <a:latin typeface="Arial MT"/>
                <a:ea typeface="Arial MT"/>
                <a:cs typeface="Arial MT"/>
              </a:rPr>
              <a:t>τη</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δι</a:t>
            </a:r>
            <a:r>
              <a:rPr lang="en-US" altLang="en-US" sz="1600" dirty="0">
                <a:solidFill>
                  <a:srgbClr val="002060"/>
                </a:solidFill>
                <a:latin typeface="Arial MT"/>
                <a:ea typeface="Arial MT"/>
                <a:cs typeface="Arial MT"/>
              </a:rPr>
              <a:t>ασάφηση διαμετακόμισης.</a:t>
            </a:r>
          </a:p>
          <a:p>
            <a:pPr>
              <a:spcBef>
                <a:spcPts val="1200"/>
              </a:spcBef>
              <a:buClr>
                <a:srgbClr val="034EA1"/>
              </a:buClr>
              <a:buFontTx/>
              <a:buChar char="•"/>
            </a:pPr>
            <a:r>
              <a:rPr lang="en-US" altLang="en-US" sz="1600" dirty="0" err="1">
                <a:solidFill>
                  <a:srgbClr val="002060"/>
                </a:solidFill>
                <a:latin typeface="Arial MT"/>
                <a:ea typeface="Arial MT"/>
                <a:cs typeface="Arial MT"/>
              </a:rPr>
              <a:t>Μί</a:t>
            </a:r>
            <a:r>
              <a:rPr lang="en-US" altLang="en-US" sz="1600" dirty="0">
                <a:solidFill>
                  <a:srgbClr val="002060"/>
                </a:solidFill>
                <a:latin typeface="Arial MT"/>
                <a:ea typeface="Arial MT"/>
                <a:cs typeface="Arial MT"/>
              </a:rPr>
              <a:t>α διασάφηση διαμετακόμισης μπορεί να περιέχει περισσότερ</a:t>
            </a:r>
            <a:r>
              <a:rPr lang="el-GR" altLang="en-US" sz="1600" dirty="0">
                <a:solidFill>
                  <a:srgbClr val="002060"/>
                </a:solidFill>
                <a:latin typeface="Arial MT"/>
                <a:ea typeface="Arial MT"/>
                <a:cs typeface="Arial MT"/>
              </a:rPr>
              <a:t>α</a:t>
            </a:r>
            <a:r>
              <a:rPr lang="en-US" altLang="en-US" sz="1600" dirty="0">
                <a:solidFill>
                  <a:srgbClr val="002060"/>
                </a:solidFill>
                <a:latin typeface="Arial MT"/>
                <a:ea typeface="Arial MT"/>
                <a:cs typeface="Arial MT"/>
              </a:rPr>
              <a:t> από </a:t>
            </a:r>
            <a:r>
              <a:rPr lang="en-US" altLang="en-US" sz="1600" dirty="0" err="1">
                <a:solidFill>
                  <a:srgbClr val="002060"/>
                </a:solidFill>
                <a:latin typeface="Arial MT"/>
                <a:ea typeface="Arial MT"/>
                <a:cs typeface="Arial MT"/>
              </a:rPr>
              <a:t>έν</a:t>
            </a:r>
            <a:r>
              <a:rPr lang="en-US" altLang="en-US" sz="1600" dirty="0">
                <a:solidFill>
                  <a:srgbClr val="002060"/>
                </a:solidFill>
                <a:latin typeface="Arial MT"/>
                <a:ea typeface="Arial MT"/>
                <a:cs typeface="Arial MT"/>
              </a:rPr>
              <a:t>α MRN εξαγωγής, αλλά ένα MRN εξαγωγής δεν μπορεί</a:t>
            </a:r>
            <a:r>
              <a:rPr lang="el-GR" altLang="en-US" sz="1600" dirty="0">
                <a:solidFill>
                  <a:srgbClr val="002060"/>
                </a:solidFill>
                <a:latin typeface="Arial MT"/>
                <a:ea typeface="Arial MT"/>
                <a:cs typeface="Arial MT"/>
              </a:rPr>
              <a:t> να </a:t>
            </a:r>
            <a:r>
              <a:rPr lang="en-US" altLang="en-US" sz="1600" dirty="0">
                <a:solidFill>
                  <a:srgbClr val="002060"/>
                </a:solidFill>
                <a:latin typeface="Arial MT"/>
                <a:ea typeface="Arial MT"/>
                <a:cs typeface="Arial MT"/>
              </a:rPr>
              <a:t>ανα</a:t>
            </a:r>
            <a:r>
              <a:rPr lang="en-US" altLang="en-US" sz="1600" dirty="0" err="1">
                <a:solidFill>
                  <a:srgbClr val="002060"/>
                </a:solidFill>
                <a:latin typeface="Arial MT"/>
                <a:ea typeface="Arial MT"/>
                <a:cs typeface="Arial MT"/>
              </a:rPr>
              <a:t>φέρετ</a:t>
            </a:r>
            <a:r>
              <a:rPr lang="en-US" altLang="en-US" sz="1600" dirty="0">
                <a:solidFill>
                  <a:srgbClr val="002060"/>
                </a:solidFill>
                <a:latin typeface="Arial MT"/>
                <a:ea typeface="Arial MT"/>
                <a:cs typeface="Arial MT"/>
              </a:rPr>
              <a:t>αι σε περισσότερες από μία δ</a:t>
            </a:r>
            <a:r>
              <a:rPr lang="el-GR" altLang="en-US" sz="1600" dirty="0" err="1">
                <a:solidFill>
                  <a:srgbClr val="002060"/>
                </a:solidFill>
                <a:latin typeface="Arial MT"/>
                <a:ea typeface="Arial MT"/>
                <a:cs typeface="Arial MT"/>
              </a:rPr>
              <a:t>ιασαφήσεις</a:t>
            </a:r>
            <a:r>
              <a:rPr lang="en-US" altLang="en-US" sz="1600" dirty="0">
                <a:solidFill>
                  <a:srgbClr val="002060"/>
                </a:solidFill>
                <a:latin typeface="Arial MT"/>
                <a:ea typeface="Arial MT"/>
                <a:cs typeface="Arial MT"/>
              </a:rPr>
              <a:t> διαμετακόμισης.</a:t>
            </a:r>
          </a:p>
          <a:p>
            <a:pPr algn="just">
              <a:spcBef>
                <a:spcPts val="1200"/>
              </a:spcBef>
              <a:buClr>
                <a:srgbClr val="034EA1"/>
              </a:buClr>
              <a:buFontTx/>
              <a:buChar char="•"/>
            </a:pPr>
            <a:r>
              <a:rPr lang="en-US" altLang="en-US" sz="1600" dirty="0">
                <a:solidFill>
                  <a:srgbClr val="002060"/>
                </a:solidFill>
                <a:latin typeface="Arial MT"/>
                <a:ea typeface="Arial MT"/>
                <a:cs typeface="Arial MT"/>
              </a:rPr>
              <a:t>Η </a:t>
            </a:r>
            <a:r>
              <a:rPr lang="en-US" altLang="en-US" sz="1600" dirty="0" err="1">
                <a:solidFill>
                  <a:srgbClr val="002060"/>
                </a:solidFill>
                <a:latin typeface="Arial MT"/>
                <a:ea typeface="Arial MT"/>
                <a:cs typeface="Arial MT"/>
              </a:rPr>
              <a:t>διε</a:t>
            </a:r>
            <a:r>
              <a:rPr lang="en-US" altLang="en-US" sz="1600" dirty="0">
                <a:solidFill>
                  <a:srgbClr val="002060"/>
                </a:solidFill>
                <a:latin typeface="Arial MT"/>
                <a:ea typeface="Arial MT"/>
                <a:cs typeface="Arial MT"/>
              </a:rPr>
              <a:t>παφή μεταξύ NCTS και AES </a:t>
            </a:r>
            <a:r>
              <a:rPr lang="el-GR" altLang="en-US" sz="1600" dirty="0">
                <a:solidFill>
                  <a:srgbClr val="002060"/>
                </a:solidFill>
                <a:latin typeface="Arial MT"/>
                <a:ea typeface="Arial MT"/>
                <a:cs typeface="Arial MT"/>
              </a:rPr>
              <a:t>επαληθεύει </a:t>
            </a:r>
            <a:r>
              <a:rPr lang="en-US" altLang="en-US" sz="1600" dirty="0" err="1">
                <a:solidFill>
                  <a:srgbClr val="002060"/>
                </a:solidFill>
                <a:latin typeface="Arial MT"/>
                <a:ea typeface="Arial MT"/>
                <a:cs typeface="Arial MT"/>
              </a:rPr>
              <a:t>την</a:t>
            </a:r>
            <a:r>
              <a:rPr lang="en-US" altLang="en-US" sz="1600" dirty="0">
                <a:solidFill>
                  <a:srgbClr val="002060"/>
                </a:solidFill>
                <a:latin typeface="Arial MT"/>
                <a:ea typeface="Arial MT"/>
                <a:cs typeface="Arial MT"/>
              </a:rPr>
              <a:t> ύπαρξη του/των MRN εξαγωγής </a:t>
            </a:r>
            <a:r>
              <a:rPr lang="el-GR" altLang="en-US" sz="1600" dirty="0">
                <a:solidFill>
                  <a:srgbClr val="002060"/>
                </a:solidFill>
                <a:latin typeface="Arial MT"/>
                <a:ea typeface="Arial MT"/>
                <a:cs typeface="Arial MT"/>
              </a:rPr>
              <a:t>που αναφέρεται/</a:t>
            </a:r>
            <a:r>
              <a:rPr lang="el-GR" altLang="en-US" sz="1600" dirty="0" err="1">
                <a:solidFill>
                  <a:srgbClr val="002060"/>
                </a:solidFill>
                <a:latin typeface="Arial MT"/>
                <a:ea typeface="Arial MT"/>
                <a:cs typeface="Arial MT"/>
              </a:rPr>
              <a:t>ονται</a:t>
            </a:r>
            <a:r>
              <a:rPr lang="el-GR"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στη</a:t>
            </a:r>
            <a:r>
              <a:rPr lang="en-US" altLang="en-US" sz="1600" dirty="0">
                <a:solidFill>
                  <a:srgbClr val="002060"/>
                </a:solidFill>
                <a:latin typeface="Arial MT"/>
                <a:ea typeface="Arial MT"/>
                <a:cs typeface="Arial MT"/>
              </a:rPr>
              <a:t> </a:t>
            </a:r>
            <a:r>
              <a:rPr lang="el-GR" altLang="en-US" sz="1600" dirty="0">
                <a:solidFill>
                  <a:srgbClr val="002060"/>
                </a:solidFill>
                <a:latin typeface="Arial MT"/>
                <a:ea typeface="Arial MT"/>
                <a:cs typeface="Arial MT"/>
              </a:rPr>
              <a:t>διασάφηση</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δι</a:t>
            </a:r>
            <a:r>
              <a:rPr lang="en-US" altLang="en-US" sz="1600" dirty="0">
                <a:solidFill>
                  <a:srgbClr val="002060"/>
                </a:solidFill>
                <a:latin typeface="Arial MT"/>
                <a:ea typeface="Arial MT"/>
                <a:cs typeface="Arial MT"/>
              </a:rPr>
              <a:t>αμετακόμισης</a:t>
            </a:r>
            <a:r>
              <a:rPr lang="el-GR" altLang="en-US" sz="1600" dirty="0">
                <a:solidFill>
                  <a:srgbClr val="002060"/>
                </a:solidFill>
                <a:latin typeface="Arial MT"/>
                <a:ea typeface="Arial MT"/>
                <a:cs typeface="Arial MT"/>
              </a:rPr>
              <a:t> μέσω της ανταλλαγής των μηνυμάτων </a:t>
            </a:r>
            <a:r>
              <a:rPr lang="en-US" altLang="en-US" sz="1600" dirty="0">
                <a:solidFill>
                  <a:srgbClr val="002060"/>
                </a:solidFill>
                <a:latin typeface="Arial MT"/>
                <a:ea typeface="Arial MT"/>
                <a:cs typeface="Arial MT"/>
              </a:rPr>
              <a:t>IE190</a:t>
            </a:r>
            <a:r>
              <a:rPr lang="el-GR" altLang="en-US" sz="1600" dirty="0">
                <a:solidFill>
                  <a:srgbClr val="002060"/>
                </a:solidFill>
                <a:latin typeface="Arial MT"/>
                <a:ea typeface="Arial MT"/>
                <a:cs typeface="Arial MT"/>
              </a:rPr>
              <a:t> (Γνωστοποίηση</a:t>
            </a:r>
            <a:r>
              <a:rPr lang="en-US" altLang="en-US" sz="1600" dirty="0">
                <a:solidFill>
                  <a:srgbClr val="002060"/>
                </a:solidFill>
                <a:latin typeface="Arial MT"/>
                <a:ea typeface="Arial MT"/>
                <a:cs typeface="Arial MT"/>
              </a:rPr>
              <a:t> π</a:t>
            </a:r>
            <a:r>
              <a:rPr lang="en-US" altLang="en-US" sz="1600" dirty="0" err="1">
                <a:solidFill>
                  <a:srgbClr val="002060"/>
                </a:solidFill>
                <a:latin typeface="Arial MT"/>
                <a:ea typeface="Arial MT"/>
                <a:cs typeface="Arial MT"/>
              </a:rPr>
              <a:t>ροσκόμισης</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δι</a:t>
            </a:r>
            <a:r>
              <a:rPr lang="en-US" altLang="en-US" sz="1600" dirty="0">
                <a:solidFill>
                  <a:srgbClr val="002060"/>
                </a:solidFill>
                <a:latin typeface="Arial MT"/>
                <a:ea typeface="Arial MT"/>
                <a:cs typeface="Arial MT"/>
              </a:rPr>
              <a:t>αμετακόμισης) </a:t>
            </a:r>
            <a:r>
              <a:rPr lang="el-GR" altLang="en-US" sz="1600" dirty="0">
                <a:solidFill>
                  <a:srgbClr val="002060"/>
                </a:solidFill>
                <a:latin typeface="Arial MT"/>
                <a:ea typeface="Arial MT"/>
                <a:cs typeface="Arial MT"/>
              </a:rPr>
              <a:t>και ΙΕ191 (Απάντηση σε γνωστοποίηση</a:t>
            </a:r>
            <a:r>
              <a:rPr lang="en-US" altLang="en-US" sz="1600" dirty="0">
                <a:solidFill>
                  <a:srgbClr val="002060"/>
                </a:solidFill>
                <a:latin typeface="Arial MT"/>
                <a:ea typeface="Arial MT"/>
                <a:cs typeface="Arial MT"/>
              </a:rPr>
              <a:t> </a:t>
            </a:r>
            <a:r>
              <a:rPr lang="el-GR" altLang="en-US" sz="1600" dirty="0">
                <a:solidFill>
                  <a:srgbClr val="002060"/>
                </a:solidFill>
                <a:latin typeface="Arial MT"/>
                <a:ea typeface="Arial MT"/>
                <a:cs typeface="Arial MT"/>
              </a:rPr>
              <a:t>π</a:t>
            </a:r>
            <a:r>
              <a:rPr lang="en-US" altLang="en-US" sz="1600" dirty="0" err="1">
                <a:solidFill>
                  <a:srgbClr val="002060"/>
                </a:solidFill>
                <a:latin typeface="Arial MT"/>
                <a:ea typeface="Arial MT"/>
                <a:cs typeface="Arial MT"/>
              </a:rPr>
              <a:t>ροσκόμισης</a:t>
            </a:r>
            <a:r>
              <a:rPr lang="en-US" altLang="en-US" sz="1600" dirty="0">
                <a:solidFill>
                  <a:srgbClr val="002060"/>
                </a:solidFill>
                <a:latin typeface="Arial MT"/>
                <a:ea typeface="Arial MT"/>
                <a:cs typeface="Arial MT"/>
              </a:rPr>
              <a:t> </a:t>
            </a:r>
            <a:r>
              <a:rPr lang="el-GR" altLang="en-US" sz="1600" dirty="0">
                <a:solidFill>
                  <a:srgbClr val="002060"/>
                </a:solidFill>
                <a:latin typeface="Arial MT"/>
                <a:ea typeface="Arial MT"/>
                <a:cs typeface="Arial MT"/>
              </a:rPr>
              <a:t>δ</a:t>
            </a:r>
            <a:r>
              <a:rPr lang="en-US" altLang="en-US" sz="1600" dirty="0">
                <a:solidFill>
                  <a:srgbClr val="002060"/>
                </a:solidFill>
                <a:latin typeface="Arial MT"/>
                <a:ea typeface="Arial MT"/>
                <a:cs typeface="Arial MT"/>
              </a:rPr>
              <a:t>ια</a:t>
            </a:r>
            <a:r>
              <a:rPr lang="en-US" altLang="en-US" sz="1600" dirty="0" err="1">
                <a:solidFill>
                  <a:srgbClr val="002060"/>
                </a:solidFill>
                <a:latin typeface="Arial MT"/>
                <a:ea typeface="Arial MT"/>
                <a:cs typeface="Arial MT"/>
              </a:rPr>
              <a:t>μετ</a:t>
            </a:r>
            <a:r>
              <a:rPr lang="en-US" altLang="en-US" sz="1600" dirty="0">
                <a:solidFill>
                  <a:srgbClr val="002060"/>
                </a:solidFill>
                <a:latin typeface="Arial MT"/>
                <a:ea typeface="Arial MT"/>
                <a:cs typeface="Arial MT"/>
              </a:rPr>
              <a:t>ακόμισης</a:t>
            </a:r>
            <a:r>
              <a:rPr lang="el-GR" altLang="en-US" sz="1600" dirty="0">
                <a:solidFill>
                  <a:srgbClr val="002060"/>
                </a:solidFill>
                <a:latin typeface="Arial MT"/>
                <a:ea typeface="Arial MT"/>
                <a:cs typeface="Arial MT"/>
              </a:rPr>
              <a:t>)</a:t>
            </a:r>
            <a:r>
              <a:rPr lang="en-US" altLang="en-US" sz="1600" dirty="0">
                <a:solidFill>
                  <a:srgbClr val="002060"/>
                </a:solidFill>
                <a:latin typeface="Arial MT"/>
                <a:ea typeface="Arial MT"/>
                <a:cs typeface="Arial MT"/>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
            <a:extLst>
              <a:ext uri="{FF2B5EF4-FFF2-40B4-BE49-F238E27FC236}">
                <a16:creationId xmlns:a16="http://schemas.microsoft.com/office/drawing/2014/main" id="{FB72CCCD-5773-297C-06F9-7BFBCCFA41F7}"/>
              </a:ext>
            </a:extLst>
          </p:cNvPr>
          <p:cNvSpPr>
            <a:spLocks noGrp="1"/>
          </p:cNvSpPr>
          <p:nvPr>
            <p:ph type="title"/>
          </p:nvPr>
        </p:nvSpPr>
        <p:spPr>
          <a:xfrm>
            <a:off x="1049338" y="449263"/>
            <a:ext cx="10074275" cy="996950"/>
          </a:xfrm>
        </p:spPr>
        <p:txBody>
          <a:bodyPr lIns="0" tIns="12065" rIns="0" bIns="0">
            <a:spAutoFit/>
          </a:bodyPr>
          <a:lstStyle/>
          <a:p>
            <a:pPr marL="12700">
              <a:lnSpc>
                <a:spcPct val="100000"/>
              </a:lnSpc>
              <a:spcBef>
                <a:spcPts val="100"/>
              </a:spcBef>
            </a:pPr>
            <a:r>
              <a:rPr lang="en-US" altLang="en-US" sz="3200"/>
              <a:t>Εξαγωγή ακολουθούμενη από διαμετακόμιση (εξωτερική διαμετακόμιση)</a:t>
            </a:r>
          </a:p>
        </p:txBody>
      </p:sp>
      <p:grpSp>
        <p:nvGrpSpPr>
          <p:cNvPr id="41987" name="object 3">
            <a:extLst>
              <a:ext uri="{FF2B5EF4-FFF2-40B4-BE49-F238E27FC236}">
                <a16:creationId xmlns:a16="http://schemas.microsoft.com/office/drawing/2014/main" id="{3EC25F13-8D35-6263-87FB-A3BE58F68B37}"/>
              </a:ext>
            </a:extLst>
          </p:cNvPr>
          <p:cNvGrpSpPr>
            <a:grpSpLocks/>
          </p:cNvGrpSpPr>
          <p:nvPr/>
        </p:nvGrpSpPr>
        <p:grpSpPr bwMode="auto">
          <a:xfrm>
            <a:off x="5929313" y="1420813"/>
            <a:ext cx="5557837" cy="4606925"/>
            <a:chOff x="5929884" y="1420367"/>
            <a:chExt cx="5556885" cy="4607560"/>
          </a:xfrm>
        </p:grpSpPr>
        <p:pic>
          <p:nvPicPr>
            <p:cNvPr id="41997" name="object 4">
              <a:extLst>
                <a:ext uri="{FF2B5EF4-FFF2-40B4-BE49-F238E27FC236}">
                  <a16:creationId xmlns:a16="http://schemas.microsoft.com/office/drawing/2014/main" id="{0433AE7C-5D12-3A2C-2745-91040EA6A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884" y="1420367"/>
              <a:ext cx="5556504" cy="460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object 5">
              <a:extLst>
                <a:ext uri="{FF2B5EF4-FFF2-40B4-BE49-F238E27FC236}">
                  <a16:creationId xmlns:a16="http://schemas.microsoft.com/office/drawing/2014/main" id="{F34DCA49-8BBA-38CA-EBC0-0C25EFF47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904" y="4806696"/>
              <a:ext cx="298703" cy="28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object 6">
              <a:extLst>
                <a:ext uri="{FF2B5EF4-FFF2-40B4-BE49-F238E27FC236}">
                  <a16:creationId xmlns:a16="http://schemas.microsoft.com/office/drawing/2014/main" id="{F4087BE1-9DAC-3E7B-F5C0-C4D521A60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272" y="4072127"/>
              <a:ext cx="312420" cy="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object 7">
              <a:extLst>
                <a:ext uri="{FF2B5EF4-FFF2-40B4-BE49-F238E27FC236}">
                  <a16:creationId xmlns:a16="http://schemas.microsoft.com/office/drawing/2014/main" id="{1516E389-13FF-58A0-D160-00F17467331C}"/>
                </a:ext>
              </a:extLst>
            </p:cNvPr>
            <p:cNvSpPr>
              <a:spLocks/>
            </p:cNvSpPr>
            <p:nvPr/>
          </p:nvSpPr>
          <p:spPr bwMode="auto">
            <a:xfrm>
              <a:off x="7193026" y="4639563"/>
              <a:ext cx="516255" cy="372110"/>
            </a:xfrm>
            <a:custGeom>
              <a:avLst/>
              <a:gdLst>
                <a:gd name="T0" fmla="*/ 24892 w 516254"/>
                <a:gd name="T1" fmla="*/ 371094 h 372110"/>
                <a:gd name="T2" fmla="*/ 23622 w 516254"/>
                <a:gd name="T3" fmla="*/ 358521 h 372110"/>
                <a:gd name="T4" fmla="*/ 92458 w 516254"/>
                <a:gd name="T5" fmla="*/ 358521 h 372110"/>
                <a:gd name="T6" fmla="*/ 47625 w 516254"/>
                <a:gd name="T7" fmla="*/ 355600 h 372110"/>
                <a:gd name="T8" fmla="*/ 70612 w 516254"/>
                <a:gd name="T9" fmla="*/ 351155 h 372110"/>
                <a:gd name="T10" fmla="*/ 129936 w 516254"/>
                <a:gd name="T11" fmla="*/ 345059 h 372110"/>
                <a:gd name="T12" fmla="*/ 129936 w 516254"/>
                <a:gd name="T13" fmla="*/ 345059 h 372110"/>
                <a:gd name="T14" fmla="*/ 115062 w 516254"/>
                <a:gd name="T15" fmla="*/ 337566 h 372110"/>
                <a:gd name="T16" fmla="*/ 161671 w 516254"/>
                <a:gd name="T17" fmla="*/ 329946 h 372110"/>
                <a:gd name="T18" fmla="*/ 180215 w 516254"/>
                <a:gd name="T19" fmla="*/ 318769 h 372110"/>
                <a:gd name="T20" fmla="*/ 180215 w 516254"/>
                <a:gd name="T21" fmla="*/ 318769 h 372110"/>
                <a:gd name="T22" fmla="*/ 155321 w 516254"/>
                <a:gd name="T23" fmla="*/ 318897 h 372110"/>
                <a:gd name="T24" fmla="*/ 195960 w 516254"/>
                <a:gd name="T25" fmla="*/ 307594 h 372110"/>
                <a:gd name="T26" fmla="*/ 210800 w 516254"/>
                <a:gd name="T27" fmla="*/ 295529 h 372110"/>
                <a:gd name="T28" fmla="*/ 195960 w 516254"/>
                <a:gd name="T29" fmla="*/ 307594 h 372110"/>
                <a:gd name="T30" fmla="*/ 206375 w 516254"/>
                <a:gd name="T31" fmla="*/ 282702 h 372110"/>
                <a:gd name="T32" fmla="*/ 210800 w 516254"/>
                <a:gd name="T33" fmla="*/ 295529 h 372110"/>
                <a:gd name="T34" fmla="*/ 205916 w 516254"/>
                <a:gd name="T35" fmla="*/ 283083 h 372110"/>
                <a:gd name="T36" fmla="*/ 206337 w 516254"/>
                <a:gd name="T37" fmla="*/ 282733 h 372110"/>
                <a:gd name="T38" fmla="*/ 246165 w 516254"/>
                <a:gd name="T39" fmla="*/ 255143 h 372110"/>
                <a:gd name="T40" fmla="*/ 235903 w 516254"/>
                <a:gd name="T41" fmla="*/ 269113 h 372110"/>
                <a:gd name="T42" fmla="*/ 235584 w 516254"/>
                <a:gd name="T43" fmla="*/ 248031 h 372110"/>
                <a:gd name="T44" fmla="*/ 250244 w 516254"/>
                <a:gd name="T45" fmla="*/ 248031 h 372110"/>
                <a:gd name="T46" fmla="*/ 235584 w 516254"/>
                <a:gd name="T47" fmla="*/ 248031 h 372110"/>
                <a:gd name="T48" fmla="*/ 261678 w 516254"/>
                <a:gd name="T49" fmla="*/ 218821 h 372110"/>
                <a:gd name="T50" fmla="*/ 243204 w 516254"/>
                <a:gd name="T51" fmla="*/ 233934 h 372110"/>
                <a:gd name="T52" fmla="*/ 254889 w 516254"/>
                <a:gd name="T53" fmla="*/ 238887 h 372110"/>
                <a:gd name="T54" fmla="*/ 243331 w 516254"/>
                <a:gd name="T55" fmla="*/ 233425 h 372110"/>
                <a:gd name="T56" fmla="*/ 246053 w 516254"/>
                <a:gd name="T57" fmla="*/ 226694 h 372110"/>
                <a:gd name="T58" fmla="*/ 248625 w 516254"/>
                <a:gd name="T59" fmla="*/ 218947 h 372110"/>
                <a:gd name="T60" fmla="*/ 248625 w 516254"/>
                <a:gd name="T61" fmla="*/ 218947 h 372110"/>
                <a:gd name="T62" fmla="*/ 250218 w 516254"/>
                <a:gd name="T63" fmla="*/ 211892 h 372110"/>
                <a:gd name="T64" fmla="*/ 396621 w 516254"/>
                <a:gd name="T65" fmla="*/ 44577 h 372110"/>
                <a:gd name="T66" fmla="*/ 261112 w 516254"/>
                <a:gd name="T67" fmla="*/ 155321 h 372110"/>
                <a:gd name="T68" fmla="*/ 263121 w 516254"/>
                <a:gd name="T69" fmla="*/ 211455 h 372110"/>
                <a:gd name="T70" fmla="*/ 265737 w 516254"/>
                <a:gd name="T71" fmla="*/ 182753 h 372110"/>
                <a:gd name="T72" fmla="*/ 272796 w 516254"/>
                <a:gd name="T73" fmla="*/ 160274 h 372110"/>
                <a:gd name="T74" fmla="*/ 296392 w 516254"/>
                <a:gd name="T75" fmla="*/ 125094 h 372110"/>
                <a:gd name="T76" fmla="*/ 325374 w 516254"/>
                <a:gd name="T77" fmla="*/ 98298 h 372110"/>
                <a:gd name="T78" fmla="*/ 380112 w 516254"/>
                <a:gd name="T79" fmla="*/ 65405 h 372110"/>
                <a:gd name="T80" fmla="*/ 423164 w 516254"/>
                <a:gd name="T81" fmla="*/ 48894 h 372110"/>
                <a:gd name="T82" fmla="*/ 251332 w 516254"/>
                <a:gd name="T83" fmla="*/ 204088 h 372110"/>
                <a:gd name="T84" fmla="*/ 264668 w 516254"/>
                <a:gd name="T85" fmla="*/ 190119 h 372110"/>
                <a:gd name="T86" fmla="*/ 265810 w 516254"/>
                <a:gd name="T87" fmla="*/ 182244 h 372110"/>
                <a:gd name="T88" fmla="*/ 269897 w 516254"/>
                <a:gd name="T89" fmla="*/ 167640 h 372110"/>
                <a:gd name="T90" fmla="*/ 272669 w 516254"/>
                <a:gd name="T91" fmla="*/ 160781 h 372110"/>
                <a:gd name="T92" fmla="*/ 276478 w 516254"/>
                <a:gd name="T93" fmla="*/ 153162 h 372110"/>
                <a:gd name="T94" fmla="*/ 285496 w 516254"/>
                <a:gd name="T95" fmla="*/ 138811 h 372110"/>
                <a:gd name="T96" fmla="*/ 296291 w 516254"/>
                <a:gd name="T97" fmla="*/ 125094 h 372110"/>
                <a:gd name="T98" fmla="*/ 310075 w 516254"/>
                <a:gd name="T99" fmla="*/ 111252 h 372110"/>
                <a:gd name="T100" fmla="*/ 325404 w 516254"/>
                <a:gd name="T101" fmla="*/ 98298 h 372110"/>
                <a:gd name="T102" fmla="*/ 342041 w 516254"/>
                <a:gd name="T103" fmla="*/ 86518 h 372110"/>
                <a:gd name="T104" fmla="*/ 454025 w 516254"/>
                <a:gd name="T105" fmla="*/ 42418 h 372110"/>
                <a:gd name="T106" fmla="*/ 360679 w 516254"/>
                <a:gd name="T107" fmla="*/ 75184 h 372110"/>
                <a:gd name="T108" fmla="*/ 379983 w 516254"/>
                <a:gd name="T109" fmla="*/ 65405 h 372110"/>
                <a:gd name="T110" fmla="*/ 400939 w 516254"/>
                <a:gd name="T111" fmla="*/ 56515 h 372110"/>
                <a:gd name="T112" fmla="*/ 422457 w 516254"/>
                <a:gd name="T113" fmla="*/ 49137 h 372110"/>
                <a:gd name="T114" fmla="*/ 441026 w 516254"/>
                <a:gd name="T115" fmla="*/ 45184 h 372110"/>
                <a:gd name="T116" fmla="*/ 439472 w 516254"/>
                <a:gd name="T117" fmla="*/ 32518 h 372110"/>
                <a:gd name="T118" fmla="*/ 435482 w 516254"/>
                <a:gd name="T119" fmla="*/ 0 h 37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6254" h="372110">
                  <a:moveTo>
                    <a:pt x="24129" y="358394"/>
                  </a:moveTo>
                  <a:lnTo>
                    <a:pt x="0" y="359410"/>
                  </a:lnTo>
                  <a:lnTo>
                    <a:pt x="507" y="372110"/>
                  </a:lnTo>
                  <a:lnTo>
                    <a:pt x="24892" y="371094"/>
                  </a:lnTo>
                  <a:lnTo>
                    <a:pt x="49275" y="368173"/>
                  </a:lnTo>
                  <a:lnTo>
                    <a:pt x="73278" y="363600"/>
                  </a:lnTo>
                  <a:lnTo>
                    <a:pt x="92458" y="358521"/>
                  </a:lnTo>
                  <a:lnTo>
                    <a:pt x="23622" y="358521"/>
                  </a:lnTo>
                  <a:lnTo>
                    <a:pt x="24129" y="358394"/>
                  </a:lnTo>
                  <a:close/>
                </a:path>
                <a:path w="516254" h="372110">
                  <a:moveTo>
                    <a:pt x="47625" y="355600"/>
                  </a:moveTo>
                  <a:lnTo>
                    <a:pt x="23622" y="358521"/>
                  </a:lnTo>
                  <a:lnTo>
                    <a:pt x="92458" y="358521"/>
                  </a:lnTo>
                  <a:lnTo>
                    <a:pt x="96774" y="357378"/>
                  </a:lnTo>
                  <a:lnTo>
                    <a:pt x="101513" y="355727"/>
                  </a:lnTo>
                  <a:lnTo>
                    <a:pt x="47117" y="355727"/>
                  </a:lnTo>
                  <a:lnTo>
                    <a:pt x="47625" y="355600"/>
                  </a:lnTo>
                  <a:close/>
                </a:path>
                <a:path w="516254" h="372110">
                  <a:moveTo>
                    <a:pt x="129936" y="345059"/>
                  </a:moveTo>
                  <a:lnTo>
                    <a:pt x="93345" y="345059"/>
                  </a:lnTo>
                  <a:lnTo>
                    <a:pt x="70230" y="351155"/>
                  </a:lnTo>
                  <a:lnTo>
                    <a:pt x="70612" y="351155"/>
                  </a:lnTo>
                  <a:lnTo>
                    <a:pt x="47117" y="355727"/>
                  </a:lnTo>
                  <a:lnTo>
                    <a:pt x="101513" y="355727"/>
                  </a:lnTo>
                  <a:lnTo>
                    <a:pt x="119379" y="349504"/>
                  </a:lnTo>
                  <a:lnTo>
                    <a:pt x="129936" y="345059"/>
                  </a:lnTo>
                  <a:close/>
                </a:path>
                <a:path w="516254" h="372110">
                  <a:moveTo>
                    <a:pt x="115062" y="337566"/>
                  </a:moveTo>
                  <a:lnTo>
                    <a:pt x="92837" y="345186"/>
                  </a:lnTo>
                  <a:lnTo>
                    <a:pt x="93345" y="345059"/>
                  </a:lnTo>
                  <a:lnTo>
                    <a:pt x="129936" y="345059"/>
                  </a:lnTo>
                  <a:lnTo>
                    <a:pt x="141097" y="340360"/>
                  </a:lnTo>
                  <a:lnTo>
                    <a:pt x="146115" y="337819"/>
                  </a:lnTo>
                  <a:lnTo>
                    <a:pt x="114680" y="337819"/>
                  </a:lnTo>
                  <a:lnTo>
                    <a:pt x="115062" y="337566"/>
                  </a:lnTo>
                  <a:close/>
                </a:path>
                <a:path w="516254" h="372110">
                  <a:moveTo>
                    <a:pt x="136017" y="328675"/>
                  </a:moveTo>
                  <a:lnTo>
                    <a:pt x="114680" y="337819"/>
                  </a:lnTo>
                  <a:lnTo>
                    <a:pt x="146115" y="337819"/>
                  </a:lnTo>
                  <a:lnTo>
                    <a:pt x="161671" y="329946"/>
                  </a:lnTo>
                  <a:lnTo>
                    <a:pt x="163356" y="328930"/>
                  </a:lnTo>
                  <a:lnTo>
                    <a:pt x="135635" y="328930"/>
                  </a:lnTo>
                  <a:lnTo>
                    <a:pt x="136017" y="328675"/>
                  </a:lnTo>
                  <a:close/>
                </a:path>
                <a:path w="516254" h="372110">
                  <a:moveTo>
                    <a:pt x="180215" y="318769"/>
                  </a:moveTo>
                  <a:lnTo>
                    <a:pt x="155828" y="318769"/>
                  </a:lnTo>
                  <a:lnTo>
                    <a:pt x="135635" y="328930"/>
                  </a:lnTo>
                  <a:lnTo>
                    <a:pt x="163356" y="328930"/>
                  </a:lnTo>
                  <a:lnTo>
                    <a:pt x="180215" y="318769"/>
                  </a:lnTo>
                  <a:close/>
                </a:path>
                <a:path w="516254" h="372110">
                  <a:moveTo>
                    <a:pt x="195960" y="307594"/>
                  </a:moveTo>
                  <a:lnTo>
                    <a:pt x="174117" y="307594"/>
                  </a:lnTo>
                  <a:lnTo>
                    <a:pt x="173735" y="307848"/>
                  </a:lnTo>
                  <a:lnTo>
                    <a:pt x="155321" y="318897"/>
                  </a:lnTo>
                  <a:lnTo>
                    <a:pt x="155828" y="318769"/>
                  </a:lnTo>
                  <a:lnTo>
                    <a:pt x="180215" y="318769"/>
                  </a:lnTo>
                  <a:lnTo>
                    <a:pt x="180848" y="318388"/>
                  </a:lnTo>
                  <a:lnTo>
                    <a:pt x="195960" y="307594"/>
                  </a:lnTo>
                  <a:close/>
                </a:path>
                <a:path w="516254" h="372110">
                  <a:moveTo>
                    <a:pt x="173958" y="307689"/>
                  </a:moveTo>
                  <a:lnTo>
                    <a:pt x="173694" y="307848"/>
                  </a:lnTo>
                  <a:lnTo>
                    <a:pt x="173958" y="307689"/>
                  </a:lnTo>
                  <a:close/>
                </a:path>
                <a:path w="516254" h="372110">
                  <a:moveTo>
                    <a:pt x="210800" y="295529"/>
                  </a:moveTo>
                  <a:lnTo>
                    <a:pt x="191007" y="295529"/>
                  </a:lnTo>
                  <a:lnTo>
                    <a:pt x="173958" y="307689"/>
                  </a:lnTo>
                  <a:lnTo>
                    <a:pt x="174117" y="307594"/>
                  </a:lnTo>
                  <a:lnTo>
                    <a:pt x="195960" y="307594"/>
                  </a:lnTo>
                  <a:lnTo>
                    <a:pt x="198627" y="305688"/>
                  </a:lnTo>
                  <a:lnTo>
                    <a:pt x="210800" y="295529"/>
                  </a:lnTo>
                  <a:close/>
                </a:path>
                <a:path w="516254" h="372110">
                  <a:moveTo>
                    <a:pt x="224197" y="282702"/>
                  </a:moveTo>
                  <a:lnTo>
                    <a:pt x="206375" y="282702"/>
                  </a:lnTo>
                  <a:lnTo>
                    <a:pt x="205994" y="283083"/>
                  </a:lnTo>
                  <a:lnTo>
                    <a:pt x="190626" y="295783"/>
                  </a:lnTo>
                  <a:lnTo>
                    <a:pt x="191007" y="295529"/>
                  </a:lnTo>
                  <a:lnTo>
                    <a:pt x="210800" y="295529"/>
                  </a:lnTo>
                  <a:lnTo>
                    <a:pt x="214756" y="292227"/>
                  </a:lnTo>
                  <a:lnTo>
                    <a:pt x="224197" y="282702"/>
                  </a:lnTo>
                  <a:close/>
                </a:path>
                <a:path w="516254" h="372110">
                  <a:moveTo>
                    <a:pt x="206337" y="282733"/>
                  </a:moveTo>
                  <a:lnTo>
                    <a:pt x="205916" y="283083"/>
                  </a:lnTo>
                  <a:lnTo>
                    <a:pt x="206337" y="282733"/>
                  </a:lnTo>
                  <a:close/>
                </a:path>
                <a:path w="516254" h="372110">
                  <a:moveTo>
                    <a:pt x="235903" y="269113"/>
                  </a:moveTo>
                  <a:lnTo>
                    <a:pt x="219709" y="269113"/>
                  </a:lnTo>
                  <a:lnTo>
                    <a:pt x="206337" y="282733"/>
                  </a:lnTo>
                  <a:lnTo>
                    <a:pt x="224197" y="282702"/>
                  </a:lnTo>
                  <a:lnTo>
                    <a:pt x="228980" y="277875"/>
                  </a:lnTo>
                  <a:lnTo>
                    <a:pt x="235903" y="269113"/>
                  </a:lnTo>
                  <a:close/>
                </a:path>
                <a:path w="516254" h="372110">
                  <a:moveTo>
                    <a:pt x="246165" y="255143"/>
                  </a:moveTo>
                  <a:lnTo>
                    <a:pt x="230885" y="255143"/>
                  </a:lnTo>
                  <a:lnTo>
                    <a:pt x="219201" y="269621"/>
                  </a:lnTo>
                  <a:lnTo>
                    <a:pt x="219709" y="269113"/>
                  </a:lnTo>
                  <a:lnTo>
                    <a:pt x="235903" y="269113"/>
                  </a:lnTo>
                  <a:lnTo>
                    <a:pt x="240919" y="262763"/>
                  </a:lnTo>
                  <a:lnTo>
                    <a:pt x="246165" y="255143"/>
                  </a:lnTo>
                  <a:close/>
                </a:path>
                <a:path w="516254" h="372110">
                  <a:moveTo>
                    <a:pt x="250244" y="248031"/>
                  </a:moveTo>
                  <a:lnTo>
                    <a:pt x="235584" y="248031"/>
                  </a:lnTo>
                  <a:lnTo>
                    <a:pt x="230504" y="255524"/>
                  </a:lnTo>
                  <a:lnTo>
                    <a:pt x="230885" y="255143"/>
                  </a:lnTo>
                  <a:lnTo>
                    <a:pt x="246165" y="255143"/>
                  </a:lnTo>
                  <a:lnTo>
                    <a:pt x="250244" y="248031"/>
                  </a:lnTo>
                  <a:close/>
                </a:path>
                <a:path w="516254" h="372110">
                  <a:moveTo>
                    <a:pt x="253936" y="240792"/>
                  </a:moveTo>
                  <a:lnTo>
                    <a:pt x="239775" y="240792"/>
                  </a:lnTo>
                  <a:lnTo>
                    <a:pt x="235357" y="248366"/>
                  </a:lnTo>
                  <a:lnTo>
                    <a:pt x="235584" y="248031"/>
                  </a:lnTo>
                  <a:lnTo>
                    <a:pt x="250244" y="248031"/>
                  </a:lnTo>
                  <a:lnTo>
                    <a:pt x="250825" y="247015"/>
                  </a:lnTo>
                  <a:lnTo>
                    <a:pt x="253936" y="240792"/>
                  </a:lnTo>
                  <a:close/>
                </a:path>
                <a:path w="516254" h="372110">
                  <a:moveTo>
                    <a:pt x="261678" y="218821"/>
                  </a:moveTo>
                  <a:lnTo>
                    <a:pt x="248666" y="218821"/>
                  </a:lnTo>
                  <a:lnTo>
                    <a:pt x="248539" y="219329"/>
                  </a:lnTo>
                  <a:lnTo>
                    <a:pt x="246125" y="226694"/>
                  </a:lnTo>
                  <a:lnTo>
                    <a:pt x="243204" y="233934"/>
                  </a:lnTo>
                  <a:lnTo>
                    <a:pt x="239522" y="241173"/>
                  </a:lnTo>
                  <a:lnTo>
                    <a:pt x="239775" y="240792"/>
                  </a:lnTo>
                  <a:lnTo>
                    <a:pt x="253936" y="240792"/>
                  </a:lnTo>
                  <a:lnTo>
                    <a:pt x="254889" y="238887"/>
                  </a:lnTo>
                  <a:lnTo>
                    <a:pt x="258191" y="230759"/>
                  </a:lnTo>
                  <a:lnTo>
                    <a:pt x="260857" y="222377"/>
                  </a:lnTo>
                  <a:lnTo>
                    <a:pt x="261678" y="218821"/>
                  </a:lnTo>
                  <a:close/>
                </a:path>
                <a:path w="516254" h="372110">
                  <a:moveTo>
                    <a:pt x="243331" y="233425"/>
                  </a:moveTo>
                  <a:lnTo>
                    <a:pt x="243082" y="233934"/>
                  </a:lnTo>
                  <a:lnTo>
                    <a:pt x="243331" y="233425"/>
                  </a:lnTo>
                  <a:close/>
                </a:path>
                <a:path w="516254" h="372110">
                  <a:moveTo>
                    <a:pt x="246252" y="226187"/>
                  </a:moveTo>
                  <a:lnTo>
                    <a:pt x="246053" y="226694"/>
                  </a:lnTo>
                  <a:lnTo>
                    <a:pt x="246252" y="226187"/>
                  </a:lnTo>
                  <a:close/>
                </a:path>
                <a:path w="516254" h="372110">
                  <a:moveTo>
                    <a:pt x="248625" y="218947"/>
                  </a:moveTo>
                  <a:lnTo>
                    <a:pt x="248502" y="219329"/>
                  </a:lnTo>
                  <a:lnTo>
                    <a:pt x="248625" y="218947"/>
                  </a:lnTo>
                  <a:close/>
                </a:path>
                <a:path w="516254" h="372110">
                  <a:moveTo>
                    <a:pt x="263121" y="211455"/>
                  </a:moveTo>
                  <a:lnTo>
                    <a:pt x="250317" y="211455"/>
                  </a:lnTo>
                  <a:lnTo>
                    <a:pt x="250190" y="212090"/>
                  </a:lnTo>
                  <a:lnTo>
                    <a:pt x="248625" y="218947"/>
                  </a:lnTo>
                  <a:lnTo>
                    <a:pt x="261678" y="218821"/>
                  </a:lnTo>
                  <a:lnTo>
                    <a:pt x="262763" y="214122"/>
                  </a:lnTo>
                  <a:lnTo>
                    <a:pt x="263121" y="211455"/>
                  </a:lnTo>
                  <a:close/>
                </a:path>
                <a:path w="516254" h="372110">
                  <a:moveTo>
                    <a:pt x="250218" y="211892"/>
                  </a:moveTo>
                  <a:lnTo>
                    <a:pt x="250173" y="212090"/>
                  </a:lnTo>
                  <a:lnTo>
                    <a:pt x="250218" y="211892"/>
                  </a:lnTo>
                  <a:close/>
                </a:path>
                <a:path w="516254" h="372110">
                  <a:moveTo>
                    <a:pt x="439472" y="32518"/>
                  </a:moveTo>
                  <a:lnTo>
                    <a:pt x="396621" y="44577"/>
                  </a:lnTo>
                  <a:lnTo>
                    <a:pt x="354202" y="64262"/>
                  </a:lnTo>
                  <a:lnTo>
                    <a:pt x="317373" y="88518"/>
                  </a:lnTo>
                  <a:lnTo>
                    <a:pt x="287020" y="116459"/>
                  </a:lnTo>
                  <a:lnTo>
                    <a:pt x="261112" y="155321"/>
                  </a:lnTo>
                  <a:lnTo>
                    <a:pt x="251332" y="204724"/>
                  </a:lnTo>
                  <a:lnTo>
                    <a:pt x="250218" y="211892"/>
                  </a:lnTo>
                  <a:lnTo>
                    <a:pt x="250317" y="211455"/>
                  </a:lnTo>
                  <a:lnTo>
                    <a:pt x="263121" y="211455"/>
                  </a:lnTo>
                  <a:lnTo>
                    <a:pt x="263905" y="205612"/>
                  </a:lnTo>
                  <a:lnTo>
                    <a:pt x="264638" y="190119"/>
                  </a:lnTo>
                  <a:lnTo>
                    <a:pt x="264760" y="189484"/>
                  </a:lnTo>
                  <a:lnTo>
                    <a:pt x="265737" y="182753"/>
                  </a:lnTo>
                  <a:lnTo>
                    <a:pt x="267374" y="175387"/>
                  </a:lnTo>
                  <a:lnTo>
                    <a:pt x="269750" y="168021"/>
                  </a:lnTo>
                  <a:lnTo>
                    <a:pt x="269875" y="167640"/>
                  </a:lnTo>
                  <a:lnTo>
                    <a:pt x="272796" y="160274"/>
                  </a:lnTo>
                  <a:lnTo>
                    <a:pt x="276351" y="153416"/>
                  </a:lnTo>
                  <a:lnTo>
                    <a:pt x="280447" y="146177"/>
                  </a:lnTo>
                  <a:lnTo>
                    <a:pt x="285145" y="139319"/>
                  </a:lnTo>
                  <a:lnTo>
                    <a:pt x="296392" y="125094"/>
                  </a:lnTo>
                  <a:lnTo>
                    <a:pt x="309629" y="111633"/>
                  </a:lnTo>
                  <a:lnTo>
                    <a:pt x="310006" y="111252"/>
                  </a:lnTo>
                  <a:lnTo>
                    <a:pt x="324924" y="98679"/>
                  </a:lnTo>
                  <a:lnTo>
                    <a:pt x="325374" y="98298"/>
                  </a:lnTo>
                  <a:lnTo>
                    <a:pt x="341906" y="86613"/>
                  </a:lnTo>
                  <a:lnTo>
                    <a:pt x="342265" y="86360"/>
                  </a:lnTo>
                  <a:lnTo>
                    <a:pt x="360262" y="75437"/>
                  </a:lnTo>
                  <a:lnTo>
                    <a:pt x="380112" y="65405"/>
                  </a:lnTo>
                  <a:lnTo>
                    <a:pt x="379983" y="65405"/>
                  </a:lnTo>
                  <a:lnTo>
                    <a:pt x="401019" y="56515"/>
                  </a:lnTo>
                  <a:lnTo>
                    <a:pt x="422423" y="49149"/>
                  </a:lnTo>
                  <a:lnTo>
                    <a:pt x="423164" y="48894"/>
                  </a:lnTo>
                  <a:lnTo>
                    <a:pt x="423595" y="48894"/>
                  </a:lnTo>
                  <a:lnTo>
                    <a:pt x="441026" y="45184"/>
                  </a:lnTo>
                  <a:lnTo>
                    <a:pt x="439472" y="32518"/>
                  </a:lnTo>
                  <a:close/>
                </a:path>
                <a:path w="516254" h="372110">
                  <a:moveTo>
                    <a:pt x="251332" y="204088"/>
                  </a:moveTo>
                  <a:lnTo>
                    <a:pt x="251242" y="204724"/>
                  </a:lnTo>
                  <a:lnTo>
                    <a:pt x="251332" y="204088"/>
                  </a:lnTo>
                  <a:close/>
                </a:path>
                <a:path w="516254" h="372110">
                  <a:moveTo>
                    <a:pt x="264760" y="189484"/>
                  </a:moveTo>
                  <a:lnTo>
                    <a:pt x="264668" y="190119"/>
                  </a:lnTo>
                  <a:lnTo>
                    <a:pt x="264760" y="189484"/>
                  </a:lnTo>
                  <a:close/>
                </a:path>
                <a:path w="516254" h="372110">
                  <a:moveTo>
                    <a:pt x="265810" y="182244"/>
                  </a:moveTo>
                  <a:lnTo>
                    <a:pt x="265683" y="182753"/>
                  </a:lnTo>
                  <a:lnTo>
                    <a:pt x="265810" y="182244"/>
                  </a:lnTo>
                  <a:close/>
                </a:path>
                <a:path w="516254" h="372110">
                  <a:moveTo>
                    <a:pt x="267462" y="175006"/>
                  </a:moveTo>
                  <a:lnTo>
                    <a:pt x="267334" y="175387"/>
                  </a:lnTo>
                  <a:lnTo>
                    <a:pt x="267462" y="175006"/>
                  </a:lnTo>
                  <a:close/>
                </a:path>
                <a:path w="516254" h="372110">
                  <a:moveTo>
                    <a:pt x="269897" y="167640"/>
                  </a:moveTo>
                  <a:lnTo>
                    <a:pt x="269760" y="167989"/>
                  </a:lnTo>
                  <a:lnTo>
                    <a:pt x="269897" y="167640"/>
                  </a:lnTo>
                  <a:close/>
                </a:path>
                <a:path w="516254" h="372110">
                  <a:moveTo>
                    <a:pt x="272923" y="160274"/>
                  </a:moveTo>
                  <a:lnTo>
                    <a:pt x="272669" y="160781"/>
                  </a:lnTo>
                  <a:lnTo>
                    <a:pt x="272923" y="160274"/>
                  </a:lnTo>
                  <a:close/>
                </a:path>
                <a:path w="516254" h="372110">
                  <a:moveTo>
                    <a:pt x="276478" y="153162"/>
                  </a:moveTo>
                  <a:lnTo>
                    <a:pt x="276225" y="153416"/>
                  </a:lnTo>
                  <a:lnTo>
                    <a:pt x="276478" y="153162"/>
                  </a:lnTo>
                  <a:close/>
                </a:path>
                <a:path w="516254" h="372110">
                  <a:moveTo>
                    <a:pt x="280621" y="145878"/>
                  </a:moveTo>
                  <a:lnTo>
                    <a:pt x="280416" y="146177"/>
                  </a:lnTo>
                  <a:lnTo>
                    <a:pt x="280621" y="145878"/>
                  </a:lnTo>
                  <a:close/>
                </a:path>
                <a:path w="516254" h="372110">
                  <a:moveTo>
                    <a:pt x="285496" y="138811"/>
                  </a:moveTo>
                  <a:lnTo>
                    <a:pt x="285115" y="139192"/>
                  </a:lnTo>
                  <a:lnTo>
                    <a:pt x="285496" y="138811"/>
                  </a:lnTo>
                  <a:close/>
                </a:path>
                <a:path w="516254" h="372110">
                  <a:moveTo>
                    <a:pt x="296799" y="124587"/>
                  </a:moveTo>
                  <a:lnTo>
                    <a:pt x="296291" y="125094"/>
                  </a:lnTo>
                  <a:lnTo>
                    <a:pt x="296799" y="124587"/>
                  </a:lnTo>
                  <a:close/>
                </a:path>
                <a:path w="516254" h="372110">
                  <a:moveTo>
                    <a:pt x="310075" y="111252"/>
                  </a:moveTo>
                  <a:lnTo>
                    <a:pt x="309647" y="111614"/>
                  </a:lnTo>
                  <a:lnTo>
                    <a:pt x="310075" y="111252"/>
                  </a:lnTo>
                  <a:close/>
                </a:path>
                <a:path w="516254" h="372110">
                  <a:moveTo>
                    <a:pt x="325220" y="98428"/>
                  </a:moveTo>
                  <a:lnTo>
                    <a:pt x="324866" y="98679"/>
                  </a:lnTo>
                  <a:lnTo>
                    <a:pt x="325220" y="98428"/>
                  </a:lnTo>
                  <a:close/>
                </a:path>
                <a:path w="516254" h="372110">
                  <a:moveTo>
                    <a:pt x="325404" y="98298"/>
                  </a:moveTo>
                  <a:lnTo>
                    <a:pt x="325220" y="98428"/>
                  </a:lnTo>
                  <a:lnTo>
                    <a:pt x="325404" y="98298"/>
                  </a:lnTo>
                  <a:close/>
                </a:path>
                <a:path w="516254" h="372110">
                  <a:moveTo>
                    <a:pt x="342301" y="86360"/>
                  </a:moveTo>
                  <a:lnTo>
                    <a:pt x="342041" y="86518"/>
                  </a:lnTo>
                  <a:lnTo>
                    <a:pt x="342301" y="86360"/>
                  </a:lnTo>
                  <a:close/>
                </a:path>
                <a:path w="516254" h="372110">
                  <a:moveTo>
                    <a:pt x="513450" y="29972"/>
                  </a:moveTo>
                  <a:lnTo>
                    <a:pt x="451357" y="29972"/>
                  </a:lnTo>
                  <a:lnTo>
                    <a:pt x="454025" y="42418"/>
                  </a:lnTo>
                  <a:lnTo>
                    <a:pt x="441026" y="45184"/>
                  </a:lnTo>
                  <a:lnTo>
                    <a:pt x="444753" y="75565"/>
                  </a:lnTo>
                  <a:lnTo>
                    <a:pt x="513450" y="29972"/>
                  </a:lnTo>
                  <a:close/>
                </a:path>
                <a:path w="516254" h="372110">
                  <a:moveTo>
                    <a:pt x="360679" y="75184"/>
                  </a:moveTo>
                  <a:lnTo>
                    <a:pt x="360172" y="75437"/>
                  </a:lnTo>
                  <a:lnTo>
                    <a:pt x="360679" y="75184"/>
                  </a:lnTo>
                  <a:close/>
                </a:path>
                <a:path w="516254" h="372110">
                  <a:moveTo>
                    <a:pt x="380365" y="65278"/>
                  </a:moveTo>
                  <a:lnTo>
                    <a:pt x="379983" y="65405"/>
                  </a:lnTo>
                  <a:lnTo>
                    <a:pt x="380112" y="65405"/>
                  </a:lnTo>
                  <a:lnTo>
                    <a:pt x="380365" y="65278"/>
                  </a:lnTo>
                  <a:close/>
                </a:path>
                <a:path w="516254" h="372110">
                  <a:moveTo>
                    <a:pt x="401320" y="56387"/>
                  </a:moveTo>
                  <a:lnTo>
                    <a:pt x="400939" y="56515"/>
                  </a:lnTo>
                  <a:lnTo>
                    <a:pt x="401320" y="56387"/>
                  </a:lnTo>
                  <a:close/>
                </a:path>
                <a:path w="516254" h="372110">
                  <a:moveTo>
                    <a:pt x="423595" y="48894"/>
                  </a:moveTo>
                  <a:lnTo>
                    <a:pt x="423164" y="48894"/>
                  </a:lnTo>
                  <a:lnTo>
                    <a:pt x="422457" y="49137"/>
                  </a:lnTo>
                  <a:lnTo>
                    <a:pt x="423595" y="48894"/>
                  </a:lnTo>
                  <a:close/>
                </a:path>
                <a:path w="516254" h="372110">
                  <a:moveTo>
                    <a:pt x="451357" y="29972"/>
                  </a:moveTo>
                  <a:lnTo>
                    <a:pt x="439472" y="32518"/>
                  </a:lnTo>
                  <a:lnTo>
                    <a:pt x="441026" y="45184"/>
                  </a:lnTo>
                  <a:lnTo>
                    <a:pt x="454025" y="42418"/>
                  </a:lnTo>
                  <a:lnTo>
                    <a:pt x="451357" y="29972"/>
                  </a:lnTo>
                  <a:close/>
                </a:path>
                <a:path w="516254" h="372110">
                  <a:moveTo>
                    <a:pt x="435482" y="0"/>
                  </a:moveTo>
                  <a:lnTo>
                    <a:pt x="439472" y="32518"/>
                  </a:lnTo>
                  <a:lnTo>
                    <a:pt x="451357" y="29972"/>
                  </a:lnTo>
                  <a:lnTo>
                    <a:pt x="513450" y="29972"/>
                  </a:lnTo>
                  <a:lnTo>
                    <a:pt x="515747" y="28448"/>
                  </a:lnTo>
                  <a:lnTo>
                    <a:pt x="435482"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 name="object 8">
            <a:extLst>
              <a:ext uri="{FF2B5EF4-FFF2-40B4-BE49-F238E27FC236}">
                <a16:creationId xmlns:a16="http://schemas.microsoft.com/office/drawing/2014/main" id="{D98F0F38-67C5-A6E7-F455-71A508CE2835}"/>
              </a:ext>
            </a:extLst>
          </p:cNvPr>
          <p:cNvSpPr txBox="1"/>
          <p:nvPr/>
        </p:nvSpPr>
        <p:spPr>
          <a:xfrm>
            <a:off x="5915025" y="1406525"/>
            <a:ext cx="5586413" cy="4635500"/>
          </a:xfrm>
          <a:prstGeom prst="rect">
            <a:avLst/>
          </a:prstGeom>
          <a:ln w="28955">
            <a:solidFill>
              <a:srgbClr val="FFC000"/>
            </a:solid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endParaRPr lang="en-US" altLang="en-US" sz="600">
              <a:latin typeface="Times New Roman" panose="02020603050405020304" pitchFamily="18" charset="0"/>
              <a:cs typeface="Times New Roman" panose="02020603050405020304" pitchFamily="18" charset="0"/>
            </a:endParaRPr>
          </a:p>
          <a:p>
            <a:pPr>
              <a:spcBef>
                <a:spcPts val="25"/>
              </a:spcBef>
            </a:pPr>
            <a:endParaRPr lang="en-US" altLang="en-US" sz="500">
              <a:latin typeface="Times New Roman" panose="02020603050405020304" pitchFamily="18" charset="0"/>
              <a:cs typeface="Times New Roman" panose="02020603050405020304" pitchFamily="18" charset="0"/>
            </a:endParaRPr>
          </a:p>
          <a:p>
            <a:r>
              <a:rPr lang="en-US" altLang="en-US" sz="600" b="1">
                <a:solidFill>
                  <a:srgbClr val="FFC000"/>
                </a:solidFill>
              </a:rPr>
              <a:t>Γραφείο Προορισμού</a:t>
            </a:r>
          </a:p>
          <a:p>
            <a:endParaRPr lang="en-US" altLang="en-US" sz="600"/>
          </a:p>
          <a:p>
            <a:pPr>
              <a:spcBef>
                <a:spcPts val="438"/>
              </a:spcBef>
            </a:pPr>
            <a:r>
              <a:rPr lang="en-US" altLang="en-US" sz="600" b="1">
                <a:solidFill>
                  <a:srgbClr val="FFC000"/>
                </a:solidFill>
              </a:rPr>
              <a:t>Γραφείο εξόδου/Γραφείο αναχώρησης</a:t>
            </a:r>
          </a:p>
          <a:p>
            <a:endParaRPr lang="en-US" altLang="en-US" sz="600"/>
          </a:p>
          <a:p>
            <a:endParaRPr lang="en-US" altLang="en-US" sz="600"/>
          </a:p>
          <a:p>
            <a:endParaRPr lang="en-US" altLang="en-US" sz="600"/>
          </a:p>
          <a:p>
            <a:endParaRPr lang="en-US" altLang="en-US" sz="600"/>
          </a:p>
          <a:p>
            <a:endParaRPr lang="en-US" altLang="en-US" sz="600"/>
          </a:p>
          <a:p>
            <a:pPr>
              <a:spcBef>
                <a:spcPts val="463"/>
              </a:spcBef>
            </a:pPr>
            <a:r>
              <a:rPr lang="en-US" altLang="en-US" sz="600" b="1">
                <a:solidFill>
                  <a:srgbClr val="FFC000"/>
                </a:solidFill>
              </a:rPr>
              <a:t>Γραφείο Εξαγωγών</a:t>
            </a:r>
          </a:p>
        </p:txBody>
      </p:sp>
      <p:grpSp>
        <p:nvGrpSpPr>
          <p:cNvPr id="41989" name="object 9">
            <a:extLst>
              <a:ext uri="{FF2B5EF4-FFF2-40B4-BE49-F238E27FC236}">
                <a16:creationId xmlns:a16="http://schemas.microsoft.com/office/drawing/2014/main" id="{F30DAA9F-35EE-DA64-4D8D-015E2019AAD2}"/>
              </a:ext>
            </a:extLst>
          </p:cNvPr>
          <p:cNvGrpSpPr>
            <a:grpSpLocks/>
          </p:cNvGrpSpPr>
          <p:nvPr/>
        </p:nvGrpSpPr>
        <p:grpSpPr bwMode="auto">
          <a:xfrm>
            <a:off x="7881938" y="3657600"/>
            <a:ext cx="1663700" cy="771525"/>
            <a:chOff x="7882001" y="3657600"/>
            <a:chExt cx="1663700" cy="771525"/>
          </a:xfrm>
        </p:grpSpPr>
        <p:pic>
          <p:nvPicPr>
            <p:cNvPr id="41994" name="object 10">
              <a:extLst>
                <a:ext uri="{FF2B5EF4-FFF2-40B4-BE49-F238E27FC236}">
                  <a16:creationId xmlns:a16="http://schemas.microsoft.com/office/drawing/2014/main" id="{02B7B07B-49CE-C9EA-FD89-3FC971989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840" y="3686555"/>
              <a:ext cx="350520" cy="31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object 11">
              <a:extLst>
                <a:ext uri="{FF2B5EF4-FFF2-40B4-BE49-F238E27FC236}">
                  <a16:creationId xmlns:a16="http://schemas.microsoft.com/office/drawing/2014/main" id="{153F27C1-A548-B3B8-8B1E-04B370EEF62D}"/>
                </a:ext>
              </a:extLst>
            </p:cNvPr>
            <p:cNvSpPr>
              <a:spLocks/>
            </p:cNvSpPr>
            <p:nvPr/>
          </p:nvSpPr>
          <p:spPr bwMode="auto">
            <a:xfrm>
              <a:off x="7882001" y="4004945"/>
              <a:ext cx="1058545" cy="424180"/>
            </a:xfrm>
            <a:custGeom>
              <a:avLst/>
              <a:gdLst>
                <a:gd name="T0" fmla="*/ 342900 w 1058545"/>
                <a:gd name="T1" fmla="*/ 358647 h 424179"/>
                <a:gd name="T2" fmla="*/ 238759 w 1058545"/>
                <a:gd name="T3" fmla="*/ 386460 h 424179"/>
                <a:gd name="T4" fmla="*/ 146557 w 1058545"/>
                <a:gd name="T5" fmla="*/ 402081 h 424179"/>
                <a:gd name="T6" fmla="*/ 0 w 1058545"/>
                <a:gd name="T7" fmla="*/ 411479 h 424179"/>
                <a:gd name="T8" fmla="*/ 195452 w 1058545"/>
                <a:gd name="T9" fmla="*/ 407542 h 424179"/>
                <a:gd name="T10" fmla="*/ 401954 w 1058545"/>
                <a:gd name="T11" fmla="*/ 349884 h 424179"/>
                <a:gd name="T12" fmla="*/ 361823 w 1058545"/>
                <a:gd name="T13" fmla="*/ 352043 h 424179"/>
                <a:gd name="T14" fmla="*/ 428878 w 1058545"/>
                <a:gd name="T15" fmla="*/ 323341 h 424179"/>
                <a:gd name="T16" fmla="*/ 467833 w 1058545"/>
                <a:gd name="T17" fmla="*/ 315721 h 424179"/>
                <a:gd name="T18" fmla="*/ 463169 w 1058545"/>
                <a:gd name="T19" fmla="*/ 318769 h 424179"/>
                <a:gd name="T20" fmla="*/ 443229 w 1058545"/>
                <a:gd name="T21" fmla="*/ 315721 h 424179"/>
                <a:gd name="T22" fmla="*/ 468883 w 1058545"/>
                <a:gd name="T23" fmla="*/ 299846 h 424179"/>
                <a:gd name="T24" fmla="*/ 489971 w 1058545"/>
                <a:gd name="T25" fmla="*/ 299846 h 424179"/>
                <a:gd name="T26" fmla="*/ 468883 w 1058545"/>
                <a:gd name="T27" fmla="*/ 299846 h 424179"/>
                <a:gd name="T28" fmla="*/ 480059 w 1058545"/>
                <a:gd name="T29" fmla="*/ 291591 h 424179"/>
                <a:gd name="T30" fmla="*/ 498348 w 1058545"/>
                <a:gd name="T31" fmla="*/ 275462 h 424179"/>
                <a:gd name="T32" fmla="*/ 498491 w 1058545"/>
                <a:gd name="T33" fmla="*/ 275302 h 424179"/>
                <a:gd name="T34" fmla="*/ 498491 w 1058545"/>
                <a:gd name="T35" fmla="*/ 275302 h 424179"/>
                <a:gd name="T36" fmla="*/ 512191 w 1058545"/>
                <a:gd name="T37" fmla="*/ 258444 h 424179"/>
                <a:gd name="T38" fmla="*/ 522604 w 1058545"/>
                <a:gd name="T39" fmla="*/ 265683 h 424179"/>
                <a:gd name="T40" fmla="*/ 530706 w 1058545"/>
                <a:gd name="T41" fmla="*/ 250189 h 424179"/>
                <a:gd name="T42" fmla="*/ 528193 w 1058545"/>
                <a:gd name="T43" fmla="*/ 256158 h 424179"/>
                <a:gd name="T44" fmla="*/ 517017 w 1058545"/>
                <a:gd name="T45" fmla="*/ 250189 h 424179"/>
                <a:gd name="T46" fmla="*/ 520319 w 1058545"/>
                <a:gd name="T47" fmla="*/ 242061 h 424179"/>
                <a:gd name="T48" fmla="*/ 532256 w 1058545"/>
                <a:gd name="T49" fmla="*/ 246506 h 424179"/>
                <a:gd name="T50" fmla="*/ 520319 w 1058545"/>
                <a:gd name="T51" fmla="*/ 242061 h 424179"/>
                <a:gd name="T52" fmla="*/ 522350 w 1058545"/>
                <a:gd name="T53" fmla="*/ 233933 h 424179"/>
                <a:gd name="T54" fmla="*/ 535010 w 1058545"/>
                <a:gd name="T55" fmla="*/ 233933 h 424179"/>
                <a:gd name="T56" fmla="*/ 773049 w 1058545"/>
                <a:gd name="T57" fmla="*/ 64388 h 424179"/>
                <a:gd name="T58" fmla="*/ 570738 w 1058545"/>
                <a:gd name="T59" fmla="*/ 151383 h 424179"/>
                <a:gd name="T60" fmla="*/ 535010 w 1058545"/>
                <a:gd name="T61" fmla="*/ 233933 h 424179"/>
                <a:gd name="T62" fmla="*/ 538254 w 1058545"/>
                <a:gd name="T63" fmla="*/ 211073 h 424179"/>
                <a:gd name="T64" fmla="*/ 552328 w 1058545"/>
                <a:gd name="T65" fmla="*/ 186308 h 424179"/>
                <a:gd name="T66" fmla="*/ 589568 w 1058545"/>
                <a:gd name="T67" fmla="*/ 153288 h 424179"/>
                <a:gd name="T68" fmla="*/ 645287 w 1058545"/>
                <a:gd name="T69" fmla="*/ 122046 h 424179"/>
                <a:gd name="T70" fmla="*/ 715645 w 1058545"/>
                <a:gd name="T71" fmla="*/ 94360 h 424179"/>
                <a:gd name="T72" fmla="*/ 755745 w 1058545"/>
                <a:gd name="T73" fmla="*/ 82168 h 424179"/>
                <a:gd name="T74" fmla="*/ 865124 w 1058545"/>
                <a:gd name="T75" fmla="*/ 57911 h 424179"/>
                <a:gd name="T76" fmla="*/ 962219 w 1058545"/>
                <a:gd name="T77" fmla="*/ 45719 h 424179"/>
                <a:gd name="T78" fmla="*/ 536239 w 1058545"/>
                <a:gd name="T79" fmla="*/ 219022 h 424179"/>
                <a:gd name="T80" fmla="*/ 538479 w 1058545"/>
                <a:gd name="T81" fmla="*/ 210184 h 424179"/>
                <a:gd name="T82" fmla="*/ 541527 w 1058545"/>
                <a:gd name="T83" fmla="*/ 202818 h 424179"/>
                <a:gd name="T84" fmla="*/ 541745 w 1058545"/>
                <a:gd name="T85" fmla="*/ 202443 h 424179"/>
                <a:gd name="T86" fmla="*/ 546226 w 1058545"/>
                <a:gd name="T87" fmla="*/ 194563 h 424179"/>
                <a:gd name="T88" fmla="*/ 560081 w 1058545"/>
                <a:gd name="T89" fmla="*/ 177800 h 424179"/>
                <a:gd name="T90" fmla="*/ 568882 w 1058545"/>
                <a:gd name="T91" fmla="*/ 169417 h 424179"/>
                <a:gd name="T92" fmla="*/ 589533 w 1058545"/>
                <a:gd name="T93" fmla="*/ 153288 h 424179"/>
                <a:gd name="T94" fmla="*/ 602288 w 1058545"/>
                <a:gd name="T95" fmla="*/ 145033 h 424179"/>
                <a:gd name="T96" fmla="*/ 678688 w 1058545"/>
                <a:gd name="T97" fmla="*/ 107695 h 424179"/>
                <a:gd name="T98" fmla="*/ 715911 w 1058545"/>
                <a:gd name="T99" fmla="*/ 94360 h 424179"/>
                <a:gd name="T100" fmla="*/ 755745 w 1058545"/>
                <a:gd name="T101" fmla="*/ 82168 h 424179"/>
                <a:gd name="T102" fmla="*/ 994409 w 1058545"/>
                <a:gd name="T103" fmla="*/ 31241 h 424179"/>
                <a:gd name="T104" fmla="*/ 1049606 w 1058545"/>
                <a:gd name="T105" fmla="*/ 31241 h 424179"/>
                <a:gd name="T106" fmla="*/ 994409 w 1058545"/>
                <a:gd name="T107" fmla="*/ 31241 h 424179"/>
                <a:gd name="T108" fmla="*/ 980694 w 1058545"/>
                <a:gd name="T109" fmla="*/ 0 h 424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8545" h="424179">
                  <a:moveTo>
                    <a:pt x="413384" y="330834"/>
                  </a:moveTo>
                  <a:lnTo>
                    <a:pt x="396875" y="338327"/>
                  </a:lnTo>
                  <a:lnTo>
                    <a:pt x="379729" y="345185"/>
                  </a:lnTo>
                  <a:lnTo>
                    <a:pt x="361569" y="352170"/>
                  </a:lnTo>
                  <a:lnTo>
                    <a:pt x="342900" y="358647"/>
                  </a:lnTo>
                  <a:lnTo>
                    <a:pt x="323342" y="364870"/>
                  </a:lnTo>
                  <a:lnTo>
                    <a:pt x="303022" y="370712"/>
                  </a:lnTo>
                  <a:lnTo>
                    <a:pt x="282194" y="376300"/>
                  </a:lnTo>
                  <a:lnTo>
                    <a:pt x="260730" y="381634"/>
                  </a:lnTo>
                  <a:lnTo>
                    <a:pt x="238759" y="386460"/>
                  </a:lnTo>
                  <a:lnTo>
                    <a:pt x="238887" y="386460"/>
                  </a:lnTo>
                  <a:lnTo>
                    <a:pt x="193294" y="395096"/>
                  </a:lnTo>
                  <a:lnTo>
                    <a:pt x="193548" y="395096"/>
                  </a:lnTo>
                  <a:lnTo>
                    <a:pt x="146303" y="402081"/>
                  </a:lnTo>
                  <a:lnTo>
                    <a:pt x="146557" y="402081"/>
                  </a:lnTo>
                  <a:lnTo>
                    <a:pt x="98171" y="407161"/>
                  </a:lnTo>
                  <a:lnTo>
                    <a:pt x="98425" y="407161"/>
                  </a:lnTo>
                  <a:lnTo>
                    <a:pt x="49275" y="410336"/>
                  </a:lnTo>
                  <a:lnTo>
                    <a:pt x="49529" y="410336"/>
                  </a:lnTo>
                  <a:lnTo>
                    <a:pt x="0" y="411479"/>
                  </a:lnTo>
                  <a:lnTo>
                    <a:pt x="253" y="424179"/>
                  </a:lnTo>
                  <a:lnTo>
                    <a:pt x="49910" y="423036"/>
                  </a:lnTo>
                  <a:lnTo>
                    <a:pt x="99314" y="419861"/>
                  </a:lnTo>
                  <a:lnTo>
                    <a:pt x="147954" y="414654"/>
                  </a:lnTo>
                  <a:lnTo>
                    <a:pt x="195452" y="407542"/>
                  </a:lnTo>
                  <a:lnTo>
                    <a:pt x="241300" y="398906"/>
                  </a:lnTo>
                  <a:lnTo>
                    <a:pt x="285369" y="388619"/>
                  </a:lnTo>
                  <a:lnTo>
                    <a:pt x="327025" y="377062"/>
                  </a:lnTo>
                  <a:lnTo>
                    <a:pt x="366014" y="363981"/>
                  </a:lnTo>
                  <a:lnTo>
                    <a:pt x="401954" y="349884"/>
                  </a:lnTo>
                  <a:lnTo>
                    <a:pt x="441656" y="330961"/>
                  </a:lnTo>
                  <a:lnTo>
                    <a:pt x="413257" y="330961"/>
                  </a:lnTo>
                  <a:close/>
                </a:path>
                <a:path w="1058545" h="424179">
                  <a:moveTo>
                    <a:pt x="361823" y="352043"/>
                  </a:moveTo>
                  <a:lnTo>
                    <a:pt x="361459" y="352170"/>
                  </a:lnTo>
                  <a:lnTo>
                    <a:pt x="361823" y="352043"/>
                  </a:lnTo>
                  <a:close/>
                </a:path>
                <a:path w="1058545" h="424179">
                  <a:moveTo>
                    <a:pt x="397128" y="338200"/>
                  </a:moveTo>
                  <a:lnTo>
                    <a:pt x="396812" y="338327"/>
                  </a:lnTo>
                  <a:lnTo>
                    <a:pt x="397128" y="338200"/>
                  </a:lnTo>
                  <a:close/>
                </a:path>
                <a:path w="1058545" h="424179">
                  <a:moveTo>
                    <a:pt x="455382" y="323341"/>
                  </a:moveTo>
                  <a:lnTo>
                    <a:pt x="428878" y="323341"/>
                  </a:lnTo>
                  <a:lnTo>
                    <a:pt x="413257" y="330961"/>
                  </a:lnTo>
                  <a:lnTo>
                    <a:pt x="441656" y="330961"/>
                  </a:lnTo>
                  <a:lnTo>
                    <a:pt x="449325" y="326897"/>
                  </a:lnTo>
                  <a:lnTo>
                    <a:pt x="455382" y="323341"/>
                  </a:lnTo>
                  <a:close/>
                </a:path>
                <a:path w="1058545" h="424179">
                  <a:moveTo>
                    <a:pt x="467833" y="315721"/>
                  </a:moveTo>
                  <a:lnTo>
                    <a:pt x="443229" y="315721"/>
                  </a:lnTo>
                  <a:lnTo>
                    <a:pt x="428697" y="323430"/>
                  </a:lnTo>
                  <a:lnTo>
                    <a:pt x="428878" y="323341"/>
                  </a:lnTo>
                  <a:lnTo>
                    <a:pt x="455382" y="323341"/>
                  </a:lnTo>
                  <a:lnTo>
                    <a:pt x="463169" y="318769"/>
                  </a:lnTo>
                  <a:lnTo>
                    <a:pt x="467833" y="315721"/>
                  </a:lnTo>
                  <a:close/>
                </a:path>
                <a:path w="1058545" h="424179">
                  <a:moveTo>
                    <a:pt x="479432" y="307847"/>
                  </a:moveTo>
                  <a:lnTo>
                    <a:pt x="456565" y="307847"/>
                  </a:lnTo>
                  <a:lnTo>
                    <a:pt x="442975" y="315848"/>
                  </a:lnTo>
                  <a:lnTo>
                    <a:pt x="443229" y="315721"/>
                  </a:lnTo>
                  <a:lnTo>
                    <a:pt x="467833" y="315721"/>
                  </a:lnTo>
                  <a:lnTo>
                    <a:pt x="475996" y="310387"/>
                  </a:lnTo>
                  <a:lnTo>
                    <a:pt x="479432" y="307847"/>
                  </a:lnTo>
                  <a:close/>
                </a:path>
                <a:path w="1058545" h="424179">
                  <a:moveTo>
                    <a:pt x="489971" y="299846"/>
                  </a:moveTo>
                  <a:lnTo>
                    <a:pt x="468883" y="299846"/>
                  </a:lnTo>
                  <a:lnTo>
                    <a:pt x="456310" y="307974"/>
                  </a:lnTo>
                  <a:lnTo>
                    <a:pt x="456565" y="307847"/>
                  </a:lnTo>
                  <a:lnTo>
                    <a:pt x="479432" y="307847"/>
                  </a:lnTo>
                  <a:lnTo>
                    <a:pt x="487679" y="301751"/>
                  </a:lnTo>
                  <a:lnTo>
                    <a:pt x="489971" y="299846"/>
                  </a:lnTo>
                  <a:close/>
                </a:path>
                <a:path w="1058545" h="424179">
                  <a:moveTo>
                    <a:pt x="508305" y="283336"/>
                  </a:moveTo>
                  <a:lnTo>
                    <a:pt x="489966" y="283336"/>
                  </a:lnTo>
                  <a:lnTo>
                    <a:pt x="479805" y="291845"/>
                  </a:lnTo>
                  <a:lnTo>
                    <a:pt x="468629" y="299973"/>
                  </a:lnTo>
                  <a:lnTo>
                    <a:pt x="468883" y="299846"/>
                  </a:lnTo>
                  <a:lnTo>
                    <a:pt x="489971" y="299846"/>
                  </a:lnTo>
                  <a:lnTo>
                    <a:pt x="498221" y="292988"/>
                  </a:lnTo>
                  <a:lnTo>
                    <a:pt x="507619" y="284098"/>
                  </a:lnTo>
                  <a:lnTo>
                    <a:pt x="508305" y="283336"/>
                  </a:lnTo>
                  <a:close/>
                </a:path>
                <a:path w="1058545" h="424179">
                  <a:moveTo>
                    <a:pt x="480059" y="291591"/>
                  </a:moveTo>
                  <a:lnTo>
                    <a:pt x="479713" y="291845"/>
                  </a:lnTo>
                  <a:lnTo>
                    <a:pt x="480059" y="291591"/>
                  </a:lnTo>
                  <a:close/>
                </a:path>
                <a:path w="1058545" h="424179">
                  <a:moveTo>
                    <a:pt x="515747" y="275081"/>
                  </a:moveTo>
                  <a:lnTo>
                    <a:pt x="498728" y="275081"/>
                  </a:lnTo>
                  <a:lnTo>
                    <a:pt x="498348" y="275462"/>
                  </a:lnTo>
                  <a:lnTo>
                    <a:pt x="489584" y="283590"/>
                  </a:lnTo>
                  <a:lnTo>
                    <a:pt x="489966" y="283336"/>
                  </a:lnTo>
                  <a:lnTo>
                    <a:pt x="508305" y="283336"/>
                  </a:lnTo>
                  <a:lnTo>
                    <a:pt x="515747" y="275081"/>
                  </a:lnTo>
                  <a:close/>
                </a:path>
                <a:path w="1058545" h="424179">
                  <a:moveTo>
                    <a:pt x="498491" y="275302"/>
                  </a:moveTo>
                  <a:lnTo>
                    <a:pt x="498319" y="275462"/>
                  </a:lnTo>
                  <a:lnTo>
                    <a:pt x="498491" y="275302"/>
                  </a:lnTo>
                  <a:close/>
                </a:path>
                <a:path w="1058545" h="424179">
                  <a:moveTo>
                    <a:pt x="521770" y="266826"/>
                  </a:moveTo>
                  <a:lnTo>
                    <a:pt x="506095" y="266826"/>
                  </a:lnTo>
                  <a:lnTo>
                    <a:pt x="498491" y="275302"/>
                  </a:lnTo>
                  <a:lnTo>
                    <a:pt x="498728" y="275081"/>
                  </a:lnTo>
                  <a:lnTo>
                    <a:pt x="515747" y="275081"/>
                  </a:lnTo>
                  <a:lnTo>
                    <a:pt x="521770" y="266826"/>
                  </a:lnTo>
                  <a:close/>
                </a:path>
                <a:path w="1058545" h="424179">
                  <a:moveTo>
                    <a:pt x="526851" y="258444"/>
                  </a:moveTo>
                  <a:lnTo>
                    <a:pt x="512191" y="258444"/>
                  </a:lnTo>
                  <a:lnTo>
                    <a:pt x="511809" y="259079"/>
                  </a:lnTo>
                  <a:lnTo>
                    <a:pt x="505714" y="267207"/>
                  </a:lnTo>
                  <a:lnTo>
                    <a:pt x="506095" y="266826"/>
                  </a:lnTo>
                  <a:lnTo>
                    <a:pt x="521770" y="266826"/>
                  </a:lnTo>
                  <a:lnTo>
                    <a:pt x="522604" y="265683"/>
                  </a:lnTo>
                  <a:lnTo>
                    <a:pt x="526851" y="258444"/>
                  </a:lnTo>
                  <a:close/>
                </a:path>
                <a:path w="1058545" h="424179">
                  <a:moveTo>
                    <a:pt x="512147" y="258504"/>
                  </a:moveTo>
                  <a:lnTo>
                    <a:pt x="511721" y="259079"/>
                  </a:lnTo>
                  <a:lnTo>
                    <a:pt x="512147" y="258504"/>
                  </a:lnTo>
                  <a:close/>
                </a:path>
                <a:path w="1058545" h="424179">
                  <a:moveTo>
                    <a:pt x="530706" y="250189"/>
                  </a:moveTo>
                  <a:lnTo>
                    <a:pt x="517017" y="250189"/>
                  </a:lnTo>
                  <a:lnTo>
                    <a:pt x="516635" y="250951"/>
                  </a:lnTo>
                  <a:lnTo>
                    <a:pt x="512147" y="258504"/>
                  </a:lnTo>
                  <a:lnTo>
                    <a:pt x="526851" y="258444"/>
                  </a:lnTo>
                  <a:lnTo>
                    <a:pt x="528193" y="256158"/>
                  </a:lnTo>
                  <a:lnTo>
                    <a:pt x="530706" y="250189"/>
                  </a:lnTo>
                  <a:close/>
                </a:path>
                <a:path w="1058545" h="424179">
                  <a:moveTo>
                    <a:pt x="516793" y="250571"/>
                  </a:moveTo>
                  <a:lnTo>
                    <a:pt x="516570" y="250951"/>
                  </a:lnTo>
                  <a:lnTo>
                    <a:pt x="516793" y="250571"/>
                  </a:lnTo>
                  <a:close/>
                </a:path>
                <a:path w="1058545" h="424179">
                  <a:moveTo>
                    <a:pt x="517017" y="250189"/>
                  </a:moveTo>
                  <a:lnTo>
                    <a:pt x="516793" y="250571"/>
                  </a:lnTo>
                  <a:lnTo>
                    <a:pt x="516635" y="250951"/>
                  </a:lnTo>
                  <a:lnTo>
                    <a:pt x="517017" y="250189"/>
                  </a:lnTo>
                  <a:close/>
                </a:path>
                <a:path w="1058545" h="424179">
                  <a:moveTo>
                    <a:pt x="533396" y="242061"/>
                  </a:moveTo>
                  <a:lnTo>
                    <a:pt x="520319" y="242061"/>
                  </a:lnTo>
                  <a:lnTo>
                    <a:pt x="520065" y="242823"/>
                  </a:lnTo>
                  <a:lnTo>
                    <a:pt x="516793" y="250571"/>
                  </a:lnTo>
                  <a:lnTo>
                    <a:pt x="517017" y="250189"/>
                  </a:lnTo>
                  <a:lnTo>
                    <a:pt x="530706" y="250189"/>
                  </a:lnTo>
                  <a:lnTo>
                    <a:pt x="532256" y="246506"/>
                  </a:lnTo>
                  <a:lnTo>
                    <a:pt x="533396" y="242061"/>
                  </a:lnTo>
                  <a:close/>
                </a:path>
                <a:path w="1058545" h="424179">
                  <a:moveTo>
                    <a:pt x="520165" y="242431"/>
                  </a:moveTo>
                  <a:lnTo>
                    <a:pt x="520003" y="242823"/>
                  </a:lnTo>
                  <a:lnTo>
                    <a:pt x="520165" y="242431"/>
                  </a:lnTo>
                  <a:close/>
                </a:path>
                <a:path w="1058545" h="424179">
                  <a:moveTo>
                    <a:pt x="520319" y="242061"/>
                  </a:moveTo>
                  <a:lnTo>
                    <a:pt x="520165" y="242431"/>
                  </a:lnTo>
                  <a:lnTo>
                    <a:pt x="520065" y="242823"/>
                  </a:lnTo>
                  <a:lnTo>
                    <a:pt x="520319" y="242061"/>
                  </a:lnTo>
                  <a:close/>
                </a:path>
                <a:path w="1058545" h="424179">
                  <a:moveTo>
                    <a:pt x="535010" y="233933"/>
                  </a:moveTo>
                  <a:lnTo>
                    <a:pt x="522350" y="233933"/>
                  </a:lnTo>
                  <a:lnTo>
                    <a:pt x="520165" y="242431"/>
                  </a:lnTo>
                  <a:lnTo>
                    <a:pt x="520319" y="242061"/>
                  </a:lnTo>
                  <a:lnTo>
                    <a:pt x="533396" y="242061"/>
                  </a:lnTo>
                  <a:lnTo>
                    <a:pt x="534797" y="236600"/>
                  </a:lnTo>
                  <a:lnTo>
                    <a:pt x="535010" y="233933"/>
                  </a:lnTo>
                  <a:close/>
                </a:path>
                <a:path w="1058545" h="424179">
                  <a:moveTo>
                    <a:pt x="981866" y="31918"/>
                  </a:moveTo>
                  <a:lnTo>
                    <a:pt x="910335" y="38353"/>
                  </a:lnTo>
                  <a:lnTo>
                    <a:pt x="862838" y="45338"/>
                  </a:lnTo>
                  <a:lnTo>
                    <a:pt x="816991" y="54101"/>
                  </a:lnTo>
                  <a:lnTo>
                    <a:pt x="773049" y="64388"/>
                  </a:lnTo>
                  <a:lnTo>
                    <a:pt x="731393" y="76072"/>
                  </a:lnTo>
                  <a:lnTo>
                    <a:pt x="692403" y="89026"/>
                  </a:lnTo>
                  <a:lnTo>
                    <a:pt x="656463" y="103123"/>
                  </a:lnTo>
                  <a:lnTo>
                    <a:pt x="609219" y="126237"/>
                  </a:lnTo>
                  <a:lnTo>
                    <a:pt x="570738" y="151383"/>
                  </a:lnTo>
                  <a:lnTo>
                    <a:pt x="542671" y="178053"/>
                  </a:lnTo>
                  <a:lnTo>
                    <a:pt x="523748" y="216534"/>
                  </a:lnTo>
                  <a:lnTo>
                    <a:pt x="522100" y="234907"/>
                  </a:lnTo>
                  <a:lnTo>
                    <a:pt x="522350" y="233933"/>
                  </a:lnTo>
                  <a:lnTo>
                    <a:pt x="535010" y="233933"/>
                  </a:lnTo>
                  <a:lnTo>
                    <a:pt x="535644" y="226059"/>
                  </a:lnTo>
                  <a:lnTo>
                    <a:pt x="536224" y="219201"/>
                  </a:lnTo>
                  <a:lnTo>
                    <a:pt x="536321" y="218058"/>
                  </a:lnTo>
                  <a:lnTo>
                    <a:pt x="536483" y="218058"/>
                  </a:lnTo>
                  <a:lnTo>
                    <a:pt x="538254" y="211073"/>
                  </a:lnTo>
                  <a:lnTo>
                    <a:pt x="538099" y="211073"/>
                  </a:lnTo>
                  <a:lnTo>
                    <a:pt x="541587" y="202818"/>
                  </a:lnTo>
                  <a:lnTo>
                    <a:pt x="541908" y="202056"/>
                  </a:lnTo>
                  <a:lnTo>
                    <a:pt x="546313" y="194563"/>
                  </a:lnTo>
                  <a:lnTo>
                    <a:pt x="552328" y="186308"/>
                  </a:lnTo>
                  <a:lnTo>
                    <a:pt x="552703" y="185800"/>
                  </a:lnTo>
                  <a:lnTo>
                    <a:pt x="559849" y="178053"/>
                  </a:lnTo>
                  <a:lnTo>
                    <a:pt x="568832" y="169417"/>
                  </a:lnTo>
                  <a:lnTo>
                    <a:pt x="578739" y="161162"/>
                  </a:lnTo>
                  <a:lnTo>
                    <a:pt x="589568" y="153288"/>
                  </a:lnTo>
                  <a:lnTo>
                    <a:pt x="602106" y="145033"/>
                  </a:lnTo>
                  <a:lnTo>
                    <a:pt x="602288" y="145033"/>
                  </a:lnTo>
                  <a:lnTo>
                    <a:pt x="615351" y="137413"/>
                  </a:lnTo>
                  <a:lnTo>
                    <a:pt x="629684" y="129666"/>
                  </a:lnTo>
                  <a:lnTo>
                    <a:pt x="645287" y="122046"/>
                  </a:lnTo>
                  <a:lnTo>
                    <a:pt x="661543" y="114807"/>
                  </a:lnTo>
                  <a:lnTo>
                    <a:pt x="678688" y="107695"/>
                  </a:lnTo>
                  <a:lnTo>
                    <a:pt x="678899" y="107695"/>
                  </a:lnTo>
                  <a:lnTo>
                    <a:pt x="696849" y="100964"/>
                  </a:lnTo>
                  <a:lnTo>
                    <a:pt x="715645" y="94360"/>
                  </a:lnTo>
                  <a:lnTo>
                    <a:pt x="715911" y="94360"/>
                  </a:lnTo>
                  <a:lnTo>
                    <a:pt x="735202" y="88137"/>
                  </a:lnTo>
                  <a:lnTo>
                    <a:pt x="735499" y="88137"/>
                  </a:lnTo>
                  <a:lnTo>
                    <a:pt x="755396" y="82168"/>
                  </a:lnTo>
                  <a:lnTo>
                    <a:pt x="755745" y="82168"/>
                  </a:lnTo>
                  <a:lnTo>
                    <a:pt x="776224" y="76707"/>
                  </a:lnTo>
                  <a:lnTo>
                    <a:pt x="797687" y="71373"/>
                  </a:lnTo>
                  <a:lnTo>
                    <a:pt x="797559" y="71373"/>
                  </a:lnTo>
                  <a:lnTo>
                    <a:pt x="819657" y="66547"/>
                  </a:lnTo>
                  <a:lnTo>
                    <a:pt x="865124" y="57911"/>
                  </a:lnTo>
                  <a:lnTo>
                    <a:pt x="864870" y="57911"/>
                  </a:lnTo>
                  <a:lnTo>
                    <a:pt x="912114" y="50926"/>
                  </a:lnTo>
                  <a:lnTo>
                    <a:pt x="911859" y="50926"/>
                  </a:lnTo>
                  <a:lnTo>
                    <a:pt x="960247" y="45719"/>
                  </a:lnTo>
                  <a:lnTo>
                    <a:pt x="962219" y="45719"/>
                  </a:lnTo>
                  <a:lnTo>
                    <a:pt x="982333" y="44634"/>
                  </a:lnTo>
                  <a:lnTo>
                    <a:pt x="981866" y="31918"/>
                  </a:lnTo>
                  <a:close/>
                </a:path>
                <a:path w="1058545" h="424179">
                  <a:moveTo>
                    <a:pt x="536239" y="219022"/>
                  </a:moveTo>
                  <a:lnTo>
                    <a:pt x="536194" y="219201"/>
                  </a:lnTo>
                  <a:lnTo>
                    <a:pt x="536239" y="219022"/>
                  </a:lnTo>
                  <a:close/>
                </a:path>
                <a:path w="1058545" h="424179">
                  <a:moveTo>
                    <a:pt x="536483" y="218058"/>
                  </a:moveTo>
                  <a:lnTo>
                    <a:pt x="536321" y="218058"/>
                  </a:lnTo>
                  <a:lnTo>
                    <a:pt x="536239" y="219022"/>
                  </a:lnTo>
                  <a:lnTo>
                    <a:pt x="536483" y="218058"/>
                  </a:lnTo>
                  <a:close/>
                </a:path>
                <a:path w="1058545" h="424179">
                  <a:moveTo>
                    <a:pt x="538479" y="210184"/>
                  </a:moveTo>
                  <a:lnTo>
                    <a:pt x="538099" y="211073"/>
                  </a:lnTo>
                  <a:lnTo>
                    <a:pt x="538254" y="211073"/>
                  </a:lnTo>
                  <a:lnTo>
                    <a:pt x="538479" y="210184"/>
                  </a:lnTo>
                  <a:close/>
                </a:path>
                <a:path w="1058545" h="424179">
                  <a:moveTo>
                    <a:pt x="541908" y="202056"/>
                  </a:moveTo>
                  <a:lnTo>
                    <a:pt x="541527" y="202818"/>
                  </a:lnTo>
                  <a:lnTo>
                    <a:pt x="541745" y="202443"/>
                  </a:lnTo>
                  <a:lnTo>
                    <a:pt x="541908" y="202056"/>
                  </a:lnTo>
                  <a:close/>
                </a:path>
                <a:path w="1058545" h="424179">
                  <a:moveTo>
                    <a:pt x="541745" y="202443"/>
                  </a:moveTo>
                  <a:lnTo>
                    <a:pt x="541527" y="202818"/>
                  </a:lnTo>
                  <a:lnTo>
                    <a:pt x="541745" y="202443"/>
                  </a:lnTo>
                  <a:close/>
                </a:path>
                <a:path w="1058545" h="424179">
                  <a:moveTo>
                    <a:pt x="541969" y="202056"/>
                  </a:moveTo>
                  <a:lnTo>
                    <a:pt x="541745" y="202443"/>
                  </a:lnTo>
                  <a:lnTo>
                    <a:pt x="541969" y="202056"/>
                  </a:lnTo>
                  <a:close/>
                </a:path>
                <a:path w="1058545" h="424179">
                  <a:moveTo>
                    <a:pt x="546607" y="194055"/>
                  </a:moveTo>
                  <a:lnTo>
                    <a:pt x="546226" y="194563"/>
                  </a:lnTo>
                  <a:lnTo>
                    <a:pt x="546607" y="194055"/>
                  </a:lnTo>
                  <a:close/>
                </a:path>
                <a:path w="1058545" h="424179">
                  <a:moveTo>
                    <a:pt x="552786" y="185800"/>
                  </a:moveTo>
                  <a:lnTo>
                    <a:pt x="552352" y="186277"/>
                  </a:lnTo>
                  <a:lnTo>
                    <a:pt x="552786" y="185800"/>
                  </a:lnTo>
                  <a:close/>
                </a:path>
                <a:path w="1058545" h="424179">
                  <a:moveTo>
                    <a:pt x="560081" y="177800"/>
                  </a:moveTo>
                  <a:lnTo>
                    <a:pt x="559816" y="178053"/>
                  </a:lnTo>
                  <a:lnTo>
                    <a:pt x="560081" y="177800"/>
                  </a:lnTo>
                  <a:close/>
                </a:path>
                <a:path w="1058545" h="424179">
                  <a:moveTo>
                    <a:pt x="568882" y="169417"/>
                  </a:moveTo>
                  <a:lnTo>
                    <a:pt x="568578" y="169671"/>
                  </a:lnTo>
                  <a:lnTo>
                    <a:pt x="568882" y="169417"/>
                  </a:lnTo>
                  <a:close/>
                </a:path>
                <a:path w="1058545" h="424179">
                  <a:moveTo>
                    <a:pt x="578831" y="161162"/>
                  </a:moveTo>
                  <a:lnTo>
                    <a:pt x="578484" y="161416"/>
                  </a:lnTo>
                  <a:lnTo>
                    <a:pt x="578831" y="161162"/>
                  </a:lnTo>
                  <a:close/>
                </a:path>
                <a:path w="1058545" h="424179">
                  <a:moveTo>
                    <a:pt x="589864" y="153071"/>
                  </a:moveTo>
                  <a:lnTo>
                    <a:pt x="589533" y="153288"/>
                  </a:lnTo>
                  <a:lnTo>
                    <a:pt x="589864" y="153071"/>
                  </a:lnTo>
                  <a:close/>
                </a:path>
                <a:path w="1058545" h="424179">
                  <a:moveTo>
                    <a:pt x="602288" y="145033"/>
                  </a:moveTo>
                  <a:lnTo>
                    <a:pt x="602106" y="145033"/>
                  </a:lnTo>
                  <a:lnTo>
                    <a:pt x="601852" y="145287"/>
                  </a:lnTo>
                  <a:lnTo>
                    <a:pt x="602288" y="145033"/>
                  </a:lnTo>
                  <a:close/>
                </a:path>
                <a:path w="1058545" h="424179">
                  <a:moveTo>
                    <a:pt x="615569" y="137286"/>
                  </a:moveTo>
                  <a:lnTo>
                    <a:pt x="615315" y="137413"/>
                  </a:lnTo>
                  <a:lnTo>
                    <a:pt x="615569" y="137286"/>
                  </a:lnTo>
                  <a:close/>
                </a:path>
                <a:path w="1058545" h="424179">
                  <a:moveTo>
                    <a:pt x="678899" y="107695"/>
                  </a:moveTo>
                  <a:lnTo>
                    <a:pt x="678688" y="107695"/>
                  </a:lnTo>
                  <a:lnTo>
                    <a:pt x="678560" y="107822"/>
                  </a:lnTo>
                  <a:lnTo>
                    <a:pt x="678899" y="107695"/>
                  </a:lnTo>
                  <a:close/>
                </a:path>
                <a:path w="1058545" h="424179">
                  <a:moveTo>
                    <a:pt x="715911" y="94360"/>
                  </a:moveTo>
                  <a:lnTo>
                    <a:pt x="715645" y="94360"/>
                  </a:lnTo>
                  <a:lnTo>
                    <a:pt x="715911" y="94360"/>
                  </a:lnTo>
                  <a:close/>
                </a:path>
                <a:path w="1058545" h="424179">
                  <a:moveTo>
                    <a:pt x="735499" y="88137"/>
                  </a:moveTo>
                  <a:lnTo>
                    <a:pt x="735202" y="88137"/>
                  </a:lnTo>
                  <a:lnTo>
                    <a:pt x="735076" y="88264"/>
                  </a:lnTo>
                  <a:lnTo>
                    <a:pt x="735499" y="88137"/>
                  </a:lnTo>
                  <a:close/>
                </a:path>
                <a:path w="1058545" h="424179">
                  <a:moveTo>
                    <a:pt x="755745" y="82168"/>
                  </a:moveTo>
                  <a:lnTo>
                    <a:pt x="755396" y="82168"/>
                  </a:lnTo>
                  <a:lnTo>
                    <a:pt x="755269" y="82295"/>
                  </a:lnTo>
                  <a:lnTo>
                    <a:pt x="755745" y="82168"/>
                  </a:lnTo>
                  <a:close/>
                </a:path>
                <a:path w="1058545" h="424179">
                  <a:moveTo>
                    <a:pt x="1049606" y="31241"/>
                  </a:moveTo>
                  <a:lnTo>
                    <a:pt x="994409" y="31241"/>
                  </a:lnTo>
                  <a:lnTo>
                    <a:pt x="995172" y="43941"/>
                  </a:lnTo>
                  <a:lnTo>
                    <a:pt x="982333" y="44634"/>
                  </a:lnTo>
                  <a:lnTo>
                    <a:pt x="983488" y="76072"/>
                  </a:lnTo>
                  <a:lnTo>
                    <a:pt x="1058291" y="35178"/>
                  </a:lnTo>
                  <a:lnTo>
                    <a:pt x="1049606" y="31241"/>
                  </a:lnTo>
                  <a:close/>
                </a:path>
                <a:path w="1058545" h="424179">
                  <a:moveTo>
                    <a:pt x="962219" y="45719"/>
                  </a:moveTo>
                  <a:lnTo>
                    <a:pt x="960247" y="45719"/>
                  </a:lnTo>
                  <a:lnTo>
                    <a:pt x="959866" y="45846"/>
                  </a:lnTo>
                  <a:lnTo>
                    <a:pt x="962219" y="45719"/>
                  </a:lnTo>
                  <a:close/>
                </a:path>
                <a:path w="1058545" h="424179">
                  <a:moveTo>
                    <a:pt x="994409" y="31241"/>
                  </a:moveTo>
                  <a:lnTo>
                    <a:pt x="981866" y="31918"/>
                  </a:lnTo>
                  <a:lnTo>
                    <a:pt x="982333" y="44634"/>
                  </a:lnTo>
                  <a:lnTo>
                    <a:pt x="995172" y="43941"/>
                  </a:lnTo>
                  <a:lnTo>
                    <a:pt x="994409" y="31241"/>
                  </a:lnTo>
                  <a:close/>
                </a:path>
                <a:path w="1058545" h="424179">
                  <a:moveTo>
                    <a:pt x="980694" y="0"/>
                  </a:moveTo>
                  <a:lnTo>
                    <a:pt x="981866" y="31918"/>
                  </a:lnTo>
                  <a:lnTo>
                    <a:pt x="994409" y="31241"/>
                  </a:lnTo>
                  <a:lnTo>
                    <a:pt x="1049606" y="31241"/>
                  </a:lnTo>
                  <a:lnTo>
                    <a:pt x="98069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41996" name="object 12">
              <a:extLst>
                <a:ext uri="{FF2B5EF4-FFF2-40B4-BE49-F238E27FC236}">
                  <a16:creationId xmlns:a16="http://schemas.microsoft.com/office/drawing/2014/main" id="{2C3264DA-156C-2D29-BBD0-014CBE7CC3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6979" y="3657600"/>
              <a:ext cx="188595" cy="1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0" name="object 13">
            <a:extLst>
              <a:ext uri="{FF2B5EF4-FFF2-40B4-BE49-F238E27FC236}">
                <a16:creationId xmlns:a16="http://schemas.microsoft.com/office/drawing/2014/main" id="{2BC4D2BD-BEF6-3AD4-F862-042FA6C5AEB2}"/>
              </a:ext>
            </a:extLst>
          </p:cNvPr>
          <p:cNvSpPr txBox="1">
            <a:spLocks noChangeArrowheads="1"/>
          </p:cNvSpPr>
          <p:nvPr/>
        </p:nvSpPr>
        <p:spPr bwMode="auto">
          <a:xfrm>
            <a:off x="909638" y="1660525"/>
            <a:ext cx="44275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sz="1600" b="1" dirty="0">
                <a:solidFill>
                  <a:srgbClr val="002060"/>
                </a:solidFill>
                <a:latin typeface="Arial MT"/>
              </a:rPr>
              <a:t>Η </a:t>
            </a:r>
            <a:r>
              <a:rPr lang="en-US" altLang="en-US" sz="1600" b="1" dirty="0" err="1">
                <a:solidFill>
                  <a:srgbClr val="002060"/>
                </a:solidFill>
                <a:latin typeface="Arial MT"/>
              </a:rPr>
              <a:t>εξωτερική</a:t>
            </a:r>
            <a:r>
              <a:rPr lang="en-US" altLang="en-US" sz="1600" b="1" dirty="0">
                <a:solidFill>
                  <a:srgbClr val="002060"/>
                </a:solidFill>
                <a:latin typeface="Arial MT"/>
              </a:rPr>
              <a:t> </a:t>
            </a:r>
            <a:r>
              <a:rPr lang="en-US" altLang="en-US" sz="1600" b="1" dirty="0" err="1">
                <a:solidFill>
                  <a:srgbClr val="002060"/>
                </a:solidFill>
                <a:latin typeface="Arial MT"/>
              </a:rPr>
              <a:t>δι</a:t>
            </a:r>
            <a:r>
              <a:rPr lang="en-US" altLang="en-US" sz="1600" b="1" dirty="0">
                <a:solidFill>
                  <a:srgbClr val="002060"/>
                </a:solidFill>
                <a:latin typeface="Arial MT"/>
              </a:rPr>
              <a:t>αμετακόμιση (T1) </a:t>
            </a:r>
            <a:r>
              <a:rPr lang="en-US" altLang="en-US" sz="1600" dirty="0">
                <a:solidFill>
                  <a:srgbClr val="002060"/>
                </a:solidFill>
                <a:latin typeface="Arial MT"/>
                <a:ea typeface="Arial MT"/>
                <a:cs typeface="Arial MT"/>
              </a:rPr>
              <a:t>εφαρμόζεται γενικά σε </a:t>
            </a:r>
            <a:r>
              <a:rPr lang="en-US" altLang="en-US" sz="1600" b="1" dirty="0">
                <a:solidFill>
                  <a:srgbClr val="002060"/>
                </a:solidFill>
                <a:latin typeface="Arial MT"/>
                <a:ea typeface="Arial MT"/>
                <a:cs typeface="Arial MT"/>
              </a:rPr>
              <a:t>μη ενωσιακά </a:t>
            </a:r>
            <a:r>
              <a:rPr lang="en-US" altLang="en-US" sz="1600" dirty="0">
                <a:solidFill>
                  <a:srgbClr val="002060"/>
                </a:solidFill>
                <a:latin typeface="Arial MT"/>
                <a:ea typeface="Arial MT"/>
                <a:cs typeface="Arial MT"/>
              </a:rPr>
              <a:t>εμπορεύματα.</a:t>
            </a:r>
          </a:p>
          <a:p>
            <a:pPr algn="just"/>
            <a:r>
              <a:rPr lang="en-US" altLang="en-US" sz="1600" dirty="0" err="1">
                <a:solidFill>
                  <a:srgbClr val="002060"/>
                </a:solidFill>
                <a:latin typeface="Arial MT"/>
                <a:ea typeface="Arial MT"/>
                <a:cs typeface="Arial MT"/>
              </a:rPr>
              <a:t>Το</a:t>
            </a:r>
            <a:r>
              <a:rPr lang="en-US" altLang="en-US" sz="1600" dirty="0">
                <a:solidFill>
                  <a:srgbClr val="002060"/>
                </a:solidFill>
                <a:latin typeface="Arial MT"/>
                <a:ea typeface="Arial MT"/>
                <a:cs typeface="Arial MT"/>
              </a:rPr>
              <a:t> κα</a:t>
            </a:r>
            <a:r>
              <a:rPr lang="en-US" altLang="en-US" sz="1600" dirty="0" err="1">
                <a:solidFill>
                  <a:srgbClr val="002060"/>
                </a:solidFill>
                <a:latin typeface="Arial MT"/>
                <a:ea typeface="Arial MT"/>
                <a:cs typeface="Arial MT"/>
              </a:rPr>
              <a:t>θεστώς</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εξωτερικής</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δι</a:t>
            </a:r>
            <a:r>
              <a:rPr lang="en-US" altLang="en-US" sz="1600" dirty="0">
                <a:solidFill>
                  <a:srgbClr val="002060"/>
                </a:solidFill>
                <a:latin typeface="Arial MT"/>
                <a:ea typeface="Arial MT"/>
                <a:cs typeface="Arial MT"/>
              </a:rPr>
              <a:t>αμετακόμισης επιτρέπει κυρίως τη διακίνηση μη ενωσιακών εμπορευμάτων από ένα σημείο σε άλλο εντός του τελωνειακού εδάφους της Ένωσης, ώστε να αναστέλλονται οι τελωνειακοί δασμοί και άλλες επιβαρύνσεις.</a:t>
            </a:r>
          </a:p>
        </p:txBody>
      </p:sp>
      <p:sp>
        <p:nvSpPr>
          <p:cNvPr id="41991" name="object 14">
            <a:extLst>
              <a:ext uri="{FF2B5EF4-FFF2-40B4-BE49-F238E27FC236}">
                <a16:creationId xmlns:a16="http://schemas.microsoft.com/office/drawing/2014/main" id="{B73ADE89-E405-73B2-CB5B-87E69D59FD3A}"/>
              </a:ext>
            </a:extLst>
          </p:cNvPr>
          <p:cNvSpPr txBox="1">
            <a:spLocks noChangeArrowheads="1"/>
          </p:cNvSpPr>
          <p:nvPr/>
        </p:nvSpPr>
        <p:spPr bwMode="auto">
          <a:xfrm>
            <a:off x="909638" y="3611563"/>
            <a:ext cx="44259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sz="1600" dirty="0" err="1">
                <a:solidFill>
                  <a:srgbClr val="002060"/>
                </a:solidFill>
                <a:latin typeface="Arial MT"/>
                <a:ea typeface="Arial MT"/>
                <a:cs typeface="Arial MT"/>
              </a:rPr>
              <a:t>Ότ</a:t>
            </a:r>
            <a:r>
              <a:rPr lang="en-US" altLang="en-US" sz="1600" dirty="0">
                <a:solidFill>
                  <a:srgbClr val="002060"/>
                </a:solidFill>
                <a:latin typeface="Arial MT"/>
                <a:ea typeface="Arial MT"/>
                <a:cs typeface="Arial MT"/>
              </a:rPr>
              <a:t>αν ενωσιακά εμπορεύματα εξάγονται </a:t>
            </a:r>
            <a:r>
              <a:rPr lang="en-US" altLang="en-US" sz="1600" b="1" dirty="0">
                <a:solidFill>
                  <a:srgbClr val="002060"/>
                </a:solidFill>
                <a:latin typeface="Arial MT"/>
              </a:rPr>
              <a:t>υπό καθεστώς αναστολής του ειδικού φόρου κατανάλωσης </a:t>
            </a:r>
            <a:r>
              <a:rPr lang="en-US" altLang="en-US" sz="1600" dirty="0">
                <a:solidFill>
                  <a:srgbClr val="002060"/>
                </a:solidFill>
                <a:latin typeface="Arial MT"/>
                <a:ea typeface="Arial MT"/>
                <a:cs typeface="Arial MT"/>
              </a:rPr>
              <a:t>και μπορεί να ακολουθήσει το καθεστώς διαμετακόμισης, </a:t>
            </a:r>
            <a:r>
              <a:rPr lang="en-US" altLang="en-US" sz="1600" b="1" dirty="0">
                <a:solidFill>
                  <a:srgbClr val="002060"/>
                </a:solidFill>
                <a:latin typeface="Arial MT"/>
              </a:rPr>
              <a:t>χρησιμοποιείται η εξωτερική διαμετακόμιση </a:t>
            </a:r>
            <a:r>
              <a:rPr lang="en-US" altLang="en-US" sz="1600" dirty="0">
                <a:solidFill>
                  <a:srgbClr val="002060"/>
                </a:solidFill>
                <a:latin typeface="Arial MT"/>
                <a:ea typeface="Arial MT"/>
                <a:cs typeface="Arial MT"/>
              </a:rPr>
              <a:t>για την παροχή κατάλληλης προστασίας για την τελωνειακή οφειλή (μέσω της εγγύησης διαμετακόμισης).</a:t>
            </a:r>
          </a:p>
        </p:txBody>
      </p:sp>
      <p:sp>
        <p:nvSpPr>
          <p:cNvPr id="41992" name="object 16">
            <a:extLst>
              <a:ext uri="{FF2B5EF4-FFF2-40B4-BE49-F238E27FC236}">
                <a16:creationId xmlns:a16="http://schemas.microsoft.com/office/drawing/2014/main" id="{91379078-EE71-42BD-DBF2-BC29363F6807}"/>
              </a:ext>
            </a:extLst>
          </p:cNvPr>
          <p:cNvSpPr txBox="1">
            <a:spLocks noChangeArrowheads="1"/>
          </p:cNvSpPr>
          <p:nvPr/>
        </p:nvSpPr>
        <p:spPr bwMode="auto">
          <a:xfrm>
            <a:off x="5899150" y="5273675"/>
            <a:ext cx="419100" cy="747713"/>
          </a:xfrm>
          <a:prstGeom prst="rect">
            <a:avLst/>
          </a:prstGeom>
          <a:solidFill>
            <a:srgbClr val="0355B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3843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88"/>
              </a:spcBef>
            </a:pPr>
            <a:r>
              <a:rPr lang="en-US" altLang="en-US" sz="2800">
                <a:solidFill>
                  <a:srgbClr val="FFFFFF"/>
                </a:solidFill>
                <a:latin typeface="Candara" panose="020E0502030303020204" pitchFamily="34" charset="0"/>
                <a:ea typeface="Candara" panose="020E0502030303020204" pitchFamily="34" charset="0"/>
                <a:cs typeface="Candara" panose="020E0502030303020204" pitchFamily="34" charset="0"/>
              </a:rPr>
              <a:t>i</a:t>
            </a:r>
          </a:p>
        </p:txBody>
      </p:sp>
      <p:sp>
        <p:nvSpPr>
          <p:cNvPr id="41993" name="object 17">
            <a:extLst>
              <a:ext uri="{FF2B5EF4-FFF2-40B4-BE49-F238E27FC236}">
                <a16:creationId xmlns:a16="http://schemas.microsoft.com/office/drawing/2014/main" id="{C943D35C-9D14-4446-531E-96FB731A28F4}"/>
              </a:ext>
            </a:extLst>
          </p:cNvPr>
          <p:cNvSpPr txBox="1">
            <a:spLocks noChangeArrowheads="1"/>
          </p:cNvSpPr>
          <p:nvPr/>
        </p:nvSpPr>
        <p:spPr bwMode="auto">
          <a:xfrm>
            <a:off x="1450975" y="5409947"/>
            <a:ext cx="4448175" cy="409575"/>
          </a:xfrm>
          <a:prstGeom prst="rect">
            <a:avLst/>
          </a:prstGeom>
          <a:noFill/>
          <a:ln w="12192">
            <a:solidFill>
              <a:srgbClr val="252525"/>
            </a:solidFill>
            <a:miter lim="800000"/>
            <a:headEnd/>
            <a:tailEnd/>
          </a:ln>
          <a:extLst>
            <a:ext uri="{909E8E84-426E-40DD-AFC4-6F175D3DCCD1}">
              <a14:hiddenFill xmlns:a14="http://schemas.microsoft.com/office/drawing/2010/main">
                <a:solidFill>
                  <a:srgbClr val="FFFFFF"/>
                </a:solidFill>
              </a14:hiddenFill>
            </a:ext>
          </a:extLst>
        </p:spPr>
        <p:txBody>
          <a:bodyPr lIns="0" tIns="102235" rIns="0" bIns="0">
            <a:spAutoFit/>
          </a:bodyPr>
          <a:lstStyle>
            <a:lvl1pPr marL="904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800"/>
              </a:spcBef>
            </a:pPr>
            <a:r>
              <a:rPr lang="en-US" altLang="en-US" sz="1000" i="1" dirty="0" err="1">
                <a:solidFill>
                  <a:srgbClr val="002060"/>
                </a:solidFill>
                <a:latin typeface="Arial MT"/>
              </a:rPr>
              <a:t>Ότ</a:t>
            </a:r>
            <a:r>
              <a:rPr lang="en-US" altLang="en-US" sz="1000" i="1" dirty="0">
                <a:solidFill>
                  <a:srgbClr val="002060"/>
                </a:solidFill>
                <a:latin typeface="Arial MT"/>
              </a:rPr>
              <a:t>αν</a:t>
            </a:r>
            <a:r>
              <a:rPr lang="el-GR" altLang="en-US" sz="1000" i="1" dirty="0">
                <a:solidFill>
                  <a:srgbClr val="002060"/>
                </a:solidFill>
                <a:latin typeface="Arial MT"/>
              </a:rPr>
              <a:t> η</a:t>
            </a:r>
            <a:r>
              <a:rPr lang="en-US" altLang="en-US" sz="1000" i="1" dirty="0">
                <a:solidFill>
                  <a:srgbClr val="002060"/>
                </a:solidFill>
                <a:latin typeface="Arial MT"/>
              </a:rPr>
              <a:t> </a:t>
            </a:r>
            <a:r>
              <a:rPr lang="en-US" altLang="en-US" sz="1000" i="1" dirty="0" err="1">
                <a:solidFill>
                  <a:srgbClr val="002060"/>
                </a:solidFill>
                <a:latin typeface="Arial MT"/>
              </a:rPr>
              <a:t>εξ</a:t>
            </a:r>
            <a:r>
              <a:rPr lang="en-US" altLang="en-US" sz="1000" i="1" dirty="0">
                <a:solidFill>
                  <a:srgbClr val="002060"/>
                </a:solidFill>
                <a:latin typeface="Arial MT"/>
              </a:rPr>
              <a:t>αγωγή</a:t>
            </a:r>
            <a:r>
              <a:rPr lang="el-GR" altLang="en-US" sz="1000" i="1" dirty="0">
                <a:solidFill>
                  <a:srgbClr val="002060"/>
                </a:solidFill>
                <a:latin typeface="Arial MT"/>
              </a:rPr>
              <a:t> </a:t>
            </a:r>
            <a:r>
              <a:rPr lang="en-US" altLang="en-US" sz="1000" i="1" dirty="0">
                <a:solidFill>
                  <a:srgbClr val="002060"/>
                </a:solidFill>
                <a:latin typeface="Arial MT"/>
              </a:rPr>
              <a:t>α</a:t>
            </a:r>
            <a:r>
              <a:rPr lang="en-US" altLang="en-US" sz="1000" i="1" dirty="0" err="1">
                <a:solidFill>
                  <a:srgbClr val="002060"/>
                </a:solidFill>
                <a:latin typeface="Arial MT"/>
              </a:rPr>
              <a:t>κολουθεί</a:t>
            </a:r>
            <a:r>
              <a:rPr lang="el-GR" altLang="en-US" sz="1000" i="1" dirty="0" err="1">
                <a:solidFill>
                  <a:srgbClr val="002060"/>
                </a:solidFill>
                <a:latin typeface="Arial MT"/>
              </a:rPr>
              <a:t>ται</a:t>
            </a:r>
            <a:r>
              <a:rPr lang="en-US" altLang="en-US" sz="1000" i="1" dirty="0">
                <a:solidFill>
                  <a:srgbClr val="002060"/>
                </a:solidFill>
                <a:latin typeface="Arial MT"/>
              </a:rPr>
              <a:t> </a:t>
            </a:r>
            <a:r>
              <a:rPr lang="el-GR" altLang="en-US" sz="1000" i="1" dirty="0">
                <a:solidFill>
                  <a:srgbClr val="002060"/>
                </a:solidFill>
                <a:latin typeface="Arial MT"/>
              </a:rPr>
              <a:t>από</a:t>
            </a:r>
            <a:r>
              <a:rPr lang="en-US" altLang="en-US" sz="1000" i="1" dirty="0">
                <a:solidFill>
                  <a:srgbClr val="002060"/>
                </a:solidFill>
                <a:latin typeface="Arial MT"/>
              </a:rPr>
              <a:t> κα</a:t>
            </a:r>
            <a:r>
              <a:rPr lang="en-US" altLang="en-US" sz="1000" i="1" dirty="0" err="1">
                <a:solidFill>
                  <a:srgbClr val="002060"/>
                </a:solidFill>
                <a:latin typeface="Arial MT"/>
              </a:rPr>
              <a:t>θεστώς</a:t>
            </a:r>
            <a:r>
              <a:rPr lang="en-US" altLang="en-US" sz="1000" i="1" dirty="0">
                <a:solidFill>
                  <a:srgbClr val="002060"/>
                </a:solidFill>
                <a:latin typeface="Arial MT"/>
              </a:rPr>
              <a:t> </a:t>
            </a:r>
            <a:r>
              <a:rPr lang="en-US" altLang="en-US" sz="1000" i="1" dirty="0" err="1">
                <a:solidFill>
                  <a:srgbClr val="002060"/>
                </a:solidFill>
                <a:latin typeface="Arial MT"/>
              </a:rPr>
              <a:t>εξωτερικής</a:t>
            </a:r>
            <a:r>
              <a:rPr lang="en-US" altLang="en-US" sz="1000" i="1" dirty="0">
                <a:solidFill>
                  <a:srgbClr val="002060"/>
                </a:solidFill>
                <a:latin typeface="Arial MT"/>
              </a:rPr>
              <a:t> </a:t>
            </a:r>
            <a:r>
              <a:rPr lang="en-US" altLang="en-US" sz="1000" i="1" dirty="0" err="1">
                <a:solidFill>
                  <a:srgbClr val="002060"/>
                </a:solidFill>
                <a:latin typeface="Arial MT"/>
              </a:rPr>
              <a:t>δι</a:t>
            </a:r>
            <a:r>
              <a:rPr lang="en-US" altLang="en-US" sz="1000" i="1" dirty="0">
                <a:solidFill>
                  <a:srgbClr val="002060"/>
                </a:solidFill>
                <a:latin typeface="Arial MT"/>
              </a:rPr>
              <a:t>αμετακόμισης, το τελωνείο εξόδου είναι το τελωνείο αναχώρησης</a:t>
            </a:r>
            <a:r>
              <a:rPr lang="en-US" altLang="en-US" sz="1000" i="1" dirty="0">
                <a:solidFill>
                  <a:srgbClr val="252525"/>
                </a:solidFill>
                <a:latin typeface="Arial MT"/>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bject 2">
            <a:extLst>
              <a:ext uri="{FF2B5EF4-FFF2-40B4-BE49-F238E27FC236}">
                <a16:creationId xmlns:a16="http://schemas.microsoft.com/office/drawing/2014/main" id="{33069EC6-B454-A2F4-6F21-14E078D54DDA}"/>
              </a:ext>
            </a:extLst>
          </p:cNvPr>
          <p:cNvSpPr>
            <a:spLocks noGrp="1"/>
          </p:cNvSpPr>
          <p:nvPr>
            <p:ph type="title"/>
          </p:nvPr>
        </p:nvSpPr>
        <p:spPr>
          <a:xfrm>
            <a:off x="1049338" y="449263"/>
            <a:ext cx="10866437" cy="996950"/>
          </a:xfrm>
        </p:spPr>
        <p:txBody>
          <a:bodyPr lIns="0" tIns="12065" rIns="0" bIns="0">
            <a:spAutoFit/>
          </a:bodyPr>
          <a:lstStyle/>
          <a:p>
            <a:pPr marL="12700">
              <a:lnSpc>
                <a:spcPct val="100000"/>
              </a:lnSpc>
              <a:spcBef>
                <a:spcPts val="100"/>
              </a:spcBef>
            </a:pPr>
            <a:r>
              <a:rPr lang="en-US" altLang="en-US" sz="3200">
                <a:latin typeface="Arial MT"/>
              </a:rPr>
              <a:t>Εξαγωγή ακολουθούμενη από διαμετακόμιση (εσωτερική διαμετακόμιση)</a:t>
            </a:r>
          </a:p>
        </p:txBody>
      </p:sp>
      <p:sp>
        <p:nvSpPr>
          <p:cNvPr id="43011" name="object 3">
            <a:extLst>
              <a:ext uri="{FF2B5EF4-FFF2-40B4-BE49-F238E27FC236}">
                <a16:creationId xmlns:a16="http://schemas.microsoft.com/office/drawing/2014/main" id="{F0CAFBAE-2AC1-4D3B-FE55-FA6E69596D31}"/>
              </a:ext>
            </a:extLst>
          </p:cNvPr>
          <p:cNvSpPr txBox="1">
            <a:spLocks noChangeArrowheads="1"/>
          </p:cNvSpPr>
          <p:nvPr/>
        </p:nvSpPr>
        <p:spPr bwMode="auto">
          <a:xfrm>
            <a:off x="908050" y="1670050"/>
            <a:ext cx="4429125" cy="198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sz="1600" b="1" dirty="0" err="1">
                <a:solidFill>
                  <a:srgbClr val="002060"/>
                </a:solidFill>
                <a:latin typeface="Arial MT"/>
              </a:rPr>
              <a:t>Εσωτερική</a:t>
            </a:r>
            <a:r>
              <a:rPr lang="en-US" altLang="en-US" sz="1600" b="1" dirty="0">
                <a:solidFill>
                  <a:srgbClr val="002060"/>
                </a:solidFill>
                <a:latin typeface="Arial MT"/>
              </a:rPr>
              <a:t> </a:t>
            </a:r>
            <a:r>
              <a:rPr lang="en-US" altLang="en-US" sz="1600" b="1" dirty="0" err="1">
                <a:solidFill>
                  <a:srgbClr val="002060"/>
                </a:solidFill>
                <a:latin typeface="Arial MT"/>
              </a:rPr>
              <a:t>Δι</a:t>
            </a:r>
            <a:r>
              <a:rPr lang="en-US" altLang="en-US" sz="1600" b="1" dirty="0">
                <a:solidFill>
                  <a:srgbClr val="002060"/>
                </a:solidFill>
                <a:latin typeface="Arial MT"/>
              </a:rPr>
              <a:t>αμετακόμιση (Τ2) </a:t>
            </a:r>
            <a:r>
              <a:rPr lang="en-US" altLang="en-US" sz="1600" dirty="0">
                <a:solidFill>
                  <a:srgbClr val="002060"/>
                </a:solidFill>
                <a:latin typeface="Arial MT"/>
                <a:ea typeface="Arial MT"/>
                <a:cs typeface="Arial MT"/>
              </a:rPr>
              <a:t>ισχύει γενικά για</a:t>
            </a:r>
            <a:r>
              <a:rPr lang="el-GR" altLang="en-US" sz="1600" dirty="0">
                <a:solidFill>
                  <a:srgbClr val="002060"/>
                </a:solidFill>
                <a:latin typeface="Arial MT"/>
                <a:ea typeface="Arial MT"/>
                <a:cs typeface="Arial MT"/>
              </a:rPr>
              <a:t> </a:t>
            </a:r>
            <a:r>
              <a:rPr lang="el-GR" altLang="en-US" sz="1600" b="1" dirty="0">
                <a:solidFill>
                  <a:srgbClr val="002060"/>
                </a:solidFill>
                <a:latin typeface="Arial MT"/>
                <a:ea typeface="Arial MT"/>
                <a:cs typeface="Arial MT"/>
              </a:rPr>
              <a:t>ε</a:t>
            </a:r>
            <a:r>
              <a:rPr lang="en-US" altLang="en-US" sz="1600" b="1" dirty="0" err="1">
                <a:solidFill>
                  <a:srgbClr val="002060"/>
                </a:solidFill>
                <a:latin typeface="Arial MT"/>
              </a:rPr>
              <a:t>νωσι</a:t>
            </a:r>
            <a:r>
              <a:rPr lang="en-US" altLang="en-US" sz="1600" b="1" dirty="0">
                <a:solidFill>
                  <a:srgbClr val="002060"/>
                </a:solidFill>
                <a:latin typeface="Arial MT"/>
              </a:rPr>
              <a:t>ακά</a:t>
            </a:r>
            <a:r>
              <a:rPr lang="en-US" altLang="en-US" sz="1600" dirty="0">
                <a:solidFill>
                  <a:srgbClr val="002060"/>
                </a:solidFill>
                <a:latin typeface="Arial MT"/>
              </a:rPr>
              <a:t> εμπορεύματα.</a:t>
            </a:r>
            <a:endParaRPr lang="en-US" altLang="en-US" sz="1600" dirty="0">
              <a:solidFill>
                <a:srgbClr val="002060"/>
              </a:solidFill>
              <a:latin typeface="Arial MT"/>
              <a:ea typeface="Arial MT"/>
              <a:cs typeface="Arial MT"/>
            </a:endParaRPr>
          </a:p>
          <a:p>
            <a:pPr algn="just"/>
            <a:r>
              <a:rPr lang="en-US" altLang="en-US" sz="1600" dirty="0" err="1">
                <a:solidFill>
                  <a:srgbClr val="002060"/>
                </a:solidFill>
                <a:latin typeface="Arial MT"/>
                <a:ea typeface="Arial MT"/>
                <a:cs typeface="Arial MT"/>
              </a:rPr>
              <a:t>Το</a:t>
            </a:r>
            <a:r>
              <a:rPr lang="en-US" altLang="en-US" sz="1600" dirty="0">
                <a:solidFill>
                  <a:srgbClr val="002060"/>
                </a:solidFill>
                <a:latin typeface="Arial MT"/>
                <a:ea typeface="Arial MT"/>
                <a:cs typeface="Arial MT"/>
              </a:rPr>
              <a:t> κα</a:t>
            </a:r>
            <a:r>
              <a:rPr lang="en-US" altLang="en-US" sz="1600" dirty="0" err="1">
                <a:solidFill>
                  <a:srgbClr val="002060"/>
                </a:solidFill>
                <a:latin typeface="Arial MT"/>
                <a:ea typeface="Arial MT"/>
                <a:cs typeface="Arial MT"/>
              </a:rPr>
              <a:t>θεστώς</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εσωτερικής</a:t>
            </a:r>
            <a:r>
              <a:rPr lang="en-US" altLang="en-US" sz="1600" dirty="0">
                <a:solidFill>
                  <a:srgbClr val="002060"/>
                </a:solidFill>
                <a:latin typeface="Arial MT"/>
                <a:ea typeface="Arial MT"/>
                <a:cs typeface="Arial MT"/>
              </a:rPr>
              <a:t> </a:t>
            </a:r>
            <a:r>
              <a:rPr lang="en-US" altLang="en-US" sz="1600" dirty="0" err="1">
                <a:solidFill>
                  <a:srgbClr val="002060"/>
                </a:solidFill>
                <a:latin typeface="Arial MT"/>
                <a:ea typeface="Arial MT"/>
                <a:cs typeface="Arial MT"/>
              </a:rPr>
              <a:t>δι</a:t>
            </a:r>
            <a:r>
              <a:rPr lang="en-US" altLang="en-US" sz="1600" dirty="0">
                <a:solidFill>
                  <a:srgbClr val="002060"/>
                </a:solidFill>
                <a:latin typeface="Arial MT"/>
                <a:ea typeface="Arial MT"/>
                <a:cs typeface="Arial MT"/>
              </a:rPr>
              <a:t>αμετακόμισης επιτρέπει </a:t>
            </a:r>
            <a:r>
              <a:rPr lang="el-GR" altLang="en-US" sz="1600" dirty="0">
                <a:solidFill>
                  <a:srgbClr val="002060"/>
                </a:solidFill>
                <a:latin typeface="Arial MT"/>
                <a:ea typeface="Arial MT"/>
                <a:cs typeface="Arial MT"/>
              </a:rPr>
              <a:t>κυρίως </a:t>
            </a:r>
            <a:r>
              <a:rPr lang="en-US" altLang="en-US" sz="1600" dirty="0">
                <a:solidFill>
                  <a:srgbClr val="002060"/>
                </a:solidFill>
                <a:latin typeface="Arial MT"/>
                <a:ea typeface="Arial MT"/>
                <a:cs typeface="Arial MT"/>
              </a:rPr>
              <a:t>σ</a:t>
            </a:r>
            <a:r>
              <a:rPr lang="el-GR" altLang="en-US" sz="1600" dirty="0">
                <a:solidFill>
                  <a:srgbClr val="002060"/>
                </a:solidFill>
                <a:latin typeface="Arial MT"/>
                <a:ea typeface="Arial MT"/>
                <a:cs typeface="Arial MT"/>
              </a:rPr>
              <a:t>τα εμπορεύματα</a:t>
            </a:r>
            <a:r>
              <a:rPr lang="en-US" altLang="en-US" sz="1600" dirty="0">
                <a:solidFill>
                  <a:srgbClr val="002060"/>
                </a:solidFill>
                <a:latin typeface="Arial MT"/>
                <a:ea typeface="Arial MT"/>
                <a:cs typeface="Arial MT"/>
              </a:rPr>
              <a:t> να </a:t>
            </a:r>
            <a:r>
              <a:rPr lang="en-US" altLang="en-US" sz="1600" dirty="0" err="1">
                <a:solidFill>
                  <a:srgbClr val="002060"/>
                </a:solidFill>
                <a:latin typeface="Arial MT"/>
                <a:ea typeface="Arial MT"/>
                <a:cs typeface="Arial MT"/>
              </a:rPr>
              <a:t>εγκ</a:t>
            </a:r>
            <a:r>
              <a:rPr lang="en-US" altLang="en-US" sz="1600" dirty="0">
                <a:solidFill>
                  <a:srgbClr val="002060"/>
                </a:solidFill>
                <a:latin typeface="Arial MT"/>
                <a:ea typeface="Arial MT"/>
                <a:cs typeface="Arial MT"/>
              </a:rPr>
              <a:t>αταλείψ</a:t>
            </a:r>
            <a:r>
              <a:rPr lang="el-GR" altLang="en-US" sz="1600" dirty="0" err="1">
                <a:solidFill>
                  <a:srgbClr val="002060"/>
                </a:solidFill>
                <a:latin typeface="Arial MT"/>
                <a:ea typeface="Arial MT"/>
                <a:cs typeface="Arial MT"/>
              </a:rPr>
              <a:t>ουν</a:t>
            </a:r>
            <a:r>
              <a:rPr lang="en-US" altLang="en-US" sz="1600" dirty="0">
                <a:solidFill>
                  <a:srgbClr val="002060"/>
                </a:solidFill>
                <a:latin typeface="Arial MT"/>
                <a:ea typeface="Arial MT"/>
                <a:cs typeface="Arial MT"/>
              </a:rPr>
              <a:t> </a:t>
            </a:r>
            <a:r>
              <a:rPr lang="en-US" altLang="en-US" sz="1600" b="1" dirty="0">
                <a:solidFill>
                  <a:srgbClr val="002060"/>
                </a:solidFill>
                <a:latin typeface="Arial MT"/>
                <a:ea typeface="Arial MT"/>
                <a:cs typeface="Arial MT"/>
              </a:rPr>
              <a:t>προσωρινά</a:t>
            </a:r>
            <a:r>
              <a:rPr lang="en-US" altLang="en-US" sz="1600" dirty="0">
                <a:solidFill>
                  <a:srgbClr val="002060"/>
                </a:solidFill>
                <a:latin typeface="Arial MT"/>
                <a:ea typeface="Arial MT"/>
                <a:cs typeface="Arial MT"/>
              </a:rPr>
              <a:t> το τελωνειακό έδαφος της Ένωσης και να εισέλθ</a:t>
            </a:r>
            <a:r>
              <a:rPr lang="el-GR" altLang="en-US" sz="1600" dirty="0" err="1">
                <a:solidFill>
                  <a:srgbClr val="002060"/>
                </a:solidFill>
                <a:latin typeface="Arial MT"/>
                <a:ea typeface="Arial MT"/>
                <a:cs typeface="Arial MT"/>
              </a:rPr>
              <a:t>ουν</a:t>
            </a:r>
            <a:r>
              <a:rPr lang="en-US" altLang="en-US" sz="1600" dirty="0">
                <a:solidFill>
                  <a:srgbClr val="002060"/>
                </a:solidFill>
                <a:latin typeface="Arial MT"/>
                <a:ea typeface="Arial MT"/>
                <a:cs typeface="Arial MT"/>
              </a:rPr>
              <a:t> εκ νέου σε αυτό, </a:t>
            </a:r>
            <a:r>
              <a:rPr lang="en-US" altLang="en-US" sz="1600" b="1" dirty="0">
                <a:solidFill>
                  <a:srgbClr val="002060"/>
                </a:solidFill>
                <a:latin typeface="Arial MT"/>
                <a:ea typeface="Arial MT"/>
                <a:cs typeface="Arial MT"/>
              </a:rPr>
              <a:t>διατηρώντας παράλληλα τον ενωσιακό χαρακτήρα των εμπορευμάτων.</a:t>
            </a:r>
          </a:p>
        </p:txBody>
      </p:sp>
      <p:sp>
        <p:nvSpPr>
          <p:cNvPr id="5" name="object 5">
            <a:extLst>
              <a:ext uri="{FF2B5EF4-FFF2-40B4-BE49-F238E27FC236}">
                <a16:creationId xmlns:a16="http://schemas.microsoft.com/office/drawing/2014/main" id="{52462895-9344-67D3-B7D2-9D87CDF95F96}"/>
              </a:ext>
            </a:extLst>
          </p:cNvPr>
          <p:cNvSpPr txBox="1"/>
          <p:nvPr/>
        </p:nvSpPr>
        <p:spPr>
          <a:xfrm>
            <a:off x="1330325" y="3636963"/>
            <a:ext cx="419100" cy="2044700"/>
          </a:xfrm>
          <a:prstGeom prst="rect">
            <a:avLst/>
          </a:prstGeom>
          <a:solidFill>
            <a:srgbClr val="0355B0"/>
          </a:solidFill>
        </p:spPr>
        <p:txBody>
          <a:bodyPr lIns="0" tIns="0" rIns="0" bIns="0">
            <a:spAutoFit/>
          </a:bodyPr>
          <a:lstStyle/>
          <a:p>
            <a:pPr fontAlgn="auto">
              <a:spcBef>
                <a:spcPts val="0"/>
              </a:spcBef>
              <a:spcAft>
                <a:spcPts val="0"/>
              </a:spcAft>
              <a:defRPr/>
            </a:pPr>
            <a:endParaRPr sz="2800">
              <a:latin typeface="Times New Roman"/>
              <a:cs typeface="Times New Roman"/>
            </a:endParaRPr>
          </a:p>
          <a:p>
            <a:pPr fontAlgn="auto">
              <a:spcBef>
                <a:spcPts val="45"/>
              </a:spcBef>
              <a:spcAft>
                <a:spcPts val="0"/>
              </a:spcAft>
              <a:defRPr/>
            </a:pPr>
            <a:endParaRPr sz="2550">
              <a:latin typeface="Times New Roman"/>
              <a:cs typeface="Times New Roman"/>
            </a:endParaRPr>
          </a:p>
          <a:p>
            <a:pPr algn="ctr" fontAlgn="auto">
              <a:spcBef>
                <a:spcPts val="0"/>
              </a:spcBef>
              <a:spcAft>
                <a:spcPts val="0"/>
              </a:spcAft>
              <a:defRPr sz="2800">
                <a:solidFill>
                  <a:srgbClr val="FFFFFF"/>
                </a:solidFill>
                <a:latin typeface="Candara"/>
                <a:cs typeface="Candara"/>
              </a:defRPr>
            </a:pPr>
            <a:r>
              <a:rPr sz="2800">
                <a:solidFill>
                  <a:srgbClr val="FFFFFF"/>
                </a:solidFill>
                <a:latin typeface="Candara"/>
                <a:cs typeface="Candara"/>
              </a:rPr>
              <a:t>i</a:t>
            </a:r>
          </a:p>
        </p:txBody>
      </p:sp>
      <p:sp>
        <p:nvSpPr>
          <p:cNvPr id="6" name="object 6">
            <a:extLst>
              <a:ext uri="{FF2B5EF4-FFF2-40B4-BE49-F238E27FC236}">
                <a16:creationId xmlns:a16="http://schemas.microsoft.com/office/drawing/2014/main" id="{B9BCEF78-CF37-414C-29C3-5119F841CFF1}"/>
              </a:ext>
            </a:extLst>
          </p:cNvPr>
          <p:cNvSpPr txBox="1"/>
          <p:nvPr/>
        </p:nvSpPr>
        <p:spPr>
          <a:xfrm>
            <a:off x="1755775" y="3640138"/>
            <a:ext cx="3940175" cy="1819728"/>
          </a:xfrm>
          <a:prstGeom prst="rect">
            <a:avLst/>
          </a:prstGeom>
          <a:ln w="12192">
            <a:solidFill>
              <a:srgbClr val="252525"/>
            </a:solidFill>
          </a:ln>
        </p:spPr>
        <p:txBody>
          <a:bodyPr lIns="0" tIns="110489" rIns="0" bIns="0">
            <a:spAutoFit/>
          </a:bodyPr>
          <a:lstStyle>
            <a:lvl1pPr marL="904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75"/>
              </a:spcBef>
            </a:pPr>
            <a:r>
              <a:rPr lang="en-US" altLang="en-US" sz="1100" i="1" dirty="0" err="1">
                <a:solidFill>
                  <a:srgbClr val="002060"/>
                </a:solidFill>
                <a:latin typeface="Arial MT"/>
              </a:rPr>
              <a:t>Ότ</a:t>
            </a:r>
            <a:r>
              <a:rPr lang="en-US" altLang="en-US" sz="1100" i="1" dirty="0">
                <a:solidFill>
                  <a:srgbClr val="002060"/>
                </a:solidFill>
                <a:latin typeface="Arial MT"/>
              </a:rPr>
              <a:t>αν </a:t>
            </a:r>
            <a:r>
              <a:rPr lang="el-GR" altLang="en-US" sz="1100" i="1" dirty="0">
                <a:solidFill>
                  <a:srgbClr val="002060"/>
                </a:solidFill>
                <a:latin typeface="Arial MT"/>
              </a:rPr>
              <a:t>μετά την </a:t>
            </a:r>
            <a:r>
              <a:rPr lang="en-US" altLang="en-US" sz="1100" i="1" dirty="0">
                <a:solidFill>
                  <a:srgbClr val="002060"/>
                </a:solidFill>
                <a:latin typeface="Arial MT"/>
              </a:rPr>
              <a:t>πα</a:t>
            </a:r>
            <a:r>
              <a:rPr lang="en-US" altLang="en-US" sz="1100" i="1" dirty="0" err="1">
                <a:solidFill>
                  <a:srgbClr val="002060"/>
                </a:solidFill>
                <a:latin typeface="Arial MT"/>
              </a:rPr>
              <a:t>ράδοση</a:t>
            </a:r>
            <a:r>
              <a:rPr lang="en-US" altLang="en-US" sz="1100" i="1" dirty="0">
                <a:solidFill>
                  <a:srgbClr val="002060"/>
                </a:solidFill>
                <a:latin typeface="Arial MT"/>
              </a:rPr>
              <a:t> </a:t>
            </a:r>
            <a:r>
              <a:rPr lang="el-GR" altLang="en-US" sz="1100" i="1" dirty="0">
                <a:solidFill>
                  <a:srgbClr val="002060"/>
                </a:solidFill>
                <a:latin typeface="Arial MT"/>
              </a:rPr>
              <a:t>των εμπορευμάτων </a:t>
            </a:r>
            <a:r>
              <a:rPr lang="en-US" altLang="en-US" sz="1100" i="1" dirty="0">
                <a:solidFill>
                  <a:srgbClr val="002060"/>
                </a:solidFill>
                <a:latin typeface="Arial MT"/>
              </a:rPr>
              <a:t>π</a:t>
            </a:r>
            <a:r>
              <a:rPr lang="en-US" altLang="en-US" sz="1100" i="1" dirty="0" err="1">
                <a:solidFill>
                  <a:srgbClr val="002060"/>
                </a:solidFill>
                <a:latin typeface="Arial MT"/>
              </a:rPr>
              <a:t>ρος</a:t>
            </a:r>
            <a:r>
              <a:rPr lang="en-US" altLang="en-US" sz="1100" i="1" dirty="0">
                <a:solidFill>
                  <a:srgbClr val="002060"/>
                </a:solidFill>
                <a:latin typeface="Arial MT"/>
              </a:rPr>
              <a:t> </a:t>
            </a:r>
            <a:r>
              <a:rPr lang="en-US" altLang="en-US" sz="1100" i="1" dirty="0" err="1">
                <a:solidFill>
                  <a:srgbClr val="002060"/>
                </a:solidFill>
                <a:latin typeface="Arial MT"/>
              </a:rPr>
              <a:t>εξ</a:t>
            </a:r>
            <a:r>
              <a:rPr lang="en-US" altLang="en-US" sz="1100" i="1" dirty="0">
                <a:solidFill>
                  <a:srgbClr val="002060"/>
                </a:solidFill>
                <a:latin typeface="Arial MT"/>
              </a:rPr>
              <a:t>αγωγή ακολουθεί καθεστώς εσωτερικής διαμετακόμισης, το τελωνείο εξόδου είναι το τελωνείο αναχώρησης, </a:t>
            </a:r>
            <a:r>
              <a:rPr lang="el-GR" altLang="en-US" sz="1100" i="1" dirty="0">
                <a:solidFill>
                  <a:srgbClr val="002060"/>
                </a:solidFill>
                <a:latin typeface="Arial MT"/>
              </a:rPr>
              <a:t>εφόσον </a:t>
            </a:r>
            <a:r>
              <a:rPr lang="en-US" altLang="en-US" sz="1100" i="1" dirty="0" err="1">
                <a:solidFill>
                  <a:srgbClr val="002060"/>
                </a:solidFill>
                <a:latin typeface="Arial MT"/>
              </a:rPr>
              <a:t>το</a:t>
            </a:r>
            <a:r>
              <a:rPr lang="en-US" altLang="en-US" sz="1100" i="1" dirty="0">
                <a:solidFill>
                  <a:srgbClr val="002060"/>
                </a:solidFill>
                <a:latin typeface="Arial MT"/>
              </a:rPr>
              <a:t> τελωνείο προορισμού </a:t>
            </a:r>
            <a:r>
              <a:rPr lang="el-GR" altLang="en-US" sz="1100" i="1" dirty="0">
                <a:solidFill>
                  <a:srgbClr val="002060"/>
                </a:solidFill>
                <a:latin typeface="Arial MT"/>
              </a:rPr>
              <a:t>βρίσκεται</a:t>
            </a:r>
            <a:r>
              <a:rPr lang="en-US" altLang="en-US" sz="1100" i="1" dirty="0">
                <a:solidFill>
                  <a:srgbClr val="002060"/>
                </a:solidFill>
                <a:latin typeface="Arial MT"/>
              </a:rPr>
              <a:t>:</a:t>
            </a:r>
          </a:p>
          <a:p>
            <a:endParaRPr lang="en-US" altLang="en-US" sz="1100" dirty="0">
              <a:solidFill>
                <a:srgbClr val="002060"/>
              </a:solidFill>
              <a:latin typeface="Arial MT"/>
            </a:endParaRPr>
          </a:p>
          <a:p>
            <a:pPr>
              <a:buFont typeface="Wingdings" panose="05000000000000000000" pitchFamily="2" charset="2"/>
              <a:buChar char=""/>
            </a:pPr>
            <a:r>
              <a:rPr lang="en-US" altLang="en-US" sz="1100" i="1" dirty="0" err="1">
                <a:solidFill>
                  <a:srgbClr val="002060"/>
                </a:solidFill>
                <a:latin typeface="Arial MT"/>
              </a:rPr>
              <a:t>σε</a:t>
            </a:r>
            <a:r>
              <a:rPr lang="en-US" altLang="en-US" sz="1100" i="1" dirty="0">
                <a:solidFill>
                  <a:srgbClr val="002060"/>
                </a:solidFill>
                <a:latin typeface="Arial MT"/>
              </a:rPr>
              <a:t> </a:t>
            </a:r>
            <a:r>
              <a:rPr lang="en-US" altLang="en-US" sz="1100" i="1" dirty="0" err="1">
                <a:solidFill>
                  <a:srgbClr val="002060"/>
                </a:solidFill>
                <a:latin typeface="Arial MT"/>
              </a:rPr>
              <a:t>χώρ</a:t>
            </a:r>
            <a:r>
              <a:rPr lang="en-US" altLang="en-US" sz="1100" i="1" dirty="0">
                <a:solidFill>
                  <a:srgbClr val="002060"/>
                </a:solidFill>
                <a:latin typeface="Arial MT"/>
              </a:rPr>
              <a:t>α κοινής διαμετακόμισης, ή</a:t>
            </a:r>
          </a:p>
          <a:p>
            <a:pPr>
              <a:buFont typeface="Wingdings" panose="05000000000000000000" pitchFamily="2" charset="2"/>
              <a:buChar char=""/>
            </a:pPr>
            <a:r>
              <a:rPr lang="en-US" altLang="en-US" sz="1100" i="1" dirty="0" err="1">
                <a:solidFill>
                  <a:srgbClr val="002060"/>
                </a:solidFill>
                <a:latin typeface="Arial MT"/>
              </a:rPr>
              <a:t>στ</a:t>
            </a:r>
            <a:r>
              <a:rPr lang="en-US" altLang="en-US" sz="1100" i="1" dirty="0">
                <a:solidFill>
                  <a:srgbClr val="002060"/>
                </a:solidFill>
                <a:latin typeface="Arial MT"/>
              </a:rPr>
              <a:t>α σύνορα του τελωνειακού εδάφους της Ένωσης και τα εμπορεύματα εξέρχονται από το εν λόγω τελωνειακό έδαφος, αφού διέλθουν από χώρα ή έδαφος εκτός του τελωνειακού εδάφους της Ένωσης</a:t>
            </a:r>
            <a:r>
              <a:rPr lang="en-US" altLang="en-US" sz="1200" i="1" dirty="0">
                <a:solidFill>
                  <a:srgbClr val="252525"/>
                </a:solidFill>
              </a:rPr>
              <a:t>.</a:t>
            </a:r>
          </a:p>
        </p:txBody>
      </p:sp>
      <p:grpSp>
        <p:nvGrpSpPr>
          <p:cNvPr id="43014" name="object 7">
            <a:extLst>
              <a:ext uri="{FF2B5EF4-FFF2-40B4-BE49-F238E27FC236}">
                <a16:creationId xmlns:a16="http://schemas.microsoft.com/office/drawing/2014/main" id="{004BF522-E196-C264-1289-7B4580335AE8}"/>
              </a:ext>
            </a:extLst>
          </p:cNvPr>
          <p:cNvGrpSpPr>
            <a:grpSpLocks/>
          </p:cNvGrpSpPr>
          <p:nvPr/>
        </p:nvGrpSpPr>
        <p:grpSpPr bwMode="auto">
          <a:xfrm>
            <a:off x="5900738" y="1354138"/>
            <a:ext cx="5614987" cy="4664075"/>
            <a:chOff x="5900801" y="1354708"/>
            <a:chExt cx="5614670" cy="4664075"/>
          </a:xfrm>
        </p:grpSpPr>
        <p:pic>
          <p:nvPicPr>
            <p:cNvPr id="43024" name="object 8">
              <a:extLst>
                <a:ext uri="{FF2B5EF4-FFF2-40B4-BE49-F238E27FC236}">
                  <a16:creationId xmlns:a16="http://schemas.microsoft.com/office/drawing/2014/main" id="{E5260138-D131-5BB5-5313-CC7E440BF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884" y="1383791"/>
              <a:ext cx="5556504" cy="460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5" name="object 9">
              <a:extLst>
                <a:ext uri="{FF2B5EF4-FFF2-40B4-BE49-F238E27FC236}">
                  <a16:creationId xmlns:a16="http://schemas.microsoft.com/office/drawing/2014/main" id="{6AC7A11F-822E-28A4-1AD3-C26CF3D141EA}"/>
                </a:ext>
              </a:extLst>
            </p:cNvPr>
            <p:cNvSpPr>
              <a:spLocks/>
            </p:cNvSpPr>
            <p:nvPr/>
          </p:nvSpPr>
          <p:spPr bwMode="auto">
            <a:xfrm>
              <a:off x="5915406" y="1369313"/>
              <a:ext cx="5585460" cy="4634865"/>
            </a:xfrm>
            <a:custGeom>
              <a:avLst/>
              <a:gdLst>
                <a:gd name="T0" fmla="*/ 0 w 5585459"/>
                <a:gd name="T1" fmla="*/ 4634484 h 4634865"/>
                <a:gd name="T2" fmla="*/ 5585459 w 5585459"/>
                <a:gd name="T3" fmla="*/ 4634484 h 4634865"/>
                <a:gd name="T4" fmla="*/ 5585459 w 5585459"/>
                <a:gd name="T5" fmla="*/ 0 h 4634865"/>
                <a:gd name="T6" fmla="*/ 0 w 5585459"/>
                <a:gd name="T7" fmla="*/ 0 h 4634865"/>
                <a:gd name="T8" fmla="*/ 0 w 5585459"/>
                <a:gd name="T9" fmla="*/ 4634484 h 4634865"/>
              </a:gdLst>
              <a:ahLst/>
              <a:cxnLst>
                <a:cxn ang="0">
                  <a:pos x="T0" y="T1"/>
                </a:cxn>
                <a:cxn ang="0">
                  <a:pos x="T2" y="T3"/>
                </a:cxn>
                <a:cxn ang="0">
                  <a:pos x="T4" y="T5"/>
                </a:cxn>
                <a:cxn ang="0">
                  <a:pos x="T6" y="T7"/>
                </a:cxn>
                <a:cxn ang="0">
                  <a:pos x="T8" y="T9"/>
                </a:cxn>
              </a:cxnLst>
              <a:rect l="0" t="0" r="r" b="b"/>
              <a:pathLst>
                <a:path w="5585459" h="4634865">
                  <a:moveTo>
                    <a:pt x="0" y="4634484"/>
                  </a:moveTo>
                  <a:lnTo>
                    <a:pt x="5585459" y="4634484"/>
                  </a:lnTo>
                  <a:lnTo>
                    <a:pt x="5585459" y="0"/>
                  </a:lnTo>
                  <a:lnTo>
                    <a:pt x="0" y="0"/>
                  </a:lnTo>
                  <a:lnTo>
                    <a:pt x="0" y="4634484"/>
                  </a:lnTo>
                  <a:close/>
                </a:path>
              </a:pathLst>
            </a:custGeom>
            <a:noFill/>
            <a:ln w="28956">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43015" name="object 10">
            <a:extLst>
              <a:ext uri="{FF2B5EF4-FFF2-40B4-BE49-F238E27FC236}">
                <a16:creationId xmlns:a16="http://schemas.microsoft.com/office/drawing/2014/main" id="{C7C03516-6FE9-FCEB-27F6-7881D1F3BCC6}"/>
              </a:ext>
            </a:extLst>
          </p:cNvPr>
          <p:cNvSpPr txBox="1">
            <a:spLocks noChangeArrowheads="1"/>
          </p:cNvSpPr>
          <p:nvPr/>
        </p:nvSpPr>
        <p:spPr bwMode="auto">
          <a:xfrm>
            <a:off x="7440613" y="4402138"/>
            <a:ext cx="5095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n-US" altLang="en-US" sz="600" b="1">
                <a:solidFill>
                  <a:srgbClr val="FFC000"/>
                </a:solidFill>
              </a:rPr>
              <a:t>Τελωνείο εξαγωγής/εξόδου/τελωνείο αναχώρησης</a:t>
            </a:r>
          </a:p>
        </p:txBody>
      </p:sp>
      <p:pic>
        <p:nvPicPr>
          <p:cNvPr id="43016" name="object 11">
            <a:extLst>
              <a:ext uri="{FF2B5EF4-FFF2-40B4-BE49-F238E27FC236}">
                <a16:creationId xmlns:a16="http://schemas.microsoft.com/office/drawing/2014/main" id="{C04A2483-1FD9-1CED-B25F-AF926904A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288" y="4211638"/>
            <a:ext cx="3000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object 12">
            <a:extLst>
              <a:ext uri="{FF2B5EF4-FFF2-40B4-BE49-F238E27FC236}">
                <a16:creationId xmlns:a16="http://schemas.microsoft.com/office/drawing/2014/main" id="{1AF1B60F-0EFA-D6D7-20B6-D2D51257B004}"/>
              </a:ext>
            </a:extLst>
          </p:cNvPr>
          <p:cNvSpPr txBox="1">
            <a:spLocks noChangeArrowheads="1"/>
          </p:cNvSpPr>
          <p:nvPr/>
        </p:nvSpPr>
        <p:spPr bwMode="auto">
          <a:xfrm>
            <a:off x="9344025" y="4760913"/>
            <a:ext cx="4286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indent="52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600" b="1">
                <a:solidFill>
                  <a:srgbClr val="FFC000"/>
                </a:solidFill>
              </a:rPr>
              <a:t>Γραφείο Προορισμού</a:t>
            </a:r>
          </a:p>
        </p:txBody>
      </p:sp>
      <p:grpSp>
        <p:nvGrpSpPr>
          <p:cNvPr id="43018" name="object 13">
            <a:extLst>
              <a:ext uri="{FF2B5EF4-FFF2-40B4-BE49-F238E27FC236}">
                <a16:creationId xmlns:a16="http://schemas.microsoft.com/office/drawing/2014/main" id="{B5A45202-27D3-7D4E-031D-F26E80AA754B}"/>
              </a:ext>
            </a:extLst>
          </p:cNvPr>
          <p:cNvGrpSpPr>
            <a:grpSpLocks/>
          </p:cNvGrpSpPr>
          <p:nvPr/>
        </p:nvGrpSpPr>
        <p:grpSpPr bwMode="auto">
          <a:xfrm>
            <a:off x="7910513" y="4462463"/>
            <a:ext cx="1776412" cy="349250"/>
            <a:chOff x="7911083" y="4462653"/>
            <a:chExt cx="1775460" cy="348615"/>
          </a:xfrm>
        </p:grpSpPr>
        <p:pic>
          <p:nvPicPr>
            <p:cNvPr id="43021" name="object 14">
              <a:extLst>
                <a:ext uri="{FF2B5EF4-FFF2-40B4-BE49-F238E27FC236}">
                  <a16:creationId xmlns:a16="http://schemas.microsoft.com/office/drawing/2014/main" id="{FAFD75A2-1FA7-F5F8-68C7-DC5E8F76B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839" y="4529328"/>
              <a:ext cx="298703" cy="28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object 15">
              <a:extLst>
                <a:ext uri="{FF2B5EF4-FFF2-40B4-BE49-F238E27FC236}">
                  <a16:creationId xmlns:a16="http://schemas.microsoft.com/office/drawing/2014/main" id="{07B6BF3C-1751-18E5-D85D-E4FF70EE1CFD}"/>
                </a:ext>
              </a:extLst>
            </p:cNvPr>
            <p:cNvSpPr>
              <a:spLocks/>
            </p:cNvSpPr>
            <p:nvPr/>
          </p:nvSpPr>
          <p:spPr bwMode="auto">
            <a:xfrm>
              <a:off x="7911083" y="4462653"/>
              <a:ext cx="1381125" cy="144780"/>
            </a:xfrm>
            <a:custGeom>
              <a:avLst/>
              <a:gdLst>
                <a:gd name="T0" fmla="*/ 497967 w 1381125"/>
                <a:gd name="T1" fmla="*/ 114427 h 144779"/>
                <a:gd name="T2" fmla="*/ 369824 w 1381125"/>
                <a:gd name="T3" fmla="*/ 122682 h 144779"/>
                <a:gd name="T4" fmla="*/ 128650 w 1381125"/>
                <a:gd name="T5" fmla="*/ 130810 h 144779"/>
                <a:gd name="T6" fmla="*/ 128905 w 1381125"/>
                <a:gd name="T7" fmla="*/ 143510 h 144779"/>
                <a:gd name="T8" fmla="*/ 450342 w 1381125"/>
                <a:gd name="T9" fmla="*/ 130683 h 144779"/>
                <a:gd name="T10" fmla="*/ 582930 w 1381125"/>
                <a:gd name="T11" fmla="*/ 119253 h 144779"/>
                <a:gd name="T12" fmla="*/ 562483 w 1381125"/>
                <a:gd name="T13" fmla="*/ 108712 h 144779"/>
                <a:gd name="T14" fmla="*/ 655320 w 1381125"/>
                <a:gd name="T15" fmla="*/ 95758 h 144779"/>
                <a:gd name="T16" fmla="*/ 615315 w 1381125"/>
                <a:gd name="T17" fmla="*/ 102362 h 144779"/>
                <a:gd name="T18" fmla="*/ 562483 w 1381125"/>
                <a:gd name="T19" fmla="*/ 108712 h 144779"/>
                <a:gd name="T20" fmla="*/ 694690 w 1381125"/>
                <a:gd name="T21" fmla="*/ 94488 h 144779"/>
                <a:gd name="T22" fmla="*/ 665099 w 1381125"/>
                <a:gd name="T23" fmla="*/ 93472 h 144779"/>
                <a:gd name="T24" fmla="*/ 672973 w 1381125"/>
                <a:gd name="T25" fmla="*/ 91313 h 144779"/>
                <a:gd name="T26" fmla="*/ 696074 w 1381125"/>
                <a:gd name="T27" fmla="*/ 91186 h 144779"/>
                <a:gd name="T28" fmla="*/ 673311 w 1381125"/>
                <a:gd name="T29" fmla="*/ 91198 h 144779"/>
                <a:gd name="T30" fmla="*/ 696074 w 1381125"/>
                <a:gd name="T31" fmla="*/ 91186 h 144779"/>
                <a:gd name="T32" fmla="*/ 696468 w 1381125"/>
                <a:gd name="T33" fmla="*/ 89408 h 144779"/>
                <a:gd name="T34" fmla="*/ 697484 w 1381125"/>
                <a:gd name="T35" fmla="*/ 88138 h 144779"/>
                <a:gd name="T36" fmla="*/ 697484 w 1381125"/>
                <a:gd name="T37" fmla="*/ 88138 h 144779"/>
                <a:gd name="T38" fmla="*/ 696287 w 1381125"/>
                <a:gd name="T39" fmla="*/ 90678 h 144779"/>
                <a:gd name="T40" fmla="*/ 697484 w 1381125"/>
                <a:gd name="T41" fmla="*/ 88138 h 144779"/>
                <a:gd name="T42" fmla="*/ 697356 w 1381125"/>
                <a:gd name="T43" fmla="*/ 89027 h 144779"/>
                <a:gd name="T44" fmla="*/ 699135 w 1381125"/>
                <a:gd name="T45" fmla="*/ 88138 h 144779"/>
                <a:gd name="T46" fmla="*/ 682625 w 1381125"/>
                <a:gd name="T47" fmla="*/ 87630 h 144779"/>
                <a:gd name="T48" fmla="*/ 697484 w 1381125"/>
                <a:gd name="T49" fmla="*/ 88138 h 144779"/>
                <a:gd name="T50" fmla="*/ 683641 w 1381125"/>
                <a:gd name="T51" fmla="*/ 87884 h 144779"/>
                <a:gd name="T52" fmla="*/ 697356 w 1381125"/>
                <a:gd name="T53" fmla="*/ 89027 h 144779"/>
                <a:gd name="T54" fmla="*/ 698245 w 1381125"/>
                <a:gd name="T55" fmla="*/ 88582 h 144779"/>
                <a:gd name="T56" fmla="*/ 698245 w 1381125"/>
                <a:gd name="T57" fmla="*/ 88582 h 144779"/>
                <a:gd name="T58" fmla="*/ 698245 w 1381125"/>
                <a:gd name="T59" fmla="*/ 88582 h 144779"/>
                <a:gd name="T60" fmla="*/ 684387 w 1381125"/>
                <a:gd name="T61" fmla="*/ 86308 h 144779"/>
                <a:gd name="T62" fmla="*/ 706282 w 1381125"/>
                <a:gd name="T63" fmla="*/ 85344 h 144779"/>
                <a:gd name="T64" fmla="*/ 699643 w 1381125"/>
                <a:gd name="T65" fmla="*/ 87884 h 144779"/>
                <a:gd name="T66" fmla="*/ 706282 w 1381125"/>
                <a:gd name="T67" fmla="*/ 85344 h 144779"/>
                <a:gd name="T68" fmla="*/ 682878 w 1381125"/>
                <a:gd name="T69" fmla="*/ 87439 h 144779"/>
                <a:gd name="T70" fmla="*/ 682625 w 1381125"/>
                <a:gd name="T71" fmla="*/ 87630 h 144779"/>
                <a:gd name="T72" fmla="*/ 682878 w 1381125"/>
                <a:gd name="T73" fmla="*/ 87439 h 144779"/>
                <a:gd name="T74" fmla="*/ 684387 w 1381125"/>
                <a:gd name="T75" fmla="*/ 86308 h 144779"/>
                <a:gd name="T76" fmla="*/ 701421 w 1381125"/>
                <a:gd name="T77" fmla="*/ 86995 h 144779"/>
                <a:gd name="T78" fmla="*/ 1252093 w 1381125"/>
                <a:gd name="T79" fmla="*/ 32512 h 144779"/>
                <a:gd name="T80" fmla="*/ 956437 w 1381125"/>
                <a:gd name="T81" fmla="*/ 43688 h 144779"/>
                <a:gd name="T82" fmla="*/ 798195 w 1381125"/>
                <a:gd name="T83" fmla="*/ 56769 h 144779"/>
                <a:gd name="T84" fmla="*/ 684784 w 1381125"/>
                <a:gd name="T85" fmla="*/ 85471 h 144779"/>
                <a:gd name="T86" fmla="*/ 706282 w 1381125"/>
                <a:gd name="T87" fmla="*/ 85344 h 144779"/>
                <a:gd name="T88" fmla="*/ 716280 w 1381125"/>
                <a:gd name="T89" fmla="*/ 82423 h 144779"/>
                <a:gd name="T90" fmla="*/ 725805 w 1381125"/>
                <a:gd name="T91" fmla="*/ 80264 h 144779"/>
                <a:gd name="T92" fmla="*/ 765683 w 1381125"/>
                <a:gd name="T93" fmla="*/ 73660 h 144779"/>
                <a:gd name="T94" fmla="*/ 818642 w 1381125"/>
                <a:gd name="T95" fmla="*/ 67310 h 144779"/>
                <a:gd name="T96" fmla="*/ 883158 w 1381125"/>
                <a:gd name="T97" fmla="*/ 61595 h 144779"/>
                <a:gd name="T98" fmla="*/ 1068197 w 1381125"/>
                <a:gd name="T99" fmla="*/ 50673 h 144779"/>
                <a:gd name="T100" fmla="*/ 1304893 w 1381125"/>
                <a:gd name="T101" fmla="*/ 44598 h 144779"/>
                <a:gd name="T102" fmla="*/ 707813 w 1381125"/>
                <a:gd name="T103" fmla="*/ 84823 h 144779"/>
                <a:gd name="T104" fmla="*/ 716280 w 1381125"/>
                <a:gd name="T105" fmla="*/ 82423 h 144779"/>
                <a:gd name="T106" fmla="*/ 1368919 w 1381125"/>
                <a:gd name="T107" fmla="*/ 31750 h 144779"/>
                <a:gd name="T108" fmla="*/ 1304893 w 1381125"/>
                <a:gd name="T109" fmla="*/ 44598 h 144779"/>
                <a:gd name="T110" fmla="*/ 1368919 w 1381125"/>
                <a:gd name="T111" fmla="*/ 31750 h 144779"/>
                <a:gd name="T112" fmla="*/ 819911 w 1381125"/>
                <a:gd name="T113" fmla="*/ 67310 h 144779"/>
                <a:gd name="T114" fmla="*/ 1304893 w 1381125"/>
                <a:gd name="T115" fmla="*/ 44598 h 144779"/>
                <a:gd name="T116" fmla="*/ 1304671 w 1381125"/>
                <a:gd name="T117" fmla="*/ 0 h 144779"/>
                <a:gd name="T118" fmla="*/ 1368919 w 1381125"/>
                <a:gd name="T119" fmla="*/ 31750 h 144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1125" h="144779">
                  <a:moveTo>
                    <a:pt x="562483" y="108585"/>
                  </a:moveTo>
                  <a:lnTo>
                    <a:pt x="542163" y="110617"/>
                  </a:lnTo>
                  <a:lnTo>
                    <a:pt x="497967" y="114427"/>
                  </a:lnTo>
                  <a:lnTo>
                    <a:pt x="474218" y="116205"/>
                  </a:lnTo>
                  <a:lnTo>
                    <a:pt x="423799" y="119634"/>
                  </a:lnTo>
                  <a:lnTo>
                    <a:pt x="369824" y="122682"/>
                  </a:lnTo>
                  <a:lnTo>
                    <a:pt x="341757" y="124079"/>
                  </a:lnTo>
                  <a:lnTo>
                    <a:pt x="191770" y="129540"/>
                  </a:lnTo>
                  <a:lnTo>
                    <a:pt x="128650" y="130810"/>
                  </a:lnTo>
                  <a:lnTo>
                    <a:pt x="0" y="131953"/>
                  </a:lnTo>
                  <a:lnTo>
                    <a:pt x="0" y="144653"/>
                  </a:lnTo>
                  <a:lnTo>
                    <a:pt x="128905" y="143510"/>
                  </a:lnTo>
                  <a:lnTo>
                    <a:pt x="253746" y="140335"/>
                  </a:lnTo>
                  <a:lnTo>
                    <a:pt x="370586" y="135382"/>
                  </a:lnTo>
                  <a:lnTo>
                    <a:pt x="450342" y="130683"/>
                  </a:lnTo>
                  <a:lnTo>
                    <a:pt x="498983" y="127127"/>
                  </a:lnTo>
                  <a:lnTo>
                    <a:pt x="543306" y="123317"/>
                  </a:lnTo>
                  <a:lnTo>
                    <a:pt x="582930" y="119253"/>
                  </a:lnTo>
                  <a:lnTo>
                    <a:pt x="632206" y="112776"/>
                  </a:lnTo>
                  <a:lnTo>
                    <a:pt x="655080" y="108712"/>
                  </a:lnTo>
                  <a:lnTo>
                    <a:pt x="562483" y="108712"/>
                  </a:lnTo>
                  <a:close/>
                </a:path>
                <a:path w="1381125" h="144779">
                  <a:moveTo>
                    <a:pt x="665099" y="93472"/>
                  </a:moveTo>
                  <a:lnTo>
                    <a:pt x="655066" y="95758"/>
                  </a:lnTo>
                  <a:lnTo>
                    <a:pt x="655320" y="95758"/>
                  </a:lnTo>
                  <a:lnTo>
                    <a:pt x="643509" y="97917"/>
                  </a:lnTo>
                  <a:lnTo>
                    <a:pt x="630174" y="100203"/>
                  </a:lnTo>
                  <a:lnTo>
                    <a:pt x="615315" y="102362"/>
                  </a:lnTo>
                  <a:lnTo>
                    <a:pt x="599186" y="104521"/>
                  </a:lnTo>
                  <a:lnTo>
                    <a:pt x="581406" y="106680"/>
                  </a:lnTo>
                  <a:lnTo>
                    <a:pt x="562483" y="108712"/>
                  </a:lnTo>
                  <a:lnTo>
                    <a:pt x="655080" y="108712"/>
                  </a:lnTo>
                  <a:lnTo>
                    <a:pt x="657733" y="108204"/>
                  </a:lnTo>
                  <a:lnTo>
                    <a:pt x="694690" y="94488"/>
                  </a:lnTo>
                  <a:lnTo>
                    <a:pt x="695062" y="93599"/>
                  </a:lnTo>
                  <a:lnTo>
                    <a:pt x="664845" y="93599"/>
                  </a:lnTo>
                  <a:lnTo>
                    <a:pt x="665099" y="93472"/>
                  </a:lnTo>
                  <a:close/>
                </a:path>
                <a:path w="1381125" h="144779">
                  <a:moveTo>
                    <a:pt x="696074" y="91186"/>
                  </a:moveTo>
                  <a:lnTo>
                    <a:pt x="673317" y="91198"/>
                  </a:lnTo>
                  <a:lnTo>
                    <a:pt x="672973" y="91313"/>
                  </a:lnTo>
                  <a:lnTo>
                    <a:pt x="664845" y="93599"/>
                  </a:lnTo>
                  <a:lnTo>
                    <a:pt x="695062" y="93599"/>
                  </a:lnTo>
                  <a:lnTo>
                    <a:pt x="696074" y="91186"/>
                  </a:lnTo>
                  <a:close/>
                </a:path>
                <a:path w="1381125" h="144779">
                  <a:moveTo>
                    <a:pt x="673311" y="91198"/>
                  </a:moveTo>
                  <a:lnTo>
                    <a:pt x="672906" y="91313"/>
                  </a:lnTo>
                  <a:lnTo>
                    <a:pt x="673311" y="91198"/>
                  </a:lnTo>
                  <a:close/>
                </a:path>
                <a:path w="1381125" h="144779">
                  <a:moveTo>
                    <a:pt x="679703" y="89027"/>
                  </a:moveTo>
                  <a:lnTo>
                    <a:pt x="673311" y="91198"/>
                  </a:lnTo>
                  <a:lnTo>
                    <a:pt x="696074" y="91186"/>
                  </a:lnTo>
                  <a:lnTo>
                    <a:pt x="696287" y="90678"/>
                  </a:lnTo>
                  <a:lnTo>
                    <a:pt x="695451" y="90678"/>
                  </a:lnTo>
                  <a:lnTo>
                    <a:pt x="696468" y="89408"/>
                  </a:lnTo>
                  <a:lnTo>
                    <a:pt x="678942" y="89408"/>
                  </a:lnTo>
                  <a:lnTo>
                    <a:pt x="679703" y="89027"/>
                  </a:lnTo>
                  <a:close/>
                </a:path>
                <a:path w="1381125" h="144779">
                  <a:moveTo>
                    <a:pt x="697484" y="88138"/>
                  </a:moveTo>
                  <a:lnTo>
                    <a:pt x="695451" y="90678"/>
                  </a:lnTo>
                  <a:lnTo>
                    <a:pt x="696737" y="89713"/>
                  </a:lnTo>
                  <a:lnTo>
                    <a:pt x="697484" y="88138"/>
                  </a:lnTo>
                  <a:close/>
                </a:path>
                <a:path w="1381125" h="144779">
                  <a:moveTo>
                    <a:pt x="696737" y="89713"/>
                  </a:moveTo>
                  <a:lnTo>
                    <a:pt x="695451" y="90678"/>
                  </a:lnTo>
                  <a:lnTo>
                    <a:pt x="696287" y="90678"/>
                  </a:lnTo>
                  <a:lnTo>
                    <a:pt x="696737" y="89713"/>
                  </a:lnTo>
                  <a:close/>
                </a:path>
                <a:path w="1381125" h="144779">
                  <a:moveTo>
                    <a:pt x="699135" y="88138"/>
                  </a:moveTo>
                  <a:lnTo>
                    <a:pt x="697484" y="88138"/>
                  </a:lnTo>
                  <a:lnTo>
                    <a:pt x="696737" y="89713"/>
                  </a:lnTo>
                  <a:lnTo>
                    <a:pt x="697653" y="89027"/>
                  </a:lnTo>
                  <a:lnTo>
                    <a:pt x="697356" y="89027"/>
                  </a:lnTo>
                  <a:lnTo>
                    <a:pt x="698500" y="88392"/>
                  </a:lnTo>
                  <a:lnTo>
                    <a:pt x="698627" y="88392"/>
                  </a:lnTo>
                  <a:lnTo>
                    <a:pt x="699135" y="88138"/>
                  </a:lnTo>
                  <a:close/>
                </a:path>
                <a:path w="1381125" h="144779">
                  <a:moveTo>
                    <a:pt x="684062" y="86995"/>
                  </a:moveTo>
                  <a:lnTo>
                    <a:pt x="683768" y="86995"/>
                  </a:lnTo>
                  <a:lnTo>
                    <a:pt x="682625" y="87630"/>
                  </a:lnTo>
                  <a:lnTo>
                    <a:pt x="678942" y="89408"/>
                  </a:lnTo>
                  <a:lnTo>
                    <a:pt x="696468" y="89408"/>
                  </a:lnTo>
                  <a:lnTo>
                    <a:pt x="697484" y="88138"/>
                  </a:lnTo>
                  <a:lnTo>
                    <a:pt x="699135" y="88138"/>
                  </a:lnTo>
                  <a:lnTo>
                    <a:pt x="699643" y="87884"/>
                  </a:lnTo>
                  <a:lnTo>
                    <a:pt x="683641" y="87884"/>
                  </a:lnTo>
                  <a:lnTo>
                    <a:pt x="684062" y="86995"/>
                  </a:lnTo>
                  <a:close/>
                </a:path>
                <a:path w="1381125" h="144779">
                  <a:moveTo>
                    <a:pt x="698500" y="88392"/>
                  </a:moveTo>
                  <a:lnTo>
                    <a:pt x="697356" y="89027"/>
                  </a:lnTo>
                  <a:lnTo>
                    <a:pt x="698245" y="88582"/>
                  </a:lnTo>
                  <a:lnTo>
                    <a:pt x="698500" y="88392"/>
                  </a:lnTo>
                  <a:close/>
                </a:path>
                <a:path w="1381125" h="144779">
                  <a:moveTo>
                    <a:pt x="698245" y="88582"/>
                  </a:moveTo>
                  <a:lnTo>
                    <a:pt x="697356" y="89027"/>
                  </a:lnTo>
                  <a:lnTo>
                    <a:pt x="697653" y="89027"/>
                  </a:lnTo>
                  <a:lnTo>
                    <a:pt x="698245" y="88582"/>
                  </a:lnTo>
                  <a:close/>
                </a:path>
                <a:path w="1381125" h="144779">
                  <a:moveTo>
                    <a:pt x="698627" y="88392"/>
                  </a:moveTo>
                  <a:lnTo>
                    <a:pt x="698500" y="88392"/>
                  </a:lnTo>
                  <a:lnTo>
                    <a:pt x="698245" y="88582"/>
                  </a:lnTo>
                  <a:lnTo>
                    <a:pt x="698627" y="88392"/>
                  </a:lnTo>
                  <a:close/>
                </a:path>
                <a:path w="1381125" h="144779">
                  <a:moveTo>
                    <a:pt x="685673" y="85344"/>
                  </a:moveTo>
                  <a:lnTo>
                    <a:pt x="684387" y="86308"/>
                  </a:lnTo>
                  <a:lnTo>
                    <a:pt x="683641" y="87884"/>
                  </a:lnTo>
                  <a:lnTo>
                    <a:pt x="685673" y="85344"/>
                  </a:lnTo>
                  <a:close/>
                </a:path>
                <a:path w="1381125" h="144779">
                  <a:moveTo>
                    <a:pt x="706282" y="85344"/>
                  </a:moveTo>
                  <a:lnTo>
                    <a:pt x="685673" y="85344"/>
                  </a:lnTo>
                  <a:lnTo>
                    <a:pt x="683641" y="87884"/>
                  </a:lnTo>
                  <a:lnTo>
                    <a:pt x="699643" y="87884"/>
                  </a:lnTo>
                  <a:lnTo>
                    <a:pt x="702183" y="86614"/>
                  </a:lnTo>
                  <a:lnTo>
                    <a:pt x="702542" y="86614"/>
                  </a:lnTo>
                  <a:lnTo>
                    <a:pt x="706282" y="85344"/>
                  </a:lnTo>
                  <a:close/>
                </a:path>
                <a:path w="1381125" h="144779">
                  <a:moveTo>
                    <a:pt x="682878" y="87439"/>
                  </a:moveTo>
                  <a:lnTo>
                    <a:pt x="682498" y="87630"/>
                  </a:lnTo>
                  <a:lnTo>
                    <a:pt x="682878" y="87439"/>
                  </a:lnTo>
                  <a:close/>
                </a:path>
                <a:path w="1381125" h="144779">
                  <a:moveTo>
                    <a:pt x="683768" y="86995"/>
                  </a:moveTo>
                  <a:lnTo>
                    <a:pt x="682878" y="87439"/>
                  </a:lnTo>
                  <a:lnTo>
                    <a:pt x="682625" y="87630"/>
                  </a:lnTo>
                  <a:lnTo>
                    <a:pt x="683768" y="86995"/>
                  </a:lnTo>
                  <a:close/>
                </a:path>
                <a:path w="1381125" h="144779">
                  <a:moveTo>
                    <a:pt x="684387" y="86308"/>
                  </a:moveTo>
                  <a:lnTo>
                    <a:pt x="682878" y="87439"/>
                  </a:lnTo>
                  <a:lnTo>
                    <a:pt x="683768" y="86995"/>
                  </a:lnTo>
                  <a:lnTo>
                    <a:pt x="684062" y="86995"/>
                  </a:lnTo>
                  <a:lnTo>
                    <a:pt x="684387" y="86308"/>
                  </a:lnTo>
                  <a:close/>
                </a:path>
                <a:path w="1381125" h="144779">
                  <a:moveTo>
                    <a:pt x="702542" y="86614"/>
                  </a:moveTo>
                  <a:lnTo>
                    <a:pt x="702183" y="86614"/>
                  </a:lnTo>
                  <a:lnTo>
                    <a:pt x="701421" y="86995"/>
                  </a:lnTo>
                  <a:lnTo>
                    <a:pt x="702542" y="86614"/>
                  </a:lnTo>
                  <a:close/>
                </a:path>
                <a:path w="1381125" h="144779">
                  <a:moveTo>
                    <a:pt x="1304830" y="31897"/>
                  </a:moveTo>
                  <a:lnTo>
                    <a:pt x="1252093" y="32512"/>
                  </a:lnTo>
                  <a:lnTo>
                    <a:pt x="1188974" y="33909"/>
                  </a:lnTo>
                  <a:lnTo>
                    <a:pt x="1067562" y="37973"/>
                  </a:lnTo>
                  <a:lnTo>
                    <a:pt x="956437" y="43688"/>
                  </a:lnTo>
                  <a:lnTo>
                    <a:pt x="882142" y="48895"/>
                  </a:lnTo>
                  <a:lnTo>
                    <a:pt x="837692" y="52705"/>
                  </a:lnTo>
                  <a:lnTo>
                    <a:pt x="798195" y="56769"/>
                  </a:lnTo>
                  <a:lnTo>
                    <a:pt x="748919" y="63246"/>
                  </a:lnTo>
                  <a:lnTo>
                    <a:pt x="704215" y="72644"/>
                  </a:lnTo>
                  <a:lnTo>
                    <a:pt x="684784" y="85471"/>
                  </a:lnTo>
                  <a:lnTo>
                    <a:pt x="684387" y="86308"/>
                  </a:lnTo>
                  <a:lnTo>
                    <a:pt x="685673" y="85344"/>
                  </a:lnTo>
                  <a:lnTo>
                    <a:pt x="706282" y="85344"/>
                  </a:lnTo>
                  <a:lnTo>
                    <a:pt x="707778" y="84836"/>
                  </a:lnTo>
                  <a:lnTo>
                    <a:pt x="708151" y="84709"/>
                  </a:lnTo>
                  <a:lnTo>
                    <a:pt x="716280" y="82423"/>
                  </a:lnTo>
                  <a:lnTo>
                    <a:pt x="716583" y="82423"/>
                  </a:lnTo>
                  <a:lnTo>
                    <a:pt x="726059" y="80264"/>
                  </a:lnTo>
                  <a:lnTo>
                    <a:pt x="725805" y="80264"/>
                  </a:lnTo>
                  <a:lnTo>
                    <a:pt x="737616" y="78105"/>
                  </a:lnTo>
                  <a:lnTo>
                    <a:pt x="750951" y="75819"/>
                  </a:lnTo>
                  <a:lnTo>
                    <a:pt x="765683" y="73660"/>
                  </a:lnTo>
                  <a:lnTo>
                    <a:pt x="781939" y="71501"/>
                  </a:lnTo>
                  <a:lnTo>
                    <a:pt x="799719" y="69342"/>
                  </a:lnTo>
                  <a:lnTo>
                    <a:pt x="818642" y="67310"/>
                  </a:lnTo>
                  <a:lnTo>
                    <a:pt x="819911" y="67310"/>
                  </a:lnTo>
                  <a:lnTo>
                    <a:pt x="838962" y="65405"/>
                  </a:lnTo>
                  <a:lnTo>
                    <a:pt x="883158" y="61595"/>
                  </a:lnTo>
                  <a:lnTo>
                    <a:pt x="957199" y="56388"/>
                  </a:lnTo>
                  <a:lnTo>
                    <a:pt x="1011174" y="53340"/>
                  </a:lnTo>
                  <a:lnTo>
                    <a:pt x="1068197" y="50673"/>
                  </a:lnTo>
                  <a:lnTo>
                    <a:pt x="1127760" y="48387"/>
                  </a:lnTo>
                  <a:lnTo>
                    <a:pt x="1189227" y="46482"/>
                  </a:lnTo>
                  <a:lnTo>
                    <a:pt x="1304893" y="44598"/>
                  </a:lnTo>
                  <a:lnTo>
                    <a:pt x="1304830" y="31897"/>
                  </a:lnTo>
                  <a:close/>
                </a:path>
                <a:path w="1381125" h="144779">
                  <a:moveTo>
                    <a:pt x="708218" y="84709"/>
                  </a:moveTo>
                  <a:lnTo>
                    <a:pt x="707813" y="84823"/>
                  </a:lnTo>
                  <a:lnTo>
                    <a:pt x="708218" y="84709"/>
                  </a:lnTo>
                  <a:close/>
                </a:path>
                <a:path w="1381125" h="144779">
                  <a:moveTo>
                    <a:pt x="716583" y="82423"/>
                  </a:moveTo>
                  <a:lnTo>
                    <a:pt x="716280" y="82423"/>
                  </a:lnTo>
                  <a:lnTo>
                    <a:pt x="716026" y="82550"/>
                  </a:lnTo>
                  <a:lnTo>
                    <a:pt x="716583" y="82423"/>
                  </a:lnTo>
                  <a:close/>
                </a:path>
                <a:path w="1381125" h="144779">
                  <a:moveTo>
                    <a:pt x="1368919" y="31750"/>
                  </a:moveTo>
                  <a:lnTo>
                    <a:pt x="1317498" y="31750"/>
                  </a:lnTo>
                  <a:lnTo>
                    <a:pt x="1317625" y="44450"/>
                  </a:lnTo>
                  <a:lnTo>
                    <a:pt x="1304893" y="44598"/>
                  </a:lnTo>
                  <a:lnTo>
                    <a:pt x="1305052" y="76200"/>
                  </a:lnTo>
                  <a:lnTo>
                    <a:pt x="1380998" y="37719"/>
                  </a:lnTo>
                  <a:lnTo>
                    <a:pt x="1368919" y="31750"/>
                  </a:lnTo>
                  <a:close/>
                </a:path>
                <a:path w="1381125" h="144779">
                  <a:moveTo>
                    <a:pt x="819911" y="67310"/>
                  </a:moveTo>
                  <a:lnTo>
                    <a:pt x="818642" y="67310"/>
                  </a:lnTo>
                  <a:lnTo>
                    <a:pt x="819911" y="67310"/>
                  </a:lnTo>
                  <a:close/>
                </a:path>
                <a:path w="1381125" h="144779">
                  <a:moveTo>
                    <a:pt x="1317498" y="31750"/>
                  </a:moveTo>
                  <a:lnTo>
                    <a:pt x="1304830" y="31897"/>
                  </a:lnTo>
                  <a:lnTo>
                    <a:pt x="1304893" y="44598"/>
                  </a:lnTo>
                  <a:lnTo>
                    <a:pt x="1317625" y="44450"/>
                  </a:lnTo>
                  <a:lnTo>
                    <a:pt x="1317498" y="31750"/>
                  </a:lnTo>
                  <a:close/>
                </a:path>
                <a:path w="1381125" h="144779">
                  <a:moveTo>
                    <a:pt x="1304671" y="0"/>
                  </a:moveTo>
                  <a:lnTo>
                    <a:pt x="1304830" y="31897"/>
                  </a:lnTo>
                  <a:lnTo>
                    <a:pt x="1317498" y="31750"/>
                  </a:lnTo>
                  <a:lnTo>
                    <a:pt x="1368919" y="31750"/>
                  </a:lnTo>
                  <a:lnTo>
                    <a:pt x="1304671"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43023" name="object 16">
              <a:extLst>
                <a:ext uri="{FF2B5EF4-FFF2-40B4-BE49-F238E27FC236}">
                  <a16:creationId xmlns:a16="http://schemas.microsoft.com/office/drawing/2014/main" id="{EB4B4F12-942D-C07D-2A50-1CE06683F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8802" y="4470019"/>
              <a:ext cx="220979" cy="2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9" name="object 17">
            <a:extLst>
              <a:ext uri="{FF2B5EF4-FFF2-40B4-BE49-F238E27FC236}">
                <a16:creationId xmlns:a16="http://schemas.microsoft.com/office/drawing/2014/main" id="{2AD07473-EF38-4043-4C33-1753EBEB69ED}"/>
              </a:ext>
            </a:extLst>
          </p:cNvPr>
          <p:cNvSpPr txBox="1">
            <a:spLocks noChangeArrowheads="1"/>
          </p:cNvSpPr>
          <p:nvPr/>
        </p:nvSpPr>
        <p:spPr bwMode="auto">
          <a:xfrm>
            <a:off x="9272588" y="4398963"/>
            <a:ext cx="34766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8100" indent="-396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600" b="1">
                <a:solidFill>
                  <a:srgbClr val="FFC000"/>
                </a:solidFill>
              </a:rPr>
              <a:t>Office off Transit</a:t>
            </a:r>
          </a:p>
        </p:txBody>
      </p:sp>
      <p:pic>
        <p:nvPicPr>
          <p:cNvPr id="43020" name="object 18">
            <a:extLst>
              <a:ext uri="{FF2B5EF4-FFF2-40B4-BE49-F238E27FC236}">
                <a16:creationId xmlns:a16="http://schemas.microsoft.com/office/drawing/2014/main" id="{BAE77759-E85C-1226-8EB9-C04500E2F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350" y="4167188"/>
            <a:ext cx="2984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Ορθογώνιο 3">
            <a:extLst>
              <a:ext uri="{FF2B5EF4-FFF2-40B4-BE49-F238E27FC236}">
                <a16:creationId xmlns:a16="http://schemas.microsoft.com/office/drawing/2014/main" id="{5F6B7589-DCDD-7AAA-05A9-2B8FF37D5C84}"/>
              </a:ext>
            </a:extLst>
          </p:cNvPr>
          <p:cNvSpPr>
            <a:spLocks noChangeArrowheads="1"/>
          </p:cNvSpPr>
          <p:nvPr/>
        </p:nvSpPr>
        <p:spPr bwMode="auto">
          <a:xfrm>
            <a:off x="425450" y="2214563"/>
            <a:ext cx="110211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n-US" sz="3600" b="1" dirty="0"/>
              <a:t>Απλουστευμένη &amp; Συμπληρωματική διασάφηση</a:t>
            </a:r>
          </a:p>
        </p:txBody>
      </p:sp>
      <p:sp>
        <p:nvSpPr>
          <p:cNvPr id="49155" name="object 2">
            <a:extLst>
              <a:ext uri="{FF2B5EF4-FFF2-40B4-BE49-F238E27FC236}">
                <a16:creationId xmlns:a16="http://schemas.microsoft.com/office/drawing/2014/main" id="{CC7B4769-8660-55EF-3593-9FD08FBB5C2B}"/>
              </a:ext>
            </a:extLst>
          </p:cNvPr>
          <p:cNvSpPr>
            <a:spLocks noGrp="1"/>
          </p:cNvSpPr>
          <p:nvPr>
            <p:ph type="ctrTitle"/>
          </p:nvPr>
        </p:nvSpPr>
        <p:spPr>
          <a:xfrm>
            <a:off x="425450" y="2860894"/>
            <a:ext cx="4268787" cy="3398366"/>
          </a:xfrm>
        </p:spPr>
        <p:txBody>
          <a:bodyPr lIns="0" tIns="12700" rIns="0" bIns="0">
            <a:spAutoFit/>
          </a:bodyPr>
          <a:lstStyle/>
          <a:p>
            <a:pPr marL="12700">
              <a:lnSpc>
                <a:spcPct val="100000"/>
              </a:lnSpc>
              <a:spcBef>
                <a:spcPts val="100"/>
              </a:spcBef>
            </a:pPr>
            <a:br>
              <a:rPr lang="en-US" altLang="en-US" sz="1800" dirty="0"/>
            </a:br>
            <a:r>
              <a:rPr lang="el-GR" altLang="en-US" sz="1800" u="sng" dirty="0"/>
              <a:t>Νομικές παραπομπές</a:t>
            </a:r>
            <a:r>
              <a:rPr lang="el-GR" altLang="en-US" sz="1800" dirty="0"/>
              <a:t>:</a:t>
            </a:r>
            <a:br>
              <a:rPr lang="el-GR" altLang="en-US" sz="1800" dirty="0"/>
            </a:br>
            <a:r>
              <a:rPr lang="el-GR" altLang="en-US" sz="1800" dirty="0"/>
              <a:t>Άρθρα 166 και 167 του ΕΤΚ </a:t>
            </a:r>
            <a:br>
              <a:rPr lang="el-GR" altLang="en-US" sz="1800" dirty="0"/>
            </a:br>
            <a:r>
              <a:rPr lang="el-GR" altLang="en-US" sz="1800" dirty="0"/>
              <a:t>Άρθρα 145 έως 147 της κατ’ εξουσιοδότηση πράξης του ΕΤΚ </a:t>
            </a:r>
            <a:br>
              <a:rPr lang="el-GR" altLang="en-US" sz="1800" dirty="0"/>
            </a:br>
            <a:r>
              <a:rPr lang="el-GR" altLang="en-US" sz="1800" dirty="0"/>
              <a:t>Άρθρο 224 της εκτελεστικής πράξης του ΕΤΚ</a:t>
            </a:r>
            <a:br>
              <a:rPr lang="el-GR" altLang="en-US" sz="1800" dirty="0">
                <a:cs typeface="Arial" panose="020B0604020202020204" pitchFamily="34" charset="0"/>
              </a:rPr>
            </a:br>
            <a:br>
              <a:rPr lang="el-GR" altLang="en-US" sz="1800" dirty="0"/>
            </a:br>
            <a:br>
              <a:rPr lang="el-GR" altLang="en-US" sz="1800" dirty="0"/>
            </a:br>
            <a:br>
              <a:rPr lang="el-GR" altLang="en-US" sz="1800" dirty="0">
                <a:cs typeface="Arial" panose="020B0604020202020204" pitchFamily="34" charset="0"/>
              </a:rPr>
            </a:br>
            <a:endParaRPr lang="en-US" altLang="en-US"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object 2">
            <a:extLst>
              <a:ext uri="{FF2B5EF4-FFF2-40B4-BE49-F238E27FC236}">
                <a16:creationId xmlns:a16="http://schemas.microsoft.com/office/drawing/2014/main" id="{06CDD28C-9371-D2F7-CCDA-B010D70A8B1C}"/>
              </a:ext>
            </a:extLst>
          </p:cNvPr>
          <p:cNvGrpSpPr>
            <a:grpSpLocks/>
          </p:cNvGrpSpPr>
          <p:nvPr/>
        </p:nvGrpSpPr>
        <p:grpSpPr bwMode="auto">
          <a:xfrm>
            <a:off x="9436100" y="1023938"/>
            <a:ext cx="2582863" cy="5208587"/>
            <a:chOff x="9407652" y="1437132"/>
            <a:chExt cx="2581910" cy="5209540"/>
          </a:xfrm>
        </p:grpSpPr>
        <p:pic>
          <p:nvPicPr>
            <p:cNvPr id="50213" name="object 3">
              <a:extLst>
                <a:ext uri="{FF2B5EF4-FFF2-40B4-BE49-F238E27FC236}">
                  <a16:creationId xmlns:a16="http://schemas.microsoft.com/office/drawing/2014/main" id="{CF65CCA7-75B6-8187-BE3D-9B256B375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652" y="1437132"/>
              <a:ext cx="2581655" cy="52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4" name="object 4">
              <a:extLst>
                <a:ext uri="{FF2B5EF4-FFF2-40B4-BE49-F238E27FC236}">
                  <a16:creationId xmlns:a16="http://schemas.microsoft.com/office/drawing/2014/main" id="{2DB1459A-01A0-9A64-71D7-C29A86A5B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088" y="1476756"/>
              <a:ext cx="2467355" cy="509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5" name="object 5">
              <a:extLst>
                <a:ext uri="{FF2B5EF4-FFF2-40B4-BE49-F238E27FC236}">
                  <a16:creationId xmlns:a16="http://schemas.microsoft.com/office/drawing/2014/main" id="{010DD19B-94EA-6519-B73F-FA4637FA5320}"/>
                </a:ext>
              </a:extLst>
            </p:cNvPr>
            <p:cNvSpPr>
              <a:spLocks/>
            </p:cNvSpPr>
            <p:nvPr/>
          </p:nvSpPr>
          <p:spPr bwMode="auto">
            <a:xfrm>
              <a:off x="10677906" y="1619250"/>
              <a:ext cx="76200" cy="4693285"/>
            </a:xfrm>
            <a:custGeom>
              <a:avLst/>
              <a:gdLst>
                <a:gd name="T0" fmla="*/ 28194 w 76200"/>
                <a:gd name="T1" fmla="*/ 79248 h 4693285"/>
                <a:gd name="T2" fmla="*/ 48005 w 76200"/>
                <a:gd name="T3" fmla="*/ 138684 h 4693285"/>
                <a:gd name="T4" fmla="*/ 48005 w 76200"/>
                <a:gd name="T5" fmla="*/ 217932 h 4693285"/>
                <a:gd name="T6" fmla="*/ 28194 w 76200"/>
                <a:gd name="T7" fmla="*/ 277367 h 4693285"/>
                <a:gd name="T8" fmla="*/ 48005 w 76200"/>
                <a:gd name="T9" fmla="*/ 277367 h 4693285"/>
                <a:gd name="T10" fmla="*/ 28194 w 76200"/>
                <a:gd name="T11" fmla="*/ 495300 h 4693285"/>
                <a:gd name="T12" fmla="*/ 48005 w 76200"/>
                <a:gd name="T13" fmla="*/ 554736 h 4693285"/>
                <a:gd name="T14" fmla="*/ 48005 w 76200"/>
                <a:gd name="T15" fmla="*/ 633984 h 4693285"/>
                <a:gd name="T16" fmla="*/ 28194 w 76200"/>
                <a:gd name="T17" fmla="*/ 693420 h 4693285"/>
                <a:gd name="T18" fmla="*/ 48005 w 76200"/>
                <a:gd name="T19" fmla="*/ 693420 h 4693285"/>
                <a:gd name="T20" fmla="*/ 28194 w 76200"/>
                <a:gd name="T21" fmla="*/ 911351 h 4693285"/>
                <a:gd name="T22" fmla="*/ 48005 w 76200"/>
                <a:gd name="T23" fmla="*/ 970788 h 4693285"/>
                <a:gd name="T24" fmla="*/ 48005 w 76200"/>
                <a:gd name="T25" fmla="*/ 1050036 h 4693285"/>
                <a:gd name="T26" fmla="*/ 28194 w 76200"/>
                <a:gd name="T27" fmla="*/ 1109472 h 4693285"/>
                <a:gd name="T28" fmla="*/ 48005 w 76200"/>
                <a:gd name="T29" fmla="*/ 1109472 h 4693285"/>
                <a:gd name="T30" fmla="*/ 28194 w 76200"/>
                <a:gd name="T31" fmla="*/ 1327403 h 4693285"/>
                <a:gd name="T32" fmla="*/ 48005 w 76200"/>
                <a:gd name="T33" fmla="*/ 1386839 h 4693285"/>
                <a:gd name="T34" fmla="*/ 48005 w 76200"/>
                <a:gd name="T35" fmla="*/ 1466088 h 4693285"/>
                <a:gd name="T36" fmla="*/ 28194 w 76200"/>
                <a:gd name="T37" fmla="*/ 1525524 h 4693285"/>
                <a:gd name="T38" fmla="*/ 48005 w 76200"/>
                <a:gd name="T39" fmla="*/ 1525524 h 4693285"/>
                <a:gd name="T40" fmla="*/ 28194 w 76200"/>
                <a:gd name="T41" fmla="*/ 1743455 h 4693285"/>
                <a:gd name="T42" fmla="*/ 48005 w 76200"/>
                <a:gd name="T43" fmla="*/ 1802891 h 4693285"/>
                <a:gd name="T44" fmla="*/ 48005 w 76200"/>
                <a:gd name="T45" fmla="*/ 1882139 h 4693285"/>
                <a:gd name="T46" fmla="*/ 28194 w 76200"/>
                <a:gd name="T47" fmla="*/ 1941576 h 4693285"/>
                <a:gd name="T48" fmla="*/ 48005 w 76200"/>
                <a:gd name="T49" fmla="*/ 1941576 h 4693285"/>
                <a:gd name="T50" fmla="*/ 28194 w 76200"/>
                <a:gd name="T51" fmla="*/ 2159508 h 4693285"/>
                <a:gd name="T52" fmla="*/ 48005 w 76200"/>
                <a:gd name="T53" fmla="*/ 2218944 h 4693285"/>
                <a:gd name="T54" fmla="*/ 48005 w 76200"/>
                <a:gd name="T55" fmla="*/ 2298192 h 4693285"/>
                <a:gd name="T56" fmla="*/ 28194 w 76200"/>
                <a:gd name="T57" fmla="*/ 2357628 h 4693285"/>
                <a:gd name="T58" fmla="*/ 48005 w 76200"/>
                <a:gd name="T59" fmla="*/ 2357628 h 4693285"/>
                <a:gd name="T60" fmla="*/ 28194 w 76200"/>
                <a:gd name="T61" fmla="*/ 2575560 h 4693285"/>
                <a:gd name="T62" fmla="*/ 48005 w 76200"/>
                <a:gd name="T63" fmla="*/ 2634996 h 4693285"/>
                <a:gd name="T64" fmla="*/ 48005 w 76200"/>
                <a:gd name="T65" fmla="*/ 2714244 h 4693285"/>
                <a:gd name="T66" fmla="*/ 28194 w 76200"/>
                <a:gd name="T67" fmla="*/ 2773680 h 4693285"/>
                <a:gd name="T68" fmla="*/ 48005 w 76200"/>
                <a:gd name="T69" fmla="*/ 2773680 h 4693285"/>
                <a:gd name="T70" fmla="*/ 28194 w 76200"/>
                <a:gd name="T71" fmla="*/ 2991612 h 4693285"/>
                <a:gd name="T72" fmla="*/ 48005 w 76200"/>
                <a:gd name="T73" fmla="*/ 3051048 h 4693285"/>
                <a:gd name="T74" fmla="*/ 48005 w 76200"/>
                <a:gd name="T75" fmla="*/ 3130296 h 4693285"/>
                <a:gd name="T76" fmla="*/ 28194 w 76200"/>
                <a:gd name="T77" fmla="*/ 3189732 h 4693285"/>
                <a:gd name="T78" fmla="*/ 48005 w 76200"/>
                <a:gd name="T79" fmla="*/ 3189732 h 4693285"/>
                <a:gd name="T80" fmla="*/ 28194 w 76200"/>
                <a:gd name="T81" fmla="*/ 3407664 h 4693285"/>
                <a:gd name="T82" fmla="*/ 48005 w 76200"/>
                <a:gd name="T83" fmla="*/ 3467100 h 4693285"/>
                <a:gd name="T84" fmla="*/ 48005 w 76200"/>
                <a:gd name="T85" fmla="*/ 3546348 h 4693285"/>
                <a:gd name="T86" fmla="*/ 28194 w 76200"/>
                <a:gd name="T87" fmla="*/ 3605783 h 4693285"/>
                <a:gd name="T88" fmla="*/ 48005 w 76200"/>
                <a:gd name="T89" fmla="*/ 3605783 h 4693285"/>
                <a:gd name="T90" fmla="*/ 28194 w 76200"/>
                <a:gd name="T91" fmla="*/ 3823716 h 4693285"/>
                <a:gd name="T92" fmla="*/ 48005 w 76200"/>
                <a:gd name="T93" fmla="*/ 3883152 h 4693285"/>
                <a:gd name="T94" fmla="*/ 48005 w 76200"/>
                <a:gd name="T95" fmla="*/ 3962400 h 4693285"/>
                <a:gd name="T96" fmla="*/ 28194 w 76200"/>
                <a:gd name="T97" fmla="*/ 4021836 h 4693285"/>
                <a:gd name="T98" fmla="*/ 48005 w 76200"/>
                <a:gd name="T99" fmla="*/ 4021836 h 4693285"/>
                <a:gd name="T100" fmla="*/ 28194 w 76200"/>
                <a:gd name="T101" fmla="*/ 4239768 h 4693285"/>
                <a:gd name="T102" fmla="*/ 48005 w 76200"/>
                <a:gd name="T103" fmla="*/ 4299204 h 4693285"/>
                <a:gd name="T104" fmla="*/ 48005 w 76200"/>
                <a:gd name="T105" fmla="*/ 4378452 h 4693285"/>
                <a:gd name="T106" fmla="*/ 28194 w 76200"/>
                <a:gd name="T107" fmla="*/ 4437888 h 4693285"/>
                <a:gd name="T108" fmla="*/ 48005 w 76200"/>
                <a:gd name="T109" fmla="*/ 4437888 h 4693285"/>
                <a:gd name="T110" fmla="*/ 38100 w 76200"/>
                <a:gd name="T111" fmla="*/ 4693069 h 4693285"/>
                <a:gd name="T112" fmla="*/ 28194 w 76200"/>
                <a:gd name="T113" fmla="*/ 4616869 h 4693285"/>
                <a:gd name="T114" fmla="*/ 28194 w 76200"/>
                <a:gd name="T115" fmla="*/ 4629581 h 4693285"/>
                <a:gd name="T116" fmla="*/ 76200 w 76200"/>
                <a:gd name="T117" fmla="*/ 4616869 h 4693285"/>
                <a:gd name="T118" fmla="*/ 69843 w 76200"/>
                <a:gd name="T119" fmla="*/ 4629581 h 469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200" h="4693285">
                  <a:moveTo>
                    <a:pt x="48005" y="0"/>
                  </a:moveTo>
                  <a:lnTo>
                    <a:pt x="28194" y="0"/>
                  </a:lnTo>
                  <a:lnTo>
                    <a:pt x="28194" y="79248"/>
                  </a:lnTo>
                  <a:lnTo>
                    <a:pt x="48005" y="79248"/>
                  </a:lnTo>
                  <a:lnTo>
                    <a:pt x="48005" y="0"/>
                  </a:lnTo>
                  <a:close/>
                </a:path>
                <a:path w="76200" h="4693285">
                  <a:moveTo>
                    <a:pt x="48005" y="138684"/>
                  </a:moveTo>
                  <a:lnTo>
                    <a:pt x="28194" y="138684"/>
                  </a:lnTo>
                  <a:lnTo>
                    <a:pt x="28194" y="217932"/>
                  </a:lnTo>
                  <a:lnTo>
                    <a:pt x="48005" y="217932"/>
                  </a:lnTo>
                  <a:lnTo>
                    <a:pt x="48005" y="138684"/>
                  </a:lnTo>
                  <a:close/>
                </a:path>
                <a:path w="76200" h="4693285">
                  <a:moveTo>
                    <a:pt x="48005" y="277367"/>
                  </a:moveTo>
                  <a:lnTo>
                    <a:pt x="28194" y="277367"/>
                  </a:lnTo>
                  <a:lnTo>
                    <a:pt x="28194" y="356615"/>
                  </a:lnTo>
                  <a:lnTo>
                    <a:pt x="48005" y="356615"/>
                  </a:lnTo>
                  <a:lnTo>
                    <a:pt x="48005" y="277367"/>
                  </a:lnTo>
                  <a:close/>
                </a:path>
                <a:path w="76200" h="4693285">
                  <a:moveTo>
                    <a:pt x="48005" y="416051"/>
                  </a:moveTo>
                  <a:lnTo>
                    <a:pt x="28194" y="416051"/>
                  </a:lnTo>
                  <a:lnTo>
                    <a:pt x="28194" y="495300"/>
                  </a:lnTo>
                  <a:lnTo>
                    <a:pt x="48005" y="495300"/>
                  </a:lnTo>
                  <a:lnTo>
                    <a:pt x="48005" y="416051"/>
                  </a:lnTo>
                  <a:close/>
                </a:path>
                <a:path w="76200" h="4693285">
                  <a:moveTo>
                    <a:pt x="48005" y="554736"/>
                  </a:moveTo>
                  <a:lnTo>
                    <a:pt x="28194" y="554736"/>
                  </a:lnTo>
                  <a:lnTo>
                    <a:pt x="28194" y="633984"/>
                  </a:lnTo>
                  <a:lnTo>
                    <a:pt x="48005" y="633984"/>
                  </a:lnTo>
                  <a:lnTo>
                    <a:pt x="48005" y="554736"/>
                  </a:lnTo>
                  <a:close/>
                </a:path>
                <a:path w="76200" h="4693285">
                  <a:moveTo>
                    <a:pt x="48005" y="693420"/>
                  </a:moveTo>
                  <a:lnTo>
                    <a:pt x="28194" y="693420"/>
                  </a:lnTo>
                  <a:lnTo>
                    <a:pt x="28194" y="772667"/>
                  </a:lnTo>
                  <a:lnTo>
                    <a:pt x="48005" y="772667"/>
                  </a:lnTo>
                  <a:lnTo>
                    <a:pt x="48005" y="693420"/>
                  </a:lnTo>
                  <a:close/>
                </a:path>
                <a:path w="76200" h="4693285">
                  <a:moveTo>
                    <a:pt x="48005" y="832103"/>
                  </a:moveTo>
                  <a:lnTo>
                    <a:pt x="28194" y="832103"/>
                  </a:lnTo>
                  <a:lnTo>
                    <a:pt x="28194" y="911351"/>
                  </a:lnTo>
                  <a:lnTo>
                    <a:pt x="48005" y="911351"/>
                  </a:lnTo>
                  <a:lnTo>
                    <a:pt x="48005" y="832103"/>
                  </a:lnTo>
                  <a:close/>
                </a:path>
                <a:path w="76200" h="4693285">
                  <a:moveTo>
                    <a:pt x="48005" y="970788"/>
                  </a:moveTo>
                  <a:lnTo>
                    <a:pt x="28194" y="970788"/>
                  </a:lnTo>
                  <a:lnTo>
                    <a:pt x="28194" y="1050036"/>
                  </a:lnTo>
                  <a:lnTo>
                    <a:pt x="48005" y="1050036"/>
                  </a:lnTo>
                  <a:lnTo>
                    <a:pt x="48005" y="970788"/>
                  </a:lnTo>
                  <a:close/>
                </a:path>
                <a:path w="76200" h="4693285">
                  <a:moveTo>
                    <a:pt x="48005" y="1109472"/>
                  </a:moveTo>
                  <a:lnTo>
                    <a:pt x="28194" y="1109472"/>
                  </a:lnTo>
                  <a:lnTo>
                    <a:pt x="28194" y="1188720"/>
                  </a:lnTo>
                  <a:lnTo>
                    <a:pt x="48005" y="1188720"/>
                  </a:lnTo>
                  <a:lnTo>
                    <a:pt x="48005" y="1109472"/>
                  </a:lnTo>
                  <a:close/>
                </a:path>
                <a:path w="76200" h="4693285">
                  <a:moveTo>
                    <a:pt x="48005" y="1248155"/>
                  </a:moveTo>
                  <a:lnTo>
                    <a:pt x="28194" y="1248155"/>
                  </a:lnTo>
                  <a:lnTo>
                    <a:pt x="28194" y="1327403"/>
                  </a:lnTo>
                  <a:lnTo>
                    <a:pt x="48005" y="1327403"/>
                  </a:lnTo>
                  <a:lnTo>
                    <a:pt x="48005" y="1248155"/>
                  </a:lnTo>
                  <a:close/>
                </a:path>
                <a:path w="76200" h="4693285">
                  <a:moveTo>
                    <a:pt x="48005" y="1386839"/>
                  </a:moveTo>
                  <a:lnTo>
                    <a:pt x="28194" y="1386839"/>
                  </a:lnTo>
                  <a:lnTo>
                    <a:pt x="28194" y="1466088"/>
                  </a:lnTo>
                  <a:lnTo>
                    <a:pt x="48005" y="1466088"/>
                  </a:lnTo>
                  <a:lnTo>
                    <a:pt x="48005" y="1386839"/>
                  </a:lnTo>
                  <a:close/>
                </a:path>
                <a:path w="76200" h="4693285">
                  <a:moveTo>
                    <a:pt x="48005" y="1525524"/>
                  </a:moveTo>
                  <a:lnTo>
                    <a:pt x="28194" y="1525524"/>
                  </a:lnTo>
                  <a:lnTo>
                    <a:pt x="28194" y="1604772"/>
                  </a:lnTo>
                  <a:lnTo>
                    <a:pt x="48005" y="1604772"/>
                  </a:lnTo>
                  <a:lnTo>
                    <a:pt x="48005" y="1525524"/>
                  </a:lnTo>
                  <a:close/>
                </a:path>
                <a:path w="76200" h="4693285">
                  <a:moveTo>
                    <a:pt x="48005" y="1664208"/>
                  </a:moveTo>
                  <a:lnTo>
                    <a:pt x="28194" y="1664208"/>
                  </a:lnTo>
                  <a:lnTo>
                    <a:pt x="28194" y="1743455"/>
                  </a:lnTo>
                  <a:lnTo>
                    <a:pt x="48005" y="1743455"/>
                  </a:lnTo>
                  <a:lnTo>
                    <a:pt x="48005" y="1664208"/>
                  </a:lnTo>
                  <a:close/>
                </a:path>
                <a:path w="76200" h="4693285">
                  <a:moveTo>
                    <a:pt x="48005" y="1802891"/>
                  </a:moveTo>
                  <a:lnTo>
                    <a:pt x="28194" y="1802891"/>
                  </a:lnTo>
                  <a:lnTo>
                    <a:pt x="28194" y="1882139"/>
                  </a:lnTo>
                  <a:lnTo>
                    <a:pt x="48005" y="1882139"/>
                  </a:lnTo>
                  <a:lnTo>
                    <a:pt x="48005" y="1802891"/>
                  </a:lnTo>
                  <a:close/>
                </a:path>
                <a:path w="76200" h="4693285">
                  <a:moveTo>
                    <a:pt x="48005" y="1941576"/>
                  </a:moveTo>
                  <a:lnTo>
                    <a:pt x="28194" y="1941576"/>
                  </a:lnTo>
                  <a:lnTo>
                    <a:pt x="28194" y="2020824"/>
                  </a:lnTo>
                  <a:lnTo>
                    <a:pt x="48005" y="2020824"/>
                  </a:lnTo>
                  <a:lnTo>
                    <a:pt x="48005" y="1941576"/>
                  </a:lnTo>
                  <a:close/>
                </a:path>
                <a:path w="76200" h="4693285">
                  <a:moveTo>
                    <a:pt x="48005" y="2080260"/>
                  </a:moveTo>
                  <a:lnTo>
                    <a:pt x="28194" y="2080260"/>
                  </a:lnTo>
                  <a:lnTo>
                    <a:pt x="28194" y="2159508"/>
                  </a:lnTo>
                  <a:lnTo>
                    <a:pt x="48005" y="2159508"/>
                  </a:lnTo>
                  <a:lnTo>
                    <a:pt x="48005" y="2080260"/>
                  </a:lnTo>
                  <a:close/>
                </a:path>
                <a:path w="76200" h="4693285">
                  <a:moveTo>
                    <a:pt x="48005" y="2218944"/>
                  </a:moveTo>
                  <a:lnTo>
                    <a:pt x="28194" y="2218944"/>
                  </a:lnTo>
                  <a:lnTo>
                    <a:pt x="28194" y="2298192"/>
                  </a:lnTo>
                  <a:lnTo>
                    <a:pt x="48005" y="2298192"/>
                  </a:lnTo>
                  <a:lnTo>
                    <a:pt x="48005" y="2218944"/>
                  </a:lnTo>
                  <a:close/>
                </a:path>
                <a:path w="76200" h="4693285">
                  <a:moveTo>
                    <a:pt x="48005" y="2357628"/>
                  </a:moveTo>
                  <a:lnTo>
                    <a:pt x="28194" y="2357628"/>
                  </a:lnTo>
                  <a:lnTo>
                    <a:pt x="28194" y="2436876"/>
                  </a:lnTo>
                  <a:lnTo>
                    <a:pt x="48005" y="2436876"/>
                  </a:lnTo>
                  <a:lnTo>
                    <a:pt x="48005" y="2357628"/>
                  </a:lnTo>
                  <a:close/>
                </a:path>
                <a:path w="76200" h="4693285">
                  <a:moveTo>
                    <a:pt x="48005" y="2496312"/>
                  </a:moveTo>
                  <a:lnTo>
                    <a:pt x="28194" y="2496312"/>
                  </a:lnTo>
                  <a:lnTo>
                    <a:pt x="28194" y="2575560"/>
                  </a:lnTo>
                  <a:lnTo>
                    <a:pt x="48005" y="2575560"/>
                  </a:lnTo>
                  <a:lnTo>
                    <a:pt x="48005" y="2496312"/>
                  </a:lnTo>
                  <a:close/>
                </a:path>
                <a:path w="76200" h="4693285">
                  <a:moveTo>
                    <a:pt x="48005" y="2634996"/>
                  </a:moveTo>
                  <a:lnTo>
                    <a:pt x="28194" y="2634996"/>
                  </a:lnTo>
                  <a:lnTo>
                    <a:pt x="28194" y="2714244"/>
                  </a:lnTo>
                  <a:lnTo>
                    <a:pt x="48005" y="2714244"/>
                  </a:lnTo>
                  <a:lnTo>
                    <a:pt x="48005" y="2634996"/>
                  </a:lnTo>
                  <a:close/>
                </a:path>
                <a:path w="76200" h="4693285">
                  <a:moveTo>
                    <a:pt x="48005" y="2773680"/>
                  </a:moveTo>
                  <a:lnTo>
                    <a:pt x="28194" y="2773680"/>
                  </a:lnTo>
                  <a:lnTo>
                    <a:pt x="28194" y="2852928"/>
                  </a:lnTo>
                  <a:lnTo>
                    <a:pt x="48005" y="2852928"/>
                  </a:lnTo>
                  <a:lnTo>
                    <a:pt x="48005" y="2773680"/>
                  </a:lnTo>
                  <a:close/>
                </a:path>
                <a:path w="76200" h="4693285">
                  <a:moveTo>
                    <a:pt x="48005" y="2912364"/>
                  </a:moveTo>
                  <a:lnTo>
                    <a:pt x="28194" y="2912364"/>
                  </a:lnTo>
                  <a:lnTo>
                    <a:pt x="28194" y="2991612"/>
                  </a:lnTo>
                  <a:lnTo>
                    <a:pt x="48005" y="2991612"/>
                  </a:lnTo>
                  <a:lnTo>
                    <a:pt x="48005" y="2912364"/>
                  </a:lnTo>
                  <a:close/>
                </a:path>
                <a:path w="76200" h="4693285">
                  <a:moveTo>
                    <a:pt x="48005" y="3051048"/>
                  </a:moveTo>
                  <a:lnTo>
                    <a:pt x="28194" y="3051048"/>
                  </a:lnTo>
                  <a:lnTo>
                    <a:pt x="28194" y="3130296"/>
                  </a:lnTo>
                  <a:lnTo>
                    <a:pt x="48005" y="3130296"/>
                  </a:lnTo>
                  <a:lnTo>
                    <a:pt x="48005" y="3051048"/>
                  </a:lnTo>
                  <a:close/>
                </a:path>
                <a:path w="76200" h="4693285">
                  <a:moveTo>
                    <a:pt x="48005" y="3189732"/>
                  </a:moveTo>
                  <a:lnTo>
                    <a:pt x="28194" y="3189732"/>
                  </a:lnTo>
                  <a:lnTo>
                    <a:pt x="28194" y="3268979"/>
                  </a:lnTo>
                  <a:lnTo>
                    <a:pt x="48005" y="3268979"/>
                  </a:lnTo>
                  <a:lnTo>
                    <a:pt x="48005" y="3189732"/>
                  </a:lnTo>
                  <a:close/>
                </a:path>
                <a:path w="76200" h="4693285">
                  <a:moveTo>
                    <a:pt x="48005" y="3328416"/>
                  </a:moveTo>
                  <a:lnTo>
                    <a:pt x="28194" y="3328416"/>
                  </a:lnTo>
                  <a:lnTo>
                    <a:pt x="28194" y="3407664"/>
                  </a:lnTo>
                  <a:lnTo>
                    <a:pt x="48005" y="3407664"/>
                  </a:lnTo>
                  <a:lnTo>
                    <a:pt x="48005" y="3328416"/>
                  </a:lnTo>
                  <a:close/>
                </a:path>
                <a:path w="76200" h="4693285">
                  <a:moveTo>
                    <a:pt x="48005" y="3467100"/>
                  </a:moveTo>
                  <a:lnTo>
                    <a:pt x="28194" y="3467100"/>
                  </a:lnTo>
                  <a:lnTo>
                    <a:pt x="28194" y="3546348"/>
                  </a:lnTo>
                  <a:lnTo>
                    <a:pt x="48005" y="3546348"/>
                  </a:lnTo>
                  <a:lnTo>
                    <a:pt x="48005" y="3467100"/>
                  </a:lnTo>
                  <a:close/>
                </a:path>
                <a:path w="76200" h="4693285">
                  <a:moveTo>
                    <a:pt x="48005" y="3605783"/>
                  </a:moveTo>
                  <a:lnTo>
                    <a:pt x="28194" y="3605783"/>
                  </a:lnTo>
                  <a:lnTo>
                    <a:pt x="28194" y="3685031"/>
                  </a:lnTo>
                  <a:lnTo>
                    <a:pt x="48005" y="3685031"/>
                  </a:lnTo>
                  <a:lnTo>
                    <a:pt x="48005" y="3605783"/>
                  </a:lnTo>
                  <a:close/>
                </a:path>
                <a:path w="76200" h="4693285">
                  <a:moveTo>
                    <a:pt x="48005" y="3744468"/>
                  </a:moveTo>
                  <a:lnTo>
                    <a:pt x="28194" y="3744468"/>
                  </a:lnTo>
                  <a:lnTo>
                    <a:pt x="28194" y="3823716"/>
                  </a:lnTo>
                  <a:lnTo>
                    <a:pt x="48005" y="3823716"/>
                  </a:lnTo>
                  <a:lnTo>
                    <a:pt x="48005" y="3744468"/>
                  </a:lnTo>
                  <a:close/>
                </a:path>
                <a:path w="76200" h="4693285">
                  <a:moveTo>
                    <a:pt x="48005" y="3883152"/>
                  </a:moveTo>
                  <a:lnTo>
                    <a:pt x="28194" y="3883152"/>
                  </a:lnTo>
                  <a:lnTo>
                    <a:pt x="28194" y="3962400"/>
                  </a:lnTo>
                  <a:lnTo>
                    <a:pt x="48005" y="3962400"/>
                  </a:lnTo>
                  <a:lnTo>
                    <a:pt x="48005" y="3883152"/>
                  </a:lnTo>
                  <a:close/>
                </a:path>
                <a:path w="76200" h="4693285">
                  <a:moveTo>
                    <a:pt x="48005" y="4021836"/>
                  </a:moveTo>
                  <a:lnTo>
                    <a:pt x="28194" y="4021836"/>
                  </a:lnTo>
                  <a:lnTo>
                    <a:pt x="28194" y="4101084"/>
                  </a:lnTo>
                  <a:lnTo>
                    <a:pt x="48005" y="4101084"/>
                  </a:lnTo>
                  <a:lnTo>
                    <a:pt x="48005" y="4021836"/>
                  </a:lnTo>
                  <a:close/>
                </a:path>
                <a:path w="76200" h="4693285">
                  <a:moveTo>
                    <a:pt x="48005" y="4160520"/>
                  </a:moveTo>
                  <a:lnTo>
                    <a:pt x="28194" y="4160520"/>
                  </a:lnTo>
                  <a:lnTo>
                    <a:pt x="28194" y="4239768"/>
                  </a:lnTo>
                  <a:lnTo>
                    <a:pt x="48005" y="4239768"/>
                  </a:lnTo>
                  <a:lnTo>
                    <a:pt x="48005" y="4160520"/>
                  </a:lnTo>
                  <a:close/>
                </a:path>
                <a:path w="76200" h="4693285">
                  <a:moveTo>
                    <a:pt x="48005" y="4299204"/>
                  </a:moveTo>
                  <a:lnTo>
                    <a:pt x="28194" y="4299204"/>
                  </a:lnTo>
                  <a:lnTo>
                    <a:pt x="28194" y="4378452"/>
                  </a:lnTo>
                  <a:lnTo>
                    <a:pt x="48005" y="4378452"/>
                  </a:lnTo>
                  <a:lnTo>
                    <a:pt x="48005" y="4299204"/>
                  </a:lnTo>
                  <a:close/>
                </a:path>
                <a:path w="76200" h="4693285">
                  <a:moveTo>
                    <a:pt x="48005" y="4437888"/>
                  </a:moveTo>
                  <a:lnTo>
                    <a:pt x="28194" y="4437888"/>
                  </a:lnTo>
                  <a:lnTo>
                    <a:pt x="28194" y="4517136"/>
                  </a:lnTo>
                  <a:lnTo>
                    <a:pt x="48005" y="4517136"/>
                  </a:lnTo>
                  <a:lnTo>
                    <a:pt x="48005" y="4437888"/>
                  </a:lnTo>
                  <a:close/>
                </a:path>
                <a:path w="76200" h="4693285">
                  <a:moveTo>
                    <a:pt x="28194" y="4616869"/>
                  </a:moveTo>
                  <a:lnTo>
                    <a:pt x="0" y="4616869"/>
                  </a:lnTo>
                  <a:lnTo>
                    <a:pt x="38100" y="4693069"/>
                  </a:lnTo>
                  <a:lnTo>
                    <a:pt x="69843" y="4629581"/>
                  </a:lnTo>
                  <a:lnTo>
                    <a:pt x="28194" y="4629581"/>
                  </a:lnTo>
                  <a:lnTo>
                    <a:pt x="28194" y="4616869"/>
                  </a:lnTo>
                  <a:close/>
                </a:path>
                <a:path w="76200" h="4693285">
                  <a:moveTo>
                    <a:pt x="48005" y="4576572"/>
                  </a:moveTo>
                  <a:lnTo>
                    <a:pt x="28194" y="4576572"/>
                  </a:lnTo>
                  <a:lnTo>
                    <a:pt x="28194" y="4629581"/>
                  </a:lnTo>
                  <a:lnTo>
                    <a:pt x="48005" y="4629581"/>
                  </a:lnTo>
                  <a:lnTo>
                    <a:pt x="48005" y="4576572"/>
                  </a:lnTo>
                  <a:close/>
                </a:path>
                <a:path w="76200" h="4693285">
                  <a:moveTo>
                    <a:pt x="76200" y="4616869"/>
                  </a:moveTo>
                  <a:lnTo>
                    <a:pt x="48005" y="4616869"/>
                  </a:lnTo>
                  <a:lnTo>
                    <a:pt x="48005" y="4629581"/>
                  </a:lnTo>
                  <a:lnTo>
                    <a:pt x="69843" y="4629581"/>
                  </a:lnTo>
                  <a:lnTo>
                    <a:pt x="76200" y="4616869"/>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50179" name="object 6">
            <a:extLst>
              <a:ext uri="{FF2B5EF4-FFF2-40B4-BE49-F238E27FC236}">
                <a16:creationId xmlns:a16="http://schemas.microsoft.com/office/drawing/2014/main" id="{FF549E8B-0AA1-E971-F997-6D4FD927623A}"/>
              </a:ext>
            </a:extLst>
          </p:cNvPr>
          <p:cNvGrpSpPr>
            <a:grpSpLocks/>
          </p:cNvGrpSpPr>
          <p:nvPr/>
        </p:nvGrpSpPr>
        <p:grpSpPr bwMode="auto">
          <a:xfrm>
            <a:off x="6742113" y="1031875"/>
            <a:ext cx="2563812" cy="5200650"/>
            <a:chOff x="6646142" y="1446270"/>
            <a:chExt cx="2563495" cy="5200015"/>
          </a:xfrm>
        </p:grpSpPr>
        <p:pic>
          <p:nvPicPr>
            <p:cNvPr id="50210" name="object 7">
              <a:extLst>
                <a:ext uri="{FF2B5EF4-FFF2-40B4-BE49-F238E27FC236}">
                  <a16:creationId xmlns:a16="http://schemas.microsoft.com/office/drawing/2014/main" id="{ACF83B85-F394-D79B-7982-F549AB1AC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142" y="1446270"/>
              <a:ext cx="2563411" cy="519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object 8">
              <a:extLst>
                <a:ext uri="{FF2B5EF4-FFF2-40B4-BE49-F238E27FC236}">
                  <a16:creationId xmlns:a16="http://schemas.microsoft.com/office/drawing/2014/main" id="{135C2BEF-D1D0-8FC5-4A54-91AC01197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455" y="1476755"/>
              <a:ext cx="2467355" cy="509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2" name="object 9">
              <a:extLst>
                <a:ext uri="{FF2B5EF4-FFF2-40B4-BE49-F238E27FC236}">
                  <a16:creationId xmlns:a16="http://schemas.microsoft.com/office/drawing/2014/main" id="{2562CCEE-7A7C-2BE1-9823-25307C5097C1}"/>
                </a:ext>
              </a:extLst>
            </p:cNvPr>
            <p:cNvSpPr>
              <a:spLocks/>
            </p:cNvSpPr>
            <p:nvPr/>
          </p:nvSpPr>
          <p:spPr bwMode="auto">
            <a:xfrm>
              <a:off x="7856981" y="1619249"/>
              <a:ext cx="76200" cy="4693285"/>
            </a:xfrm>
            <a:custGeom>
              <a:avLst/>
              <a:gdLst>
                <a:gd name="T0" fmla="*/ 28194 w 76200"/>
                <a:gd name="T1" fmla="*/ 79248 h 4693285"/>
                <a:gd name="T2" fmla="*/ 48006 w 76200"/>
                <a:gd name="T3" fmla="*/ 138684 h 4693285"/>
                <a:gd name="T4" fmla="*/ 48006 w 76200"/>
                <a:gd name="T5" fmla="*/ 217932 h 4693285"/>
                <a:gd name="T6" fmla="*/ 28194 w 76200"/>
                <a:gd name="T7" fmla="*/ 277367 h 4693285"/>
                <a:gd name="T8" fmla="*/ 48006 w 76200"/>
                <a:gd name="T9" fmla="*/ 277367 h 4693285"/>
                <a:gd name="T10" fmla="*/ 28194 w 76200"/>
                <a:gd name="T11" fmla="*/ 495300 h 4693285"/>
                <a:gd name="T12" fmla="*/ 48006 w 76200"/>
                <a:gd name="T13" fmla="*/ 554736 h 4693285"/>
                <a:gd name="T14" fmla="*/ 48006 w 76200"/>
                <a:gd name="T15" fmla="*/ 633984 h 4693285"/>
                <a:gd name="T16" fmla="*/ 28194 w 76200"/>
                <a:gd name="T17" fmla="*/ 693420 h 4693285"/>
                <a:gd name="T18" fmla="*/ 48006 w 76200"/>
                <a:gd name="T19" fmla="*/ 693420 h 4693285"/>
                <a:gd name="T20" fmla="*/ 28194 w 76200"/>
                <a:gd name="T21" fmla="*/ 911351 h 4693285"/>
                <a:gd name="T22" fmla="*/ 48006 w 76200"/>
                <a:gd name="T23" fmla="*/ 970788 h 4693285"/>
                <a:gd name="T24" fmla="*/ 48006 w 76200"/>
                <a:gd name="T25" fmla="*/ 1050036 h 4693285"/>
                <a:gd name="T26" fmla="*/ 28194 w 76200"/>
                <a:gd name="T27" fmla="*/ 1109472 h 4693285"/>
                <a:gd name="T28" fmla="*/ 48006 w 76200"/>
                <a:gd name="T29" fmla="*/ 1109472 h 4693285"/>
                <a:gd name="T30" fmla="*/ 28194 w 76200"/>
                <a:gd name="T31" fmla="*/ 1327403 h 4693285"/>
                <a:gd name="T32" fmla="*/ 48006 w 76200"/>
                <a:gd name="T33" fmla="*/ 1386839 h 4693285"/>
                <a:gd name="T34" fmla="*/ 48006 w 76200"/>
                <a:gd name="T35" fmla="*/ 1466088 h 4693285"/>
                <a:gd name="T36" fmla="*/ 28194 w 76200"/>
                <a:gd name="T37" fmla="*/ 1525524 h 4693285"/>
                <a:gd name="T38" fmla="*/ 48006 w 76200"/>
                <a:gd name="T39" fmla="*/ 1525524 h 4693285"/>
                <a:gd name="T40" fmla="*/ 28194 w 76200"/>
                <a:gd name="T41" fmla="*/ 1743455 h 4693285"/>
                <a:gd name="T42" fmla="*/ 48006 w 76200"/>
                <a:gd name="T43" fmla="*/ 1802891 h 4693285"/>
                <a:gd name="T44" fmla="*/ 48006 w 76200"/>
                <a:gd name="T45" fmla="*/ 1882139 h 4693285"/>
                <a:gd name="T46" fmla="*/ 28194 w 76200"/>
                <a:gd name="T47" fmla="*/ 1941576 h 4693285"/>
                <a:gd name="T48" fmla="*/ 48006 w 76200"/>
                <a:gd name="T49" fmla="*/ 1941576 h 4693285"/>
                <a:gd name="T50" fmla="*/ 28194 w 76200"/>
                <a:gd name="T51" fmla="*/ 2159508 h 4693285"/>
                <a:gd name="T52" fmla="*/ 48006 w 76200"/>
                <a:gd name="T53" fmla="*/ 2218944 h 4693285"/>
                <a:gd name="T54" fmla="*/ 48006 w 76200"/>
                <a:gd name="T55" fmla="*/ 2298192 h 4693285"/>
                <a:gd name="T56" fmla="*/ 28194 w 76200"/>
                <a:gd name="T57" fmla="*/ 2357628 h 4693285"/>
                <a:gd name="T58" fmla="*/ 48006 w 76200"/>
                <a:gd name="T59" fmla="*/ 2357628 h 4693285"/>
                <a:gd name="T60" fmla="*/ 28194 w 76200"/>
                <a:gd name="T61" fmla="*/ 2575560 h 4693285"/>
                <a:gd name="T62" fmla="*/ 48006 w 76200"/>
                <a:gd name="T63" fmla="*/ 2634996 h 4693285"/>
                <a:gd name="T64" fmla="*/ 48006 w 76200"/>
                <a:gd name="T65" fmla="*/ 2714244 h 4693285"/>
                <a:gd name="T66" fmla="*/ 28194 w 76200"/>
                <a:gd name="T67" fmla="*/ 2773680 h 4693285"/>
                <a:gd name="T68" fmla="*/ 48006 w 76200"/>
                <a:gd name="T69" fmla="*/ 2773680 h 4693285"/>
                <a:gd name="T70" fmla="*/ 28194 w 76200"/>
                <a:gd name="T71" fmla="*/ 2991612 h 4693285"/>
                <a:gd name="T72" fmla="*/ 48006 w 76200"/>
                <a:gd name="T73" fmla="*/ 3051048 h 4693285"/>
                <a:gd name="T74" fmla="*/ 48006 w 76200"/>
                <a:gd name="T75" fmla="*/ 3130296 h 4693285"/>
                <a:gd name="T76" fmla="*/ 28194 w 76200"/>
                <a:gd name="T77" fmla="*/ 3189732 h 4693285"/>
                <a:gd name="T78" fmla="*/ 48006 w 76200"/>
                <a:gd name="T79" fmla="*/ 3189732 h 4693285"/>
                <a:gd name="T80" fmla="*/ 28194 w 76200"/>
                <a:gd name="T81" fmla="*/ 3407664 h 4693285"/>
                <a:gd name="T82" fmla="*/ 48006 w 76200"/>
                <a:gd name="T83" fmla="*/ 3467100 h 4693285"/>
                <a:gd name="T84" fmla="*/ 48006 w 76200"/>
                <a:gd name="T85" fmla="*/ 3546348 h 4693285"/>
                <a:gd name="T86" fmla="*/ 28194 w 76200"/>
                <a:gd name="T87" fmla="*/ 3605783 h 4693285"/>
                <a:gd name="T88" fmla="*/ 48006 w 76200"/>
                <a:gd name="T89" fmla="*/ 3605783 h 4693285"/>
                <a:gd name="T90" fmla="*/ 28194 w 76200"/>
                <a:gd name="T91" fmla="*/ 3823716 h 4693285"/>
                <a:gd name="T92" fmla="*/ 48006 w 76200"/>
                <a:gd name="T93" fmla="*/ 3883152 h 4693285"/>
                <a:gd name="T94" fmla="*/ 48006 w 76200"/>
                <a:gd name="T95" fmla="*/ 3962400 h 4693285"/>
                <a:gd name="T96" fmla="*/ 28194 w 76200"/>
                <a:gd name="T97" fmla="*/ 4021836 h 4693285"/>
                <a:gd name="T98" fmla="*/ 48006 w 76200"/>
                <a:gd name="T99" fmla="*/ 4021836 h 4693285"/>
                <a:gd name="T100" fmla="*/ 28194 w 76200"/>
                <a:gd name="T101" fmla="*/ 4239768 h 4693285"/>
                <a:gd name="T102" fmla="*/ 48006 w 76200"/>
                <a:gd name="T103" fmla="*/ 4299204 h 4693285"/>
                <a:gd name="T104" fmla="*/ 48006 w 76200"/>
                <a:gd name="T105" fmla="*/ 4378452 h 4693285"/>
                <a:gd name="T106" fmla="*/ 28194 w 76200"/>
                <a:gd name="T107" fmla="*/ 4437888 h 4693285"/>
                <a:gd name="T108" fmla="*/ 48006 w 76200"/>
                <a:gd name="T109" fmla="*/ 4437888 h 4693285"/>
                <a:gd name="T110" fmla="*/ 38100 w 76200"/>
                <a:gd name="T111" fmla="*/ 4693069 h 4693285"/>
                <a:gd name="T112" fmla="*/ 28194 w 76200"/>
                <a:gd name="T113" fmla="*/ 4616869 h 4693285"/>
                <a:gd name="T114" fmla="*/ 28194 w 76200"/>
                <a:gd name="T115" fmla="*/ 4629581 h 4693285"/>
                <a:gd name="T116" fmla="*/ 76200 w 76200"/>
                <a:gd name="T117" fmla="*/ 4616869 h 4693285"/>
                <a:gd name="T118" fmla="*/ 69843 w 76200"/>
                <a:gd name="T119" fmla="*/ 4629581 h 469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200" h="4693285">
                  <a:moveTo>
                    <a:pt x="48006" y="0"/>
                  </a:moveTo>
                  <a:lnTo>
                    <a:pt x="28194" y="0"/>
                  </a:lnTo>
                  <a:lnTo>
                    <a:pt x="28194" y="79248"/>
                  </a:lnTo>
                  <a:lnTo>
                    <a:pt x="48006" y="79248"/>
                  </a:lnTo>
                  <a:lnTo>
                    <a:pt x="48006" y="0"/>
                  </a:lnTo>
                  <a:close/>
                </a:path>
                <a:path w="76200" h="4693285">
                  <a:moveTo>
                    <a:pt x="48006" y="138684"/>
                  </a:moveTo>
                  <a:lnTo>
                    <a:pt x="28194" y="138684"/>
                  </a:lnTo>
                  <a:lnTo>
                    <a:pt x="28194" y="217932"/>
                  </a:lnTo>
                  <a:lnTo>
                    <a:pt x="48006" y="217932"/>
                  </a:lnTo>
                  <a:lnTo>
                    <a:pt x="48006" y="138684"/>
                  </a:lnTo>
                  <a:close/>
                </a:path>
                <a:path w="76200" h="4693285">
                  <a:moveTo>
                    <a:pt x="48006" y="277367"/>
                  </a:moveTo>
                  <a:lnTo>
                    <a:pt x="28194" y="277367"/>
                  </a:lnTo>
                  <a:lnTo>
                    <a:pt x="28194" y="356615"/>
                  </a:lnTo>
                  <a:lnTo>
                    <a:pt x="48006" y="356615"/>
                  </a:lnTo>
                  <a:lnTo>
                    <a:pt x="48006" y="277367"/>
                  </a:lnTo>
                  <a:close/>
                </a:path>
                <a:path w="76200" h="4693285">
                  <a:moveTo>
                    <a:pt x="48006" y="416051"/>
                  </a:moveTo>
                  <a:lnTo>
                    <a:pt x="28194" y="416051"/>
                  </a:lnTo>
                  <a:lnTo>
                    <a:pt x="28194" y="495300"/>
                  </a:lnTo>
                  <a:lnTo>
                    <a:pt x="48006" y="495300"/>
                  </a:lnTo>
                  <a:lnTo>
                    <a:pt x="48006" y="416051"/>
                  </a:lnTo>
                  <a:close/>
                </a:path>
                <a:path w="76200" h="4693285">
                  <a:moveTo>
                    <a:pt x="48006" y="554736"/>
                  </a:moveTo>
                  <a:lnTo>
                    <a:pt x="28194" y="554736"/>
                  </a:lnTo>
                  <a:lnTo>
                    <a:pt x="28194" y="633984"/>
                  </a:lnTo>
                  <a:lnTo>
                    <a:pt x="48006" y="633984"/>
                  </a:lnTo>
                  <a:lnTo>
                    <a:pt x="48006" y="554736"/>
                  </a:lnTo>
                  <a:close/>
                </a:path>
                <a:path w="76200" h="4693285">
                  <a:moveTo>
                    <a:pt x="48006" y="693420"/>
                  </a:moveTo>
                  <a:lnTo>
                    <a:pt x="28194" y="693420"/>
                  </a:lnTo>
                  <a:lnTo>
                    <a:pt x="28194" y="772667"/>
                  </a:lnTo>
                  <a:lnTo>
                    <a:pt x="48006" y="772667"/>
                  </a:lnTo>
                  <a:lnTo>
                    <a:pt x="48006" y="693420"/>
                  </a:lnTo>
                  <a:close/>
                </a:path>
                <a:path w="76200" h="4693285">
                  <a:moveTo>
                    <a:pt x="48006" y="832103"/>
                  </a:moveTo>
                  <a:lnTo>
                    <a:pt x="28194" y="832103"/>
                  </a:lnTo>
                  <a:lnTo>
                    <a:pt x="28194" y="911351"/>
                  </a:lnTo>
                  <a:lnTo>
                    <a:pt x="48006" y="911351"/>
                  </a:lnTo>
                  <a:lnTo>
                    <a:pt x="48006" y="832103"/>
                  </a:lnTo>
                  <a:close/>
                </a:path>
                <a:path w="76200" h="4693285">
                  <a:moveTo>
                    <a:pt x="48006" y="970788"/>
                  </a:moveTo>
                  <a:lnTo>
                    <a:pt x="28194" y="970788"/>
                  </a:lnTo>
                  <a:lnTo>
                    <a:pt x="28194" y="1050036"/>
                  </a:lnTo>
                  <a:lnTo>
                    <a:pt x="48006" y="1050036"/>
                  </a:lnTo>
                  <a:lnTo>
                    <a:pt x="48006" y="970788"/>
                  </a:lnTo>
                  <a:close/>
                </a:path>
                <a:path w="76200" h="4693285">
                  <a:moveTo>
                    <a:pt x="48006" y="1109472"/>
                  </a:moveTo>
                  <a:lnTo>
                    <a:pt x="28194" y="1109472"/>
                  </a:lnTo>
                  <a:lnTo>
                    <a:pt x="28194" y="1188720"/>
                  </a:lnTo>
                  <a:lnTo>
                    <a:pt x="48006" y="1188720"/>
                  </a:lnTo>
                  <a:lnTo>
                    <a:pt x="48006" y="1109472"/>
                  </a:lnTo>
                  <a:close/>
                </a:path>
                <a:path w="76200" h="4693285">
                  <a:moveTo>
                    <a:pt x="48006" y="1248155"/>
                  </a:moveTo>
                  <a:lnTo>
                    <a:pt x="28194" y="1248155"/>
                  </a:lnTo>
                  <a:lnTo>
                    <a:pt x="28194" y="1327403"/>
                  </a:lnTo>
                  <a:lnTo>
                    <a:pt x="48006" y="1327403"/>
                  </a:lnTo>
                  <a:lnTo>
                    <a:pt x="48006" y="1248155"/>
                  </a:lnTo>
                  <a:close/>
                </a:path>
                <a:path w="76200" h="4693285">
                  <a:moveTo>
                    <a:pt x="48006" y="1386839"/>
                  </a:moveTo>
                  <a:lnTo>
                    <a:pt x="28194" y="1386839"/>
                  </a:lnTo>
                  <a:lnTo>
                    <a:pt x="28194" y="1466088"/>
                  </a:lnTo>
                  <a:lnTo>
                    <a:pt x="48006" y="1466088"/>
                  </a:lnTo>
                  <a:lnTo>
                    <a:pt x="48006" y="1386839"/>
                  </a:lnTo>
                  <a:close/>
                </a:path>
                <a:path w="76200" h="4693285">
                  <a:moveTo>
                    <a:pt x="48006" y="1525524"/>
                  </a:moveTo>
                  <a:lnTo>
                    <a:pt x="28194" y="1525524"/>
                  </a:lnTo>
                  <a:lnTo>
                    <a:pt x="28194" y="1604772"/>
                  </a:lnTo>
                  <a:lnTo>
                    <a:pt x="48006" y="1604772"/>
                  </a:lnTo>
                  <a:lnTo>
                    <a:pt x="48006" y="1525524"/>
                  </a:lnTo>
                  <a:close/>
                </a:path>
                <a:path w="76200" h="4693285">
                  <a:moveTo>
                    <a:pt x="48006" y="1664208"/>
                  </a:moveTo>
                  <a:lnTo>
                    <a:pt x="28194" y="1664208"/>
                  </a:lnTo>
                  <a:lnTo>
                    <a:pt x="28194" y="1743455"/>
                  </a:lnTo>
                  <a:lnTo>
                    <a:pt x="48006" y="1743455"/>
                  </a:lnTo>
                  <a:lnTo>
                    <a:pt x="48006" y="1664208"/>
                  </a:lnTo>
                  <a:close/>
                </a:path>
                <a:path w="76200" h="4693285">
                  <a:moveTo>
                    <a:pt x="48006" y="1802891"/>
                  </a:moveTo>
                  <a:lnTo>
                    <a:pt x="28194" y="1802891"/>
                  </a:lnTo>
                  <a:lnTo>
                    <a:pt x="28194" y="1882139"/>
                  </a:lnTo>
                  <a:lnTo>
                    <a:pt x="48006" y="1882139"/>
                  </a:lnTo>
                  <a:lnTo>
                    <a:pt x="48006" y="1802891"/>
                  </a:lnTo>
                  <a:close/>
                </a:path>
                <a:path w="76200" h="4693285">
                  <a:moveTo>
                    <a:pt x="48006" y="1941576"/>
                  </a:moveTo>
                  <a:lnTo>
                    <a:pt x="28194" y="1941576"/>
                  </a:lnTo>
                  <a:lnTo>
                    <a:pt x="28194" y="2020824"/>
                  </a:lnTo>
                  <a:lnTo>
                    <a:pt x="48006" y="2020824"/>
                  </a:lnTo>
                  <a:lnTo>
                    <a:pt x="48006" y="1941576"/>
                  </a:lnTo>
                  <a:close/>
                </a:path>
                <a:path w="76200" h="4693285">
                  <a:moveTo>
                    <a:pt x="48006" y="2080260"/>
                  </a:moveTo>
                  <a:lnTo>
                    <a:pt x="28194" y="2080260"/>
                  </a:lnTo>
                  <a:lnTo>
                    <a:pt x="28194" y="2159508"/>
                  </a:lnTo>
                  <a:lnTo>
                    <a:pt x="48006" y="2159508"/>
                  </a:lnTo>
                  <a:lnTo>
                    <a:pt x="48006" y="2080260"/>
                  </a:lnTo>
                  <a:close/>
                </a:path>
                <a:path w="76200" h="4693285">
                  <a:moveTo>
                    <a:pt x="48006" y="2218944"/>
                  </a:moveTo>
                  <a:lnTo>
                    <a:pt x="28194" y="2218944"/>
                  </a:lnTo>
                  <a:lnTo>
                    <a:pt x="28194" y="2298192"/>
                  </a:lnTo>
                  <a:lnTo>
                    <a:pt x="48006" y="2298192"/>
                  </a:lnTo>
                  <a:lnTo>
                    <a:pt x="48006" y="2218944"/>
                  </a:lnTo>
                  <a:close/>
                </a:path>
                <a:path w="76200" h="4693285">
                  <a:moveTo>
                    <a:pt x="48006" y="2357628"/>
                  </a:moveTo>
                  <a:lnTo>
                    <a:pt x="28194" y="2357628"/>
                  </a:lnTo>
                  <a:lnTo>
                    <a:pt x="28194" y="2436876"/>
                  </a:lnTo>
                  <a:lnTo>
                    <a:pt x="48006" y="2436876"/>
                  </a:lnTo>
                  <a:lnTo>
                    <a:pt x="48006" y="2357628"/>
                  </a:lnTo>
                  <a:close/>
                </a:path>
                <a:path w="76200" h="4693285">
                  <a:moveTo>
                    <a:pt x="48006" y="2496312"/>
                  </a:moveTo>
                  <a:lnTo>
                    <a:pt x="28194" y="2496312"/>
                  </a:lnTo>
                  <a:lnTo>
                    <a:pt x="28194" y="2575560"/>
                  </a:lnTo>
                  <a:lnTo>
                    <a:pt x="48006" y="2575560"/>
                  </a:lnTo>
                  <a:lnTo>
                    <a:pt x="48006" y="2496312"/>
                  </a:lnTo>
                  <a:close/>
                </a:path>
                <a:path w="76200" h="4693285">
                  <a:moveTo>
                    <a:pt x="48006" y="2634996"/>
                  </a:moveTo>
                  <a:lnTo>
                    <a:pt x="28194" y="2634996"/>
                  </a:lnTo>
                  <a:lnTo>
                    <a:pt x="28194" y="2714244"/>
                  </a:lnTo>
                  <a:lnTo>
                    <a:pt x="48006" y="2714244"/>
                  </a:lnTo>
                  <a:lnTo>
                    <a:pt x="48006" y="2634996"/>
                  </a:lnTo>
                  <a:close/>
                </a:path>
                <a:path w="76200" h="4693285">
                  <a:moveTo>
                    <a:pt x="48006" y="2773680"/>
                  </a:moveTo>
                  <a:lnTo>
                    <a:pt x="28194" y="2773680"/>
                  </a:lnTo>
                  <a:lnTo>
                    <a:pt x="28194" y="2852928"/>
                  </a:lnTo>
                  <a:lnTo>
                    <a:pt x="48006" y="2852928"/>
                  </a:lnTo>
                  <a:lnTo>
                    <a:pt x="48006" y="2773680"/>
                  </a:lnTo>
                  <a:close/>
                </a:path>
                <a:path w="76200" h="4693285">
                  <a:moveTo>
                    <a:pt x="48006" y="2912364"/>
                  </a:moveTo>
                  <a:lnTo>
                    <a:pt x="28194" y="2912364"/>
                  </a:lnTo>
                  <a:lnTo>
                    <a:pt x="28194" y="2991612"/>
                  </a:lnTo>
                  <a:lnTo>
                    <a:pt x="48006" y="2991612"/>
                  </a:lnTo>
                  <a:lnTo>
                    <a:pt x="48006" y="2912364"/>
                  </a:lnTo>
                  <a:close/>
                </a:path>
                <a:path w="76200" h="4693285">
                  <a:moveTo>
                    <a:pt x="48006" y="3051048"/>
                  </a:moveTo>
                  <a:lnTo>
                    <a:pt x="28194" y="3051048"/>
                  </a:lnTo>
                  <a:lnTo>
                    <a:pt x="28194" y="3130296"/>
                  </a:lnTo>
                  <a:lnTo>
                    <a:pt x="48006" y="3130296"/>
                  </a:lnTo>
                  <a:lnTo>
                    <a:pt x="48006" y="3051048"/>
                  </a:lnTo>
                  <a:close/>
                </a:path>
                <a:path w="76200" h="4693285">
                  <a:moveTo>
                    <a:pt x="48006" y="3189732"/>
                  </a:moveTo>
                  <a:lnTo>
                    <a:pt x="28194" y="3189732"/>
                  </a:lnTo>
                  <a:lnTo>
                    <a:pt x="28194" y="3268979"/>
                  </a:lnTo>
                  <a:lnTo>
                    <a:pt x="48006" y="3268979"/>
                  </a:lnTo>
                  <a:lnTo>
                    <a:pt x="48006" y="3189732"/>
                  </a:lnTo>
                  <a:close/>
                </a:path>
                <a:path w="76200" h="4693285">
                  <a:moveTo>
                    <a:pt x="48006" y="3328416"/>
                  </a:moveTo>
                  <a:lnTo>
                    <a:pt x="28194" y="3328416"/>
                  </a:lnTo>
                  <a:lnTo>
                    <a:pt x="28194" y="3407664"/>
                  </a:lnTo>
                  <a:lnTo>
                    <a:pt x="48006" y="3407664"/>
                  </a:lnTo>
                  <a:lnTo>
                    <a:pt x="48006" y="3328416"/>
                  </a:lnTo>
                  <a:close/>
                </a:path>
                <a:path w="76200" h="4693285">
                  <a:moveTo>
                    <a:pt x="48006" y="3467100"/>
                  </a:moveTo>
                  <a:lnTo>
                    <a:pt x="28194" y="3467100"/>
                  </a:lnTo>
                  <a:lnTo>
                    <a:pt x="28194" y="3546348"/>
                  </a:lnTo>
                  <a:lnTo>
                    <a:pt x="48006" y="3546348"/>
                  </a:lnTo>
                  <a:lnTo>
                    <a:pt x="48006" y="3467100"/>
                  </a:lnTo>
                  <a:close/>
                </a:path>
                <a:path w="76200" h="4693285">
                  <a:moveTo>
                    <a:pt x="48006" y="3605783"/>
                  </a:moveTo>
                  <a:lnTo>
                    <a:pt x="28194" y="3605783"/>
                  </a:lnTo>
                  <a:lnTo>
                    <a:pt x="28194" y="3685031"/>
                  </a:lnTo>
                  <a:lnTo>
                    <a:pt x="48006" y="3685031"/>
                  </a:lnTo>
                  <a:lnTo>
                    <a:pt x="48006" y="3605783"/>
                  </a:lnTo>
                  <a:close/>
                </a:path>
                <a:path w="76200" h="4693285">
                  <a:moveTo>
                    <a:pt x="48006" y="3744468"/>
                  </a:moveTo>
                  <a:lnTo>
                    <a:pt x="28194" y="3744468"/>
                  </a:lnTo>
                  <a:lnTo>
                    <a:pt x="28194" y="3823716"/>
                  </a:lnTo>
                  <a:lnTo>
                    <a:pt x="48006" y="3823716"/>
                  </a:lnTo>
                  <a:lnTo>
                    <a:pt x="48006" y="3744468"/>
                  </a:lnTo>
                  <a:close/>
                </a:path>
                <a:path w="76200" h="4693285">
                  <a:moveTo>
                    <a:pt x="48006" y="3883152"/>
                  </a:moveTo>
                  <a:lnTo>
                    <a:pt x="28194" y="3883152"/>
                  </a:lnTo>
                  <a:lnTo>
                    <a:pt x="28194" y="3962400"/>
                  </a:lnTo>
                  <a:lnTo>
                    <a:pt x="48006" y="3962400"/>
                  </a:lnTo>
                  <a:lnTo>
                    <a:pt x="48006" y="3883152"/>
                  </a:lnTo>
                  <a:close/>
                </a:path>
                <a:path w="76200" h="4693285">
                  <a:moveTo>
                    <a:pt x="48006" y="4021836"/>
                  </a:moveTo>
                  <a:lnTo>
                    <a:pt x="28194" y="4021836"/>
                  </a:lnTo>
                  <a:lnTo>
                    <a:pt x="28194" y="4101084"/>
                  </a:lnTo>
                  <a:lnTo>
                    <a:pt x="48006" y="4101084"/>
                  </a:lnTo>
                  <a:lnTo>
                    <a:pt x="48006" y="4021836"/>
                  </a:lnTo>
                  <a:close/>
                </a:path>
                <a:path w="76200" h="4693285">
                  <a:moveTo>
                    <a:pt x="48006" y="4160520"/>
                  </a:moveTo>
                  <a:lnTo>
                    <a:pt x="28194" y="4160520"/>
                  </a:lnTo>
                  <a:lnTo>
                    <a:pt x="28194" y="4239768"/>
                  </a:lnTo>
                  <a:lnTo>
                    <a:pt x="48006" y="4239768"/>
                  </a:lnTo>
                  <a:lnTo>
                    <a:pt x="48006" y="4160520"/>
                  </a:lnTo>
                  <a:close/>
                </a:path>
                <a:path w="76200" h="4693285">
                  <a:moveTo>
                    <a:pt x="48006" y="4299204"/>
                  </a:moveTo>
                  <a:lnTo>
                    <a:pt x="28194" y="4299204"/>
                  </a:lnTo>
                  <a:lnTo>
                    <a:pt x="28194" y="4378452"/>
                  </a:lnTo>
                  <a:lnTo>
                    <a:pt x="48006" y="4378452"/>
                  </a:lnTo>
                  <a:lnTo>
                    <a:pt x="48006" y="4299204"/>
                  </a:lnTo>
                  <a:close/>
                </a:path>
                <a:path w="76200" h="4693285">
                  <a:moveTo>
                    <a:pt x="48006" y="4437888"/>
                  </a:moveTo>
                  <a:lnTo>
                    <a:pt x="28194" y="4437888"/>
                  </a:lnTo>
                  <a:lnTo>
                    <a:pt x="28194" y="4517136"/>
                  </a:lnTo>
                  <a:lnTo>
                    <a:pt x="48006" y="4517136"/>
                  </a:lnTo>
                  <a:lnTo>
                    <a:pt x="48006" y="4437888"/>
                  </a:lnTo>
                  <a:close/>
                </a:path>
                <a:path w="76200" h="4693285">
                  <a:moveTo>
                    <a:pt x="28194" y="4616869"/>
                  </a:moveTo>
                  <a:lnTo>
                    <a:pt x="0" y="4616869"/>
                  </a:lnTo>
                  <a:lnTo>
                    <a:pt x="38100" y="4693069"/>
                  </a:lnTo>
                  <a:lnTo>
                    <a:pt x="69843" y="4629581"/>
                  </a:lnTo>
                  <a:lnTo>
                    <a:pt x="28194" y="4629581"/>
                  </a:lnTo>
                  <a:lnTo>
                    <a:pt x="28194" y="4616869"/>
                  </a:lnTo>
                  <a:close/>
                </a:path>
                <a:path w="76200" h="4693285">
                  <a:moveTo>
                    <a:pt x="48006" y="4576572"/>
                  </a:moveTo>
                  <a:lnTo>
                    <a:pt x="28194" y="4576572"/>
                  </a:lnTo>
                  <a:lnTo>
                    <a:pt x="28194" y="4629581"/>
                  </a:lnTo>
                  <a:lnTo>
                    <a:pt x="48006" y="4629581"/>
                  </a:lnTo>
                  <a:lnTo>
                    <a:pt x="48006" y="4576572"/>
                  </a:lnTo>
                  <a:close/>
                </a:path>
                <a:path w="76200" h="4693285">
                  <a:moveTo>
                    <a:pt x="76200" y="4616869"/>
                  </a:moveTo>
                  <a:lnTo>
                    <a:pt x="48006" y="4616869"/>
                  </a:lnTo>
                  <a:lnTo>
                    <a:pt x="48006" y="4629581"/>
                  </a:lnTo>
                  <a:lnTo>
                    <a:pt x="69843" y="4629581"/>
                  </a:lnTo>
                  <a:lnTo>
                    <a:pt x="76200" y="4616869"/>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50180" name="object 10">
            <a:extLst>
              <a:ext uri="{FF2B5EF4-FFF2-40B4-BE49-F238E27FC236}">
                <a16:creationId xmlns:a16="http://schemas.microsoft.com/office/drawing/2014/main" id="{32B1E1E8-DD5F-EFB3-5E1C-8CBEAD1B0488}"/>
              </a:ext>
            </a:extLst>
          </p:cNvPr>
          <p:cNvSpPr txBox="1">
            <a:spLocks noChangeArrowheads="1"/>
          </p:cNvSpPr>
          <p:nvPr/>
        </p:nvSpPr>
        <p:spPr bwMode="auto">
          <a:xfrm>
            <a:off x="182563" y="952500"/>
            <a:ext cx="62563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n-US" altLang="en-US" sz="1400" dirty="0">
                <a:solidFill>
                  <a:srgbClr val="002060"/>
                </a:solidFill>
                <a:latin typeface="Arial MT"/>
                <a:ea typeface="Arial MT"/>
                <a:cs typeface="Arial MT"/>
              </a:rPr>
              <a:t>Η απ</a:t>
            </a:r>
            <a:r>
              <a:rPr lang="en-US" altLang="en-US" sz="1400" dirty="0" err="1">
                <a:solidFill>
                  <a:srgbClr val="002060"/>
                </a:solidFill>
                <a:latin typeface="Arial MT"/>
                <a:ea typeface="Arial MT"/>
                <a:cs typeface="Arial MT"/>
              </a:rPr>
              <a:t>λουστευμένη</a:t>
            </a:r>
            <a:r>
              <a:rPr lang="en-US" altLang="en-US" sz="1400" dirty="0">
                <a:solidFill>
                  <a:srgbClr val="002060"/>
                </a:solidFill>
                <a:latin typeface="Arial MT"/>
                <a:ea typeface="Arial MT"/>
                <a:cs typeface="Arial MT"/>
              </a:rPr>
              <a:t> </a:t>
            </a:r>
            <a:r>
              <a:rPr lang="en-US" altLang="en-US" sz="1400" dirty="0" err="1">
                <a:solidFill>
                  <a:srgbClr val="002060"/>
                </a:solidFill>
                <a:latin typeface="Arial MT"/>
                <a:ea typeface="Arial MT"/>
                <a:cs typeface="Arial MT"/>
              </a:rPr>
              <a:t>δι</a:t>
            </a:r>
            <a:r>
              <a:rPr lang="en-US" altLang="en-US" sz="1400" dirty="0">
                <a:solidFill>
                  <a:srgbClr val="002060"/>
                </a:solidFill>
                <a:latin typeface="Arial MT"/>
                <a:ea typeface="Arial MT"/>
                <a:cs typeface="Arial MT"/>
              </a:rPr>
              <a:t>ασάφηση είναι μία από τις απλουστεύσεις που παρέχονται στους οικονομικούς φορείς και τους επιτρέπει να υπαγάγουν εμπορεύματα σε τελωνειακό καθεστώς (π.χ. κα</a:t>
            </a:r>
            <a:r>
              <a:rPr lang="en-US" altLang="en-US" sz="1400" dirty="0" err="1">
                <a:solidFill>
                  <a:srgbClr val="002060"/>
                </a:solidFill>
                <a:latin typeface="Arial MT"/>
                <a:ea typeface="Arial MT"/>
                <a:cs typeface="Arial MT"/>
              </a:rPr>
              <a:t>θεστώς</a:t>
            </a:r>
            <a:r>
              <a:rPr lang="en-US" altLang="en-US" sz="1400" dirty="0">
                <a:solidFill>
                  <a:srgbClr val="002060"/>
                </a:solidFill>
                <a:latin typeface="Arial MT"/>
                <a:ea typeface="Arial MT"/>
                <a:cs typeface="Arial MT"/>
              </a:rPr>
              <a:t> </a:t>
            </a:r>
            <a:r>
              <a:rPr lang="en-US" altLang="en-US" sz="1400" dirty="0" err="1">
                <a:solidFill>
                  <a:srgbClr val="002060"/>
                </a:solidFill>
                <a:latin typeface="Arial MT"/>
                <a:ea typeface="Arial MT"/>
                <a:cs typeface="Arial MT"/>
              </a:rPr>
              <a:t>εξ</a:t>
            </a:r>
            <a:r>
              <a:rPr lang="en-US" altLang="en-US" sz="1400" dirty="0">
                <a:solidFill>
                  <a:srgbClr val="002060"/>
                </a:solidFill>
                <a:latin typeface="Arial MT"/>
                <a:ea typeface="Arial MT"/>
                <a:cs typeface="Arial MT"/>
              </a:rPr>
              <a:t>αγωγής) </a:t>
            </a:r>
            <a:r>
              <a:rPr lang="en-US" altLang="en-US" sz="1400" b="1" dirty="0">
                <a:solidFill>
                  <a:srgbClr val="002060"/>
                </a:solidFill>
                <a:latin typeface="Arial MT"/>
                <a:ea typeface="Arial MT"/>
                <a:cs typeface="Arial MT"/>
              </a:rPr>
              <a:t>παραλείποντας ορισμένα δεδομένα ή ορισμένα </a:t>
            </a:r>
            <a:r>
              <a:rPr lang="el-GR" altLang="en-US" sz="1400" b="1" dirty="0">
                <a:solidFill>
                  <a:srgbClr val="002060"/>
                </a:solidFill>
                <a:latin typeface="Arial MT"/>
                <a:ea typeface="Arial MT"/>
                <a:cs typeface="Arial MT"/>
              </a:rPr>
              <a:t>υποστηρικτικά</a:t>
            </a:r>
            <a:r>
              <a:rPr lang="en-US" altLang="en-US" sz="1400" b="1" dirty="0">
                <a:solidFill>
                  <a:srgbClr val="002060"/>
                </a:solidFill>
                <a:latin typeface="Arial MT"/>
                <a:ea typeface="Arial MT"/>
                <a:cs typeface="Arial MT"/>
              </a:rPr>
              <a:t> έγγραφα.</a:t>
            </a:r>
          </a:p>
        </p:txBody>
      </p:sp>
      <p:sp>
        <p:nvSpPr>
          <p:cNvPr id="50181" name="object 11">
            <a:extLst>
              <a:ext uri="{FF2B5EF4-FFF2-40B4-BE49-F238E27FC236}">
                <a16:creationId xmlns:a16="http://schemas.microsoft.com/office/drawing/2014/main" id="{29ECC1C7-3F74-CF5C-7A42-481D1279502C}"/>
              </a:ext>
            </a:extLst>
          </p:cNvPr>
          <p:cNvSpPr txBox="1">
            <a:spLocks noChangeArrowheads="1"/>
          </p:cNvSpPr>
          <p:nvPr/>
        </p:nvSpPr>
        <p:spPr bwMode="auto">
          <a:xfrm>
            <a:off x="153988" y="2005013"/>
            <a:ext cx="630555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100"/>
              </a:spcBef>
            </a:pPr>
            <a:r>
              <a:rPr lang="el-GR" altLang="en-US" sz="1400" dirty="0">
                <a:solidFill>
                  <a:srgbClr val="002060"/>
                </a:solidFill>
                <a:latin typeface="Arial MT"/>
                <a:ea typeface="Arial MT"/>
                <a:cs typeface="Arial MT"/>
              </a:rPr>
              <a:t>Σ</a:t>
            </a:r>
            <a:r>
              <a:rPr lang="en-US" altLang="en-US" sz="1400" dirty="0" err="1">
                <a:solidFill>
                  <a:srgbClr val="002060"/>
                </a:solidFill>
                <a:latin typeface="Arial MT"/>
                <a:ea typeface="Arial MT"/>
                <a:cs typeface="Arial MT"/>
              </a:rPr>
              <a:t>τις</a:t>
            </a:r>
            <a:r>
              <a:rPr lang="en-US" altLang="en-US" sz="1400" dirty="0">
                <a:solidFill>
                  <a:srgbClr val="002060"/>
                </a:solidFill>
                <a:latin typeface="Arial MT"/>
                <a:ea typeface="Arial MT"/>
                <a:cs typeface="Arial MT"/>
              </a:rPr>
              <a:t> περιπτώσεις υποβολής απλουστευμένης διασάφησης, ο διασαφιστής/</a:t>
            </a:r>
            <a:r>
              <a:rPr lang="el-GR" altLang="en-US" sz="1400" dirty="0">
                <a:solidFill>
                  <a:srgbClr val="002060"/>
                </a:solidFill>
                <a:latin typeface="Arial MT"/>
                <a:ea typeface="Arial MT"/>
                <a:cs typeface="Arial MT"/>
              </a:rPr>
              <a:t> </a:t>
            </a:r>
            <a:r>
              <a:rPr lang="en-US" altLang="en-US" sz="1400" dirty="0">
                <a:solidFill>
                  <a:srgbClr val="002060"/>
                </a:solidFill>
                <a:latin typeface="Arial MT"/>
                <a:ea typeface="Arial MT"/>
                <a:cs typeface="Arial MT"/>
              </a:rPr>
              <a:t>α</a:t>
            </a:r>
            <a:r>
              <a:rPr lang="en-US" altLang="en-US" sz="1400" dirty="0" err="1">
                <a:solidFill>
                  <a:srgbClr val="002060"/>
                </a:solidFill>
                <a:latin typeface="Arial MT"/>
                <a:ea typeface="Arial MT"/>
                <a:cs typeface="Arial MT"/>
              </a:rPr>
              <a:t>ντι</a:t>
            </a:r>
            <a:r>
              <a:rPr lang="en-US" altLang="en-US" sz="1400" dirty="0">
                <a:solidFill>
                  <a:srgbClr val="002060"/>
                </a:solidFill>
                <a:latin typeface="Arial MT"/>
                <a:ea typeface="Arial MT"/>
                <a:cs typeface="Arial MT"/>
              </a:rPr>
              <a:t>πρόσωπος υποβάλλει συμπληρωματική διασάφηση που περιέχει τα ελλείποντα δεδομένα και/ή τα ελλείποντα έγγραφα στο τελωνείο εξαγωγής </a:t>
            </a:r>
            <a:r>
              <a:rPr lang="en-US" altLang="en-US" sz="1400" b="1" dirty="0">
                <a:solidFill>
                  <a:srgbClr val="002060"/>
                </a:solidFill>
                <a:latin typeface="Arial MT"/>
              </a:rPr>
              <a:t>εντός των προθεσμιών που προβλέπονται στην τελωνειακή νομοθεσία (άρθρο 146 της κατ’ εξουσιοδότηση πράξης του ΕΤΚ).</a:t>
            </a:r>
            <a:endParaRPr lang="en-US" altLang="en-US" sz="1400" dirty="0">
              <a:solidFill>
                <a:srgbClr val="002060"/>
              </a:solidFill>
              <a:latin typeface="Arial MT"/>
            </a:endParaRPr>
          </a:p>
        </p:txBody>
      </p:sp>
      <p:sp>
        <p:nvSpPr>
          <p:cNvPr id="50182" name="object 12">
            <a:extLst>
              <a:ext uri="{FF2B5EF4-FFF2-40B4-BE49-F238E27FC236}">
                <a16:creationId xmlns:a16="http://schemas.microsoft.com/office/drawing/2014/main" id="{870DDEAC-9FF4-85F3-7BB8-5EC777907506}"/>
              </a:ext>
            </a:extLst>
          </p:cNvPr>
          <p:cNvSpPr txBox="1">
            <a:spLocks noChangeArrowheads="1"/>
          </p:cNvSpPr>
          <p:nvPr/>
        </p:nvSpPr>
        <p:spPr bwMode="auto">
          <a:xfrm>
            <a:off x="115888" y="3186113"/>
            <a:ext cx="62087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400">
                <a:solidFill>
                  <a:srgbClr val="002060"/>
                </a:solidFill>
                <a:latin typeface="Arial MT"/>
                <a:ea typeface="Arial MT"/>
                <a:cs typeface="Arial MT"/>
              </a:rPr>
              <a:t>Το όφελος σχετίζεται με τη διαδικασία δύο σταδίων: τα στοιχεία ή τα έγγραφα μπορεί να λείπουν κατά τη στιγμή της παράδοσης των εμπορευμάτων</a:t>
            </a:r>
            <a:r>
              <a:rPr lang="en-US" altLang="en-US" sz="1400">
                <a:solidFill>
                  <a:srgbClr val="4D4D4D"/>
                </a:solidFill>
                <a:latin typeface="Arial MT"/>
                <a:ea typeface="Arial MT"/>
                <a:cs typeface="Arial MT"/>
              </a:rPr>
              <a:t>.</a:t>
            </a:r>
          </a:p>
        </p:txBody>
      </p:sp>
      <p:sp>
        <p:nvSpPr>
          <p:cNvPr id="50185" name="object 15">
            <a:extLst>
              <a:ext uri="{FF2B5EF4-FFF2-40B4-BE49-F238E27FC236}">
                <a16:creationId xmlns:a16="http://schemas.microsoft.com/office/drawing/2014/main" id="{BE9DBF83-193A-120B-F734-961E3C374F1E}"/>
              </a:ext>
            </a:extLst>
          </p:cNvPr>
          <p:cNvSpPr>
            <a:spLocks noGrp="1"/>
          </p:cNvSpPr>
          <p:nvPr>
            <p:ph type="title"/>
          </p:nvPr>
        </p:nvSpPr>
        <p:spPr>
          <a:xfrm>
            <a:off x="857250" y="174625"/>
            <a:ext cx="8974138" cy="504825"/>
          </a:xfrm>
        </p:spPr>
        <p:txBody>
          <a:bodyPr lIns="0" tIns="12065" rIns="0" bIns="0">
            <a:spAutoFit/>
          </a:bodyPr>
          <a:lstStyle/>
          <a:p>
            <a:pPr marL="12700">
              <a:lnSpc>
                <a:spcPct val="100000"/>
              </a:lnSpc>
              <a:spcBef>
                <a:spcPts val="100"/>
              </a:spcBef>
            </a:pPr>
            <a:r>
              <a:rPr lang="en-US" altLang="en-US" sz="3200"/>
              <a:t>Απλο</a:t>
            </a:r>
            <a:r>
              <a:rPr lang="el-GR" altLang="en-US" sz="3200"/>
              <a:t>υστευ</a:t>
            </a:r>
            <a:r>
              <a:rPr lang="en-US" altLang="en-US" sz="3200"/>
              <a:t>μένη &amp; Συμπληρωματική δ</a:t>
            </a:r>
            <a:r>
              <a:rPr lang="el-GR" altLang="en-US" sz="3200"/>
              <a:t>ιασάφηση</a:t>
            </a:r>
            <a:endParaRPr lang="en-US" altLang="en-US" sz="3200"/>
          </a:p>
        </p:txBody>
      </p:sp>
      <p:sp>
        <p:nvSpPr>
          <p:cNvPr id="50186" name="object 16">
            <a:extLst>
              <a:ext uri="{FF2B5EF4-FFF2-40B4-BE49-F238E27FC236}">
                <a16:creationId xmlns:a16="http://schemas.microsoft.com/office/drawing/2014/main" id="{55FD9239-4DD5-19D6-4057-C5FB3DFDA529}"/>
              </a:ext>
            </a:extLst>
          </p:cNvPr>
          <p:cNvSpPr txBox="1">
            <a:spLocks noChangeArrowheads="1"/>
          </p:cNvSpPr>
          <p:nvPr/>
        </p:nvSpPr>
        <p:spPr bwMode="auto">
          <a:xfrm>
            <a:off x="9634538" y="5804621"/>
            <a:ext cx="2319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n-US" altLang="en-US" sz="1100" b="1" i="1" dirty="0" err="1">
                <a:solidFill>
                  <a:srgbClr val="4D4D4D"/>
                </a:solidFill>
              </a:rPr>
              <a:t>Μετά</a:t>
            </a:r>
            <a:r>
              <a:rPr lang="en-US" altLang="en-US" sz="1100" i="1" dirty="0">
                <a:solidFill>
                  <a:srgbClr val="4D4D4D"/>
                </a:solidFill>
              </a:rPr>
              <a:t> </a:t>
            </a:r>
            <a:r>
              <a:rPr lang="en-US" altLang="en-US" sz="1100" i="1" dirty="0" err="1">
                <a:solidFill>
                  <a:srgbClr val="4D4D4D"/>
                </a:solidFill>
              </a:rPr>
              <a:t>την</a:t>
            </a:r>
            <a:r>
              <a:rPr lang="en-US" altLang="en-US" sz="1100" i="1" dirty="0">
                <a:solidFill>
                  <a:srgbClr val="4D4D4D"/>
                </a:solidFill>
              </a:rPr>
              <a:t> </a:t>
            </a:r>
            <a:r>
              <a:rPr lang="en-US" altLang="en-US" sz="1100" b="1" i="1" dirty="0" err="1">
                <a:solidFill>
                  <a:srgbClr val="4D4D4D"/>
                </a:solidFill>
              </a:rPr>
              <a:t>έξοδο</a:t>
            </a:r>
            <a:r>
              <a:rPr lang="en-US" altLang="en-US" sz="1100" i="1" dirty="0">
                <a:solidFill>
                  <a:srgbClr val="4D4D4D"/>
                </a:solidFill>
              </a:rPr>
              <a:t> </a:t>
            </a:r>
            <a:r>
              <a:rPr lang="en-US" altLang="en-US" sz="1100" i="1" dirty="0" err="1">
                <a:solidFill>
                  <a:srgbClr val="4D4D4D"/>
                </a:solidFill>
              </a:rPr>
              <a:t>των</a:t>
            </a:r>
            <a:r>
              <a:rPr lang="en-US" altLang="en-US" sz="1100" i="1" dirty="0">
                <a:solidFill>
                  <a:srgbClr val="4D4D4D"/>
                </a:solidFill>
              </a:rPr>
              <a:t> </a:t>
            </a:r>
            <a:r>
              <a:rPr lang="en-US" altLang="en-US" sz="1100" i="1" dirty="0" err="1">
                <a:solidFill>
                  <a:srgbClr val="4D4D4D"/>
                </a:solidFill>
              </a:rPr>
              <a:t>εμ</a:t>
            </a:r>
            <a:r>
              <a:rPr lang="en-US" altLang="en-US" sz="1100" i="1" dirty="0">
                <a:solidFill>
                  <a:srgbClr val="4D4D4D"/>
                </a:solidFill>
              </a:rPr>
              <a:t>πορευμάτων από την ΕΕ</a:t>
            </a:r>
          </a:p>
        </p:txBody>
      </p:sp>
      <p:sp>
        <p:nvSpPr>
          <p:cNvPr id="50187" name="object 17">
            <a:extLst>
              <a:ext uri="{FF2B5EF4-FFF2-40B4-BE49-F238E27FC236}">
                <a16:creationId xmlns:a16="http://schemas.microsoft.com/office/drawing/2014/main" id="{B3661F35-3609-4657-3232-CAE4DACD69DF}"/>
              </a:ext>
            </a:extLst>
          </p:cNvPr>
          <p:cNvSpPr txBox="1">
            <a:spLocks noChangeArrowheads="1"/>
          </p:cNvSpPr>
          <p:nvPr/>
        </p:nvSpPr>
        <p:spPr bwMode="auto">
          <a:xfrm>
            <a:off x="6773384" y="5817606"/>
            <a:ext cx="26558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n-US" altLang="en-US" sz="1100" b="1" i="1" dirty="0" err="1">
                <a:solidFill>
                  <a:srgbClr val="4D4D4D"/>
                </a:solidFill>
              </a:rPr>
              <a:t>Μετά</a:t>
            </a:r>
            <a:r>
              <a:rPr lang="en-US" altLang="en-US" sz="1100" i="1" dirty="0">
                <a:solidFill>
                  <a:srgbClr val="4D4D4D"/>
                </a:solidFill>
              </a:rPr>
              <a:t> </a:t>
            </a:r>
            <a:r>
              <a:rPr lang="en-US" altLang="en-US" sz="1100" i="1" dirty="0" err="1">
                <a:solidFill>
                  <a:srgbClr val="4D4D4D"/>
                </a:solidFill>
              </a:rPr>
              <a:t>την</a:t>
            </a:r>
            <a:r>
              <a:rPr lang="en-US" altLang="en-US" sz="1100" i="1" dirty="0">
                <a:solidFill>
                  <a:srgbClr val="4D4D4D"/>
                </a:solidFill>
              </a:rPr>
              <a:t> </a:t>
            </a:r>
            <a:r>
              <a:rPr lang="en-US" altLang="en-US" sz="1100" b="1" i="1" dirty="0">
                <a:solidFill>
                  <a:srgbClr val="4D4D4D"/>
                </a:solidFill>
              </a:rPr>
              <a:t>πα</a:t>
            </a:r>
            <a:r>
              <a:rPr lang="en-US" altLang="en-US" sz="1100" b="1" i="1" dirty="0" err="1">
                <a:solidFill>
                  <a:srgbClr val="4D4D4D"/>
                </a:solidFill>
              </a:rPr>
              <a:t>ράδοση</a:t>
            </a:r>
            <a:r>
              <a:rPr lang="en-US" altLang="en-US" sz="1100" i="1" dirty="0">
                <a:solidFill>
                  <a:srgbClr val="4D4D4D"/>
                </a:solidFill>
              </a:rPr>
              <a:t> </a:t>
            </a:r>
            <a:r>
              <a:rPr lang="en-US" altLang="en-US" sz="1100" i="1" dirty="0" err="1">
                <a:solidFill>
                  <a:srgbClr val="4D4D4D"/>
                </a:solidFill>
              </a:rPr>
              <a:t>των</a:t>
            </a:r>
            <a:r>
              <a:rPr lang="en-US" altLang="en-US" sz="1100" i="1" dirty="0">
                <a:solidFill>
                  <a:srgbClr val="4D4D4D"/>
                </a:solidFill>
              </a:rPr>
              <a:t> </a:t>
            </a:r>
            <a:r>
              <a:rPr lang="en-US" altLang="en-US" sz="1100" i="1" dirty="0" err="1">
                <a:solidFill>
                  <a:srgbClr val="4D4D4D"/>
                </a:solidFill>
              </a:rPr>
              <a:t>εμ</a:t>
            </a:r>
            <a:r>
              <a:rPr lang="en-US" altLang="en-US" sz="1100" i="1" dirty="0">
                <a:solidFill>
                  <a:srgbClr val="4D4D4D"/>
                </a:solidFill>
              </a:rPr>
              <a:t>πορευμάτων για εξαγωγή</a:t>
            </a:r>
          </a:p>
        </p:txBody>
      </p:sp>
      <p:grpSp>
        <p:nvGrpSpPr>
          <p:cNvPr id="50188" name="object 18">
            <a:extLst>
              <a:ext uri="{FF2B5EF4-FFF2-40B4-BE49-F238E27FC236}">
                <a16:creationId xmlns:a16="http://schemas.microsoft.com/office/drawing/2014/main" id="{62D3A73D-F793-D672-5045-04184990B40B}"/>
              </a:ext>
            </a:extLst>
          </p:cNvPr>
          <p:cNvGrpSpPr>
            <a:grpSpLocks/>
          </p:cNvGrpSpPr>
          <p:nvPr/>
        </p:nvGrpSpPr>
        <p:grpSpPr bwMode="auto">
          <a:xfrm>
            <a:off x="6864350" y="1481138"/>
            <a:ext cx="5041900" cy="606425"/>
            <a:chOff x="6796913" y="1731136"/>
            <a:chExt cx="5041900" cy="607060"/>
          </a:xfrm>
        </p:grpSpPr>
        <p:sp>
          <p:nvSpPr>
            <p:cNvPr id="50208" name="object 19">
              <a:extLst>
                <a:ext uri="{FF2B5EF4-FFF2-40B4-BE49-F238E27FC236}">
                  <a16:creationId xmlns:a16="http://schemas.microsoft.com/office/drawing/2014/main" id="{3A7EA29E-D25D-0FB7-F5AD-E1B66E16FDAB}"/>
                </a:ext>
              </a:extLst>
            </p:cNvPr>
            <p:cNvSpPr>
              <a:spLocks/>
            </p:cNvSpPr>
            <p:nvPr/>
          </p:nvSpPr>
          <p:spPr bwMode="auto">
            <a:xfrm>
              <a:off x="6811518" y="1745741"/>
              <a:ext cx="5012690" cy="577850"/>
            </a:xfrm>
            <a:custGeom>
              <a:avLst/>
              <a:gdLst>
                <a:gd name="T0" fmla="*/ 5012435 w 5012690"/>
                <a:gd name="T1" fmla="*/ 0 h 577850"/>
                <a:gd name="T2" fmla="*/ 0 w 5012690"/>
                <a:gd name="T3" fmla="*/ 0 h 577850"/>
                <a:gd name="T4" fmla="*/ 0 w 5012690"/>
                <a:gd name="T5" fmla="*/ 288798 h 577850"/>
                <a:gd name="T6" fmla="*/ 2506217 w 5012690"/>
                <a:gd name="T7" fmla="*/ 577596 h 577850"/>
                <a:gd name="T8" fmla="*/ 5012435 w 5012690"/>
                <a:gd name="T9" fmla="*/ 288798 h 577850"/>
                <a:gd name="T10" fmla="*/ 5012435 w 5012690"/>
                <a:gd name="T11" fmla="*/ 0 h 577850"/>
              </a:gdLst>
              <a:ahLst/>
              <a:cxnLst>
                <a:cxn ang="0">
                  <a:pos x="T0" y="T1"/>
                </a:cxn>
                <a:cxn ang="0">
                  <a:pos x="T2" y="T3"/>
                </a:cxn>
                <a:cxn ang="0">
                  <a:pos x="T4" y="T5"/>
                </a:cxn>
                <a:cxn ang="0">
                  <a:pos x="T6" y="T7"/>
                </a:cxn>
                <a:cxn ang="0">
                  <a:pos x="T8" y="T9"/>
                </a:cxn>
                <a:cxn ang="0">
                  <a:pos x="T10" y="T11"/>
                </a:cxn>
              </a:cxnLst>
              <a:rect l="0" t="0" r="r" b="b"/>
              <a:pathLst>
                <a:path w="5012690" h="577850">
                  <a:moveTo>
                    <a:pt x="5012435" y="0"/>
                  </a:moveTo>
                  <a:lnTo>
                    <a:pt x="0" y="0"/>
                  </a:lnTo>
                  <a:lnTo>
                    <a:pt x="0" y="288798"/>
                  </a:lnTo>
                  <a:lnTo>
                    <a:pt x="2506217" y="577596"/>
                  </a:lnTo>
                  <a:lnTo>
                    <a:pt x="5012435" y="288798"/>
                  </a:lnTo>
                  <a:lnTo>
                    <a:pt x="5012435"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209" name="object 20">
              <a:extLst>
                <a:ext uri="{FF2B5EF4-FFF2-40B4-BE49-F238E27FC236}">
                  <a16:creationId xmlns:a16="http://schemas.microsoft.com/office/drawing/2014/main" id="{66E48E8B-BC4F-A05D-69A2-0A1EFAC355F0}"/>
                </a:ext>
              </a:extLst>
            </p:cNvPr>
            <p:cNvSpPr>
              <a:spLocks/>
            </p:cNvSpPr>
            <p:nvPr/>
          </p:nvSpPr>
          <p:spPr bwMode="auto">
            <a:xfrm>
              <a:off x="6811518" y="1745741"/>
              <a:ext cx="5012690" cy="577850"/>
            </a:xfrm>
            <a:custGeom>
              <a:avLst/>
              <a:gdLst>
                <a:gd name="T0" fmla="*/ 5012435 w 5012690"/>
                <a:gd name="T1" fmla="*/ 0 h 577850"/>
                <a:gd name="T2" fmla="*/ 5012435 w 5012690"/>
                <a:gd name="T3" fmla="*/ 288798 h 577850"/>
                <a:gd name="T4" fmla="*/ 2506217 w 5012690"/>
                <a:gd name="T5" fmla="*/ 577596 h 577850"/>
                <a:gd name="T6" fmla="*/ 0 w 5012690"/>
                <a:gd name="T7" fmla="*/ 288798 h 577850"/>
                <a:gd name="T8" fmla="*/ 0 w 5012690"/>
                <a:gd name="T9" fmla="*/ 0 h 577850"/>
                <a:gd name="T10" fmla="*/ 5012435 w 5012690"/>
                <a:gd name="T11" fmla="*/ 0 h 577850"/>
              </a:gdLst>
              <a:ahLst/>
              <a:cxnLst>
                <a:cxn ang="0">
                  <a:pos x="T0" y="T1"/>
                </a:cxn>
                <a:cxn ang="0">
                  <a:pos x="T2" y="T3"/>
                </a:cxn>
                <a:cxn ang="0">
                  <a:pos x="T4" y="T5"/>
                </a:cxn>
                <a:cxn ang="0">
                  <a:pos x="T6" y="T7"/>
                </a:cxn>
                <a:cxn ang="0">
                  <a:pos x="T8" y="T9"/>
                </a:cxn>
                <a:cxn ang="0">
                  <a:pos x="T10" y="T11"/>
                </a:cxn>
              </a:cxnLst>
              <a:rect l="0" t="0" r="r" b="b"/>
              <a:pathLst>
                <a:path w="5012690" h="577850">
                  <a:moveTo>
                    <a:pt x="5012435" y="0"/>
                  </a:moveTo>
                  <a:lnTo>
                    <a:pt x="5012435" y="288798"/>
                  </a:lnTo>
                  <a:lnTo>
                    <a:pt x="2506217" y="577596"/>
                  </a:lnTo>
                  <a:lnTo>
                    <a:pt x="0" y="288798"/>
                  </a:lnTo>
                  <a:lnTo>
                    <a:pt x="0" y="0"/>
                  </a:lnTo>
                  <a:lnTo>
                    <a:pt x="5012435" y="0"/>
                  </a:lnTo>
                  <a:close/>
                </a:path>
              </a:pathLst>
            </a:custGeom>
            <a:noFill/>
            <a:ln w="28955">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0189" name="object 21">
            <a:extLst>
              <a:ext uri="{FF2B5EF4-FFF2-40B4-BE49-F238E27FC236}">
                <a16:creationId xmlns:a16="http://schemas.microsoft.com/office/drawing/2014/main" id="{0DE6E9B6-8680-1D04-0BD2-9E8891E395DA}"/>
              </a:ext>
            </a:extLst>
          </p:cNvPr>
          <p:cNvSpPr txBox="1">
            <a:spLocks noChangeArrowheads="1"/>
          </p:cNvSpPr>
          <p:nvPr/>
        </p:nvSpPr>
        <p:spPr bwMode="auto">
          <a:xfrm>
            <a:off x="8267700" y="1536700"/>
            <a:ext cx="21463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n-US" altLang="en-US" sz="1200">
                <a:solidFill>
                  <a:srgbClr val="FFC000"/>
                </a:solidFill>
                <a:latin typeface="Arial MT"/>
                <a:ea typeface="Arial MT"/>
                <a:cs typeface="Arial MT"/>
              </a:rPr>
              <a:t>Υποβάλλεται απλουστευμένη διασάφηση</a:t>
            </a:r>
          </a:p>
        </p:txBody>
      </p:sp>
      <p:grpSp>
        <p:nvGrpSpPr>
          <p:cNvPr id="50190" name="object 22">
            <a:extLst>
              <a:ext uri="{FF2B5EF4-FFF2-40B4-BE49-F238E27FC236}">
                <a16:creationId xmlns:a16="http://schemas.microsoft.com/office/drawing/2014/main" id="{2FB2940D-82AC-5CDA-D806-AD30385AA4A0}"/>
              </a:ext>
            </a:extLst>
          </p:cNvPr>
          <p:cNvGrpSpPr>
            <a:grpSpLocks/>
          </p:cNvGrpSpPr>
          <p:nvPr/>
        </p:nvGrpSpPr>
        <p:grpSpPr bwMode="auto">
          <a:xfrm>
            <a:off x="6797675" y="2476500"/>
            <a:ext cx="5016500" cy="606425"/>
            <a:chOff x="6796913" y="2736976"/>
            <a:chExt cx="5017770" cy="605790"/>
          </a:xfrm>
        </p:grpSpPr>
        <p:sp>
          <p:nvSpPr>
            <p:cNvPr id="50206" name="object 23">
              <a:extLst>
                <a:ext uri="{FF2B5EF4-FFF2-40B4-BE49-F238E27FC236}">
                  <a16:creationId xmlns:a16="http://schemas.microsoft.com/office/drawing/2014/main" id="{F68DAEA0-BCB9-2AA6-5DB5-83F7D50926A8}"/>
                </a:ext>
              </a:extLst>
            </p:cNvPr>
            <p:cNvSpPr>
              <a:spLocks/>
            </p:cNvSpPr>
            <p:nvPr/>
          </p:nvSpPr>
          <p:spPr bwMode="auto">
            <a:xfrm>
              <a:off x="6811518" y="2751581"/>
              <a:ext cx="4988560" cy="576580"/>
            </a:xfrm>
            <a:custGeom>
              <a:avLst/>
              <a:gdLst>
                <a:gd name="T0" fmla="*/ 4988052 w 4988559"/>
                <a:gd name="T1" fmla="*/ 0 h 576579"/>
                <a:gd name="T2" fmla="*/ 0 w 4988559"/>
                <a:gd name="T3" fmla="*/ 0 h 576579"/>
                <a:gd name="T4" fmla="*/ 0 w 4988559"/>
                <a:gd name="T5" fmla="*/ 288035 h 576579"/>
                <a:gd name="T6" fmla="*/ 2494026 w 4988559"/>
                <a:gd name="T7" fmla="*/ 576071 h 576579"/>
                <a:gd name="T8" fmla="*/ 4988052 w 4988559"/>
                <a:gd name="T9" fmla="*/ 288035 h 576579"/>
                <a:gd name="T10" fmla="*/ 4988052 w 4988559"/>
                <a:gd name="T11" fmla="*/ 0 h 576579"/>
              </a:gdLst>
              <a:ahLst/>
              <a:cxnLst>
                <a:cxn ang="0">
                  <a:pos x="T0" y="T1"/>
                </a:cxn>
                <a:cxn ang="0">
                  <a:pos x="T2" y="T3"/>
                </a:cxn>
                <a:cxn ang="0">
                  <a:pos x="T4" y="T5"/>
                </a:cxn>
                <a:cxn ang="0">
                  <a:pos x="T6" y="T7"/>
                </a:cxn>
                <a:cxn ang="0">
                  <a:pos x="T8" y="T9"/>
                </a:cxn>
                <a:cxn ang="0">
                  <a:pos x="T10" y="T11"/>
                </a:cxn>
              </a:cxnLst>
              <a:rect l="0" t="0" r="r" b="b"/>
              <a:pathLst>
                <a:path w="4988559" h="576579">
                  <a:moveTo>
                    <a:pt x="4988052" y="0"/>
                  </a:moveTo>
                  <a:lnTo>
                    <a:pt x="0" y="0"/>
                  </a:lnTo>
                  <a:lnTo>
                    <a:pt x="0" y="288035"/>
                  </a:lnTo>
                  <a:lnTo>
                    <a:pt x="2494026" y="576071"/>
                  </a:lnTo>
                  <a:lnTo>
                    <a:pt x="4988052" y="288035"/>
                  </a:lnTo>
                  <a:lnTo>
                    <a:pt x="498805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207" name="object 24">
              <a:extLst>
                <a:ext uri="{FF2B5EF4-FFF2-40B4-BE49-F238E27FC236}">
                  <a16:creationId xmlns:a16="http://schemas.microsoft.com/office/drawing/2014/main" id="{A3EEE936-3EAC-F4BC-FB07-293DB643FCBE}"/>
                </a:ext>
              </a:extLst>
            </p:cNvPr>
            <p:cNvSpPr>
              <a:spLocks/>
            </p:cNvSpPr>
            <p:nvPr/>
          </p:nvSpPr>
          <p:spPr bwMode="auto">
            <a:xfrm>
              <a:off x="6811518" y="2751581"/>
              <a:ext cx="4988560" cy="576580"/>
            </a:xfrm>
            <a:custGeom>
              <a:avLst/>
              <a:gdLst>
                <a:gd name="T0" fmla="*/ 4988052 w 4988559"/>
                <a:gd name="T1" fmla="*/ 0 h 576579"/>
                <a:gd name="T2" fmla="*/ 4988052 w 4988559"/>
                <a:gd name="T3" fmla="*/ 288035 h 576579"/>
                <a:gd name="T4" fmla="*/ 2494026 w 4988559"/>
                <a:gd name="T5" fmla="*/ 576071 h 576579"/>
                <a:gd name="T6" fmla="*/ 0 w 4988559"/>
                <a:gd name="T7" fmla="*/ 288035 h 576579"/>
                <a:gd name="T8" fmla="*/ 0 w 4988559"/>
                <a:gd name="T9" fmla="*/ 0 h 576579"/>
                <a:gd name="T10" fmla="*/ 4988052 w 4988559"/>
                <a:gd name="T11" fmla="*/ 0 h 576579"/>
              </a:gdLst>
              <a:ahLst/>
              <a:cxnLst>
                <a:cxn ang="0">
                  <a:pos x="T0" y="T1"/>
                </a:cxn>
                <a:cxn ang="0">
                  <a:pos x="T2" y="T3"/>
                </a:cxn>
                <a:cxn ang="0">
                  <a:pos x="T4" y="T5"/>
                </a:cxn>
                <a:cxn ang="0">
                  <a:pos x="T6" y="T7"/>
                </a:cxn>
                <a:cxn ang="0">
                  <a:pos x="T8" y="T9"/>
                </a:cxn>
                <a:cxn ang="0">
                  <a:pos x="T10" y="T11"/>
                </a:cxn>
              </a:cxnLst>
              <a:rect l="0" t="0" r="r" b="b"/>
              <a:pathLst>
                <a:path w="4988559" h="576579">
                  <a:moveTo>
                    <a:pt x="4988052" y="0"/>
                  </a:moveTo>
                  <a:lnTo>
                    <a:pt x="4988052" y="288035"/>
                  </a:lnTo>
                  <a:lnTo>
                    <a:pt x="2494026" y="576071"/>
                  </a:lnTo>
                  <a:lnTo>
                    <a:pt x="0" y="288035"/>
                  </a:lnTo>
                  <a:lnTo>
                    <a:pt x="0" y="0"/>
                  </a:lnTo>
                  <a:lnTo>
                    <a:pt x="4988052" y="0"/>
                  </a:lnTo>
                  <a:close/>
                </a:path>
              </a:pathLst>
            </a:custGeom>
            <a:noFill/>
            <a:ln w="28956">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0191" name="object 25">
            <a:extLst>
              <a:ext uri="{FF2B5EF4-FFF2-40B4-BE49-F238E27FC236}">
                <a16:creationId xmlns:a16="http://schemas.microsoft.com/office/drawing/2014/main" id="{5AB38F29-B69A-9902-49F3-719D01DDB06F}"/>
              </a:ext>
            </a:extLst>
          </p:cNvPr>
          <p:cNvSpPr txBox="1">
            <a:spLocks noChangeArrowheads="1"/>
          </p:cNvSpPr>
          <p:nvPr/>
        </p:nvSpPr>
        <p:spPr bwMode="auto">
          <a:xfrm>
            <a:off x="8401050" y="2513013"/>
            <a:ext cx="20320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l-GR" altLang="en-US" sz="1200" dirty="0">
                <a:solidFill>
                  <a:srgbClr val="FFC000"/>
                </a:solidFill>
                <a:latin typeface="Arial MT"/>
                <a:ea typeface="Arial MT"/>
                <a:cs typeface="Arial MT"/>
              </a:rPr>
              <a:t>Τα ε</a:t>
            </a:r>
            <a:r>
              <a:rPr lang="en-US" altLang="en-US" sz="1200" dirty="0">
                <a:solidFill>
                  <a:srgbClr val="FFC000"/>
                </a:solidFill>
                <a:latin typeface="Arial MT"/>
                <a:ea typeface="Arial MT"/>
                <a:cs typeface="Arial MT"/>
              </a:rPr>
              <a:t>μπ</a:t>
            </a:r>
            <a:r>
              <a:rPr lang="en-US" altLang="en-US" sz="1200" dirty="0" err="1">
                <a:solidFill>
                  <a:srgbClr val="FFC000"/>
                </a:solidFill>
                <a:latin typeface="Arial MT"/>
                <a:ea typeface="Arial MT"/>
                <a:cs typeface="Arial MT"/>
              </a:rPr>
              <a:t>ορεύμ</a:t>
            </a:r>
            <a:r>
              <a:rPr lang="en-US" altLang="en-US" sz="1200" dirty="0">
                <a:solidFill>
                  <a:srgbClr val="FFC000"/>
                </a:solidFill>
                <a:latin typeface="Arial MT"/>
                <a:ea typeface="Arial MT"/>
                <a:cs typeface="Arial MT"/>
              </a:rPr>
              <a:t>ατα παραδ</a:t>
            </a:r>
            <a:r>
              <a:rPr lang="el-GR" altLang="en-US" sz="1200" dirty="0" err="1">
                <a:solidFill>
                  <a:srgbClr val="FFC000"/>
                </a:solidFill>
                <a:latin typeface="Arial MT"/>
                <a:ea typeface="Arial MT"/>
                <a:cs typeface="Arial MT"/>
              </a:rPr>
              <a:t>ίδονται</a:t>
            </a:r>
            <a:r>
              <a:rPr lang="en-US" altLang="en-US" sz="1200" dirty="0">
                <a:solidFill>
                  <a:srgbClr val="FFC000"/>
                </a:solidFill>
                <a:latin typeface="Arial MT"/>
                <a:ea typeface="Arial MT"/>
                <a:cs typeface="Arial MT"/>
              </a:rPr>
              <a:t> για εξαγωγή</a:t>
            </a:r>
          </a:p>
        </p:txBody>
      </p:sp>
      <p:grpSp>
        <p:nvGrpSpPr>
          <p:cNvPr id="50192" name="object 26">
            <a:extLst>
              <a:ext uri="{FF2B5EF4-FFF2-40B4-BE49-F238E27FC236}">
                <a16:creationId xmlns:a16="http://schemas.microsoft.com/office/drawing/2014/main" id="{153CE5C4-7913-9013-F753-3476BB5CD2D0}"/>
              </a:ext>
            </a:extLst>
          </p:cNvPr>
          <p:cNvGrpSpPr>
            <a:grpSpLocks/>
          </p:cNvGrpSpPr>
          <p:nvPr/>
        </p:nvGrpSpPr>
        <p:grpSpPr bwMode="auto">
          <a:xfrm>
            <a:off x="6899275" y="3330575"/>
            <a:ext cx="2197100" cy="606425"/>
            <a:chOff x="6822820" y="3619372"/>
            <a:chExt cx="2196465" cy="607060"/>
          </a:xfrm>
        </p:grpSpPr>
        <p:sp>
          <p:nvSpPr>
            <p:cNvPr id="50204" name="object 27">
              <a:extLst>
                <a:ext uri="{FF2B5EF4-FFF2-40B4-BE49-F238E27FC236}">
                  <a16:creationId xmlns:a16="http://schemas.microsoft.com/office/drawing/2014/main" id="{96152A0F-9EA1-2270-98A3-B9C0362D9396}"/>
                </a:ext>
              </a:extLst>
            </p:cNvPr>
            <p:cNvSpPr>
              <a:spLocks/>
            </p:cNvSpPr>
            <p:nvPr/>
          </p:nvSpPr>
          <p:spPr bwMode="auto">
            <a:xfrm>
              <a:off x="6837425" y="3633977"/>
              <a:ext cx="2167255" cy="577850"/>
            </a:xfrm>
            <a:custGeom>
              <a:avLst/>
              <a:gdLst>
                <a:gd name="T0" fmla="*/ 2167128 w 2167254"/>
                <a:gd name="T1" fmla="*/ 0 h 577850"/>
                <a:gd name="T2" fmla="*/ 0 w 2167254"/>
                <a:gd name="T3" fmla="*/ 0 h 577850"/>
                <a:gd name="T4" fmla="*/ 0 w 2167254"/>
                <a:gd name="T5" fmla="*/ 288798 h 577850"/>
                <a:gd name="T6" fmla="*/ 1083564 w 2167254"/>
                <a:gd name="T7" fmla="*/ 577596 h 577850"/>
                <a:gd name="T8" fmla="*/ 2167128 w 2167254"/>
                <a:gd name="T9" fmla="*/ 288798 h 577850"/>
                <a:gd name="T10" fmla="*/ 2167128 w 2167254"/>
                <a:gd name="T11" fmla="*/ 0 h 577850"/>
              </a:gdLst>
              <a:ahLst/>
              <a:cxnLst>
                <a:cxn ang="0">
                  <a:pos x="T0" y="T1"/>
                </a:cxn>
                <a:cxn ang="0">
                  <a:pos x="T2" y="T3"/>
                </a:cxn>
                <a:cxn ang="0">
                  <a:pos x="T4" y="T5"/>
                </a:cxn>
                <a:cxn ang="0">
                  <a:pos x="T6" y="T7"/>
                </a:cxn>
                <a:cxn ang="0">
                  <a:pos x="T8" y="T9"/>
                </a:cxn>
                <a:cxn ang="0">
                  <a:pos x="T10" y="T11"/>
                </a:cxn>
              </a:cxnLst>
              <a:rect l="0" t="0" r="r" b="b"/>
              <a:pathLst>
                <a:path w="2167254" h="577850">
                  <a:moveTo>
                    <a:pt x="2167128" y="0"/>
                  </a:moveTo>
                  <a:lnTo>
                    <a:pt x="0" y="0"/>
                  </a:lnTo>
                  <a:lnTo>
                    <a:pt x="0" y="288798"/>
                  </a:lnTo>
                  <a:lnTo>
                    <a:pt x="1083564" y="577596"/>
                  </a:lnTo>
                  <a:lnTo>
                    <a:pt x="2167128" y="288798"/>
                  </a:lnTo>
                  <a:lnTo>
                    <a:pt x="2167128"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205" name="object 28">
              <a:extLst>
                <a:ext uri="{FF2B5EF4-FFF2-40B4-BE49-F238E27FC236}">
                  <a16:creationId xmlns:a16="http://schemas.microsoft.com/office/drawing/2014/main" id="{BB14EB77-A356-8341-16D7-A5AE0AC37E6B}"/>
                </a:ext>
              </a:extLst>
            </p:cNvPr>
            <p:cNvSpPr>
              <a:spLocks/>
            </p:cNvSpPr>
            <p:nvPr/>
          </p:nvSpPr>
          <p:spPr bwMode="auto">
            <a:xfrm>
              <a:off x="6837425" y="3633977"/>
              <a:ext cx="2167255" cy="577850"/>
            </a:xfrm>
            <a:custGeom>
              <a:avLst/>
              <a:gdLst>
                <a:gd name="T0" fmla="*/ 2167128 w 2167254"/>
                <a:gd name="T1" fmla="*/ 0 h 577850"/>
                <a:gd name="T2" fmla="*/ 2167128 w 2167254"/>
                <a:gd name="T3" fmla="*/ 288798 h 577850"/>
                <a:gd name="T4" fmla="*/ 1083564 w 2167254"/>
                <a:gd name="T5" fmla="*/ 577596 h 577850"/>
                <a:gd name="T6" fmla="*/ 0 w 2167254"/>
                <a:gd name="T7" fmla="*/ 288798 h 577850"/>
                <a:gd name="T8" fmla="*/ 0 w 2167254"/>
                <a:gd name="T9" fmla="*/ 0 h 577850"/>
                <a:gd name="T10" fmla="*/ 2167128 w 2167254"/>
                <a:gd name="T11" fmla="*/ 0 h 577850"/>
              </a:gdLst>
              <a:ahLst/>
              <a:cxnLst>
                <a:cxn ang="0">
                  <a:pos x="T0" y="T1"/>
                </a:cxn>
                <a:cxn ang="0">
                  <a:pos x="T2" y="T3"/>
                </a:cxn>
                <a:cxn ang="0">
                  <a:pos x="T4" y="T5"/>
                </a:cxn>
                <a:cxn ang="0">
                  <a:pos x="T6" y="T7"/>
                </a:cxn>
                <a:cxn ang="0">
                  <a:pos x="T8" y="T9"/>
                </a:cxn>
                <a:cxn ang="0">
                  <a:pos x="T10" y="T11"/>
                </a:cxn>
              </a:cxnLst>
              <a:rect l="0" t="0" r="r" b="b"/>
              <a:pathLst>
                <a:path w="2167254" h="577850">
                  <a:moveTo>
                    <a:pt x="2167128" y="0"/>
                  </a:moveTo>
                  <a:lnTo>
                    <a:pt x="2167128" y="288798"/>
                  </a:lnTo>
                  <a:lnTo>
                    <a:pt x="1083564" y="577596"/>
                  </a:lnTo>
                  <a:lnTo>
                    <a:pt x="0" y="288798"/>
                  </a:lnTo>
                  <a:lnTo>
                    <a:pt x="0" y="0"/>
                  </a:lnTo>
                  <a:lnTo>
                    <a:pt x="2167128" y="0"/>
                  </a:lnTo>
                  <a:close/>
                </a:path>
              </a:pathLst>
            </a:custGeom>
            <a:noFill/>
            <a:ln w="28956">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9" name="object 29">
            <a:extLst>
              <a:ext uri="{FF2B5EF4-FFF2-40B4-BE49-F238E27FC236}">
                <a16:creationId xmlns:a16="http://schemas.microsoft.com/office/drawing/2014/main" id="{FD0F80E3-752C-6EC8-946A-41B0A5280F51}"/>
              </a:ext>
            </a:extLst>
          </p:cNvPr>
          <p:cNvSpPr txBox="1"/>
          <p:nvPr/>
        </p:nvSpPr>
        <p:spPr>
          <a:xfrm>
            <a:off x="7000875" y="3387725"/>
            <a:ext cx="2114550" cy="566822"/>
          </a:xfrm>
          <a:prstGeom prst="rect">
            <a:avLst/>
          </a:prstGeom>
        </p:spPr>
        <p:txBody>
          <a:bodyPr lIns="0" tIns="1270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l-GR" altLang="en-US" sz="1200" dirty="0">
                <a:solidFill>
                  <a:srgbClr val="FFC000"/>
                </a:solidFill>
                <a:latin typeface="Arial MT"/>
                <a:ea typeface="Arial MT"/>
                <a:cs typeface="Arial MT"/>
              </a:rPr>
              <a:t>Υποβάλλεται σ</a:t>
            </a:r>
            <a:r>
              <a:rPr lang="en-US" altLang="en-US" sz="1200" dirty="0" err="1">
                <a:solidFill>
                  <a:srgbClr val="FFC000"/>
                </a:solidFill>
                <a:latin typeface="Arial MT"/>
                <a:ea typeface="Arial MT"/>
                <a:cs typeface="Arial MT"/>
              </a:rPr>
              <a:t>υμ</a:t>
            </a:r>
            <a:r>
              <a:rPr lang="en-US" altLang="en-US" sz="1200" dirty="0">
                <a:solidFill>
                  <a:srgbClr val="FFC000"/>
                </a:solidFill>
                <a:latin typeface="Arial MT"/>
                <a:ea typeface="Arial MT"/>
                <a:cs typeface="Arial MT"/>
              </a:rPr>
              <a:t>πληρωματική δ</a:t>
            </a:r>
            <a:r>
              <a:rPr lang="el-GR" altLang="en-US" sz="1200" dirty="0" err="1">
                <a:solidFill>
                  <a:srgbClr val="FFC000"/>
                </a:solidFill>
                <a:latin typeface="Arial MT"/>
                <a:ea typeface="Arial MT"/>
                <a:cs typeface="Arial MT"/>
              </a:rPr>
              <a:t>ιασάφηση</a:t>
            </a:r>
            <a:endParaRPr lang="en-US" altLang="en-US" sz="1200" dirty="0">
              <a:solidFill>
                <a:srgbClr val="FFC000"/>
              </a:solidFill>
              <a:latin typeface="Arial MT"/>
              <a:ea typeface="Arial MT"/>
              <a:cs typeface="Arial MT"/>
            </a:endParaRPr>
          </a:p>
          <a:p>
            <a:pPr algn="ctr"/>
            <a:endParaRPr lang="en-US" altLang="en-US" sz="1200" dirty="0">
              <a:solidFill>
                <a:srgbClr val="FFC000"/>
              </a:solidFill>
              <a:latin typeface="Arial MT"/>
              <a:ea typeface="Arial MT"/>
              <a:cs typeface="Arial MT"/>
            </a:endParaRPr>
          </a:p>
        </p:txBody>
      </p:sp>
      <p:grpSp>
        <p:nvGrpSpPr>
          <p:cNvPr id="50194" name="object 30">
            <a:extLst>
              <a:ext uri="{FF2B5EF4-FFF2-40B4-BE49-F238E27FC236}">
                <a16:creationId xmlns:a16="http://schemas.microsoft.com/office/drawing/2014/main" id="{1812ED58-F1D1-7722-6972-CCE02D6604AB}"/>
              </a:ext>
            </a:extLst>
          </p:cNvPr>
          <p:cNvGrpSpPr>
            <a:grpSpLocks/>
          </p:cNvGrpSpPr>
          <p:nvPr/>
        </p:nvGrpSpPr>
        <p:grpSpPr bwMode="auto">
          <a:xfrm>
            <a:off x="6846888" y="4038600"/>
            <a:ext cx="5018087" cy="606425"/>
            <a:chOff x="6818248" y="4635880"/>
            <a:chExt cx="5017770" cy="605790"/>
          </a:xfrm>
        </p:grpSpPr>
        <p:sp>
          <p:nvSpPr>
            <p:cNvPr id="50202" name="object 31">
              <a:extLst>
                <a:ext uri="{FF2B5EF4-FFF2-40B4-BE49-F238E27FC236}">
                  <a16:creationId xmlns:a16="http://schemas.microsoft.com/office/drawing/2014/main" id="{A3C0399C-FF0E-9D7F-2F4C-DA92B79DFFE9}"/>
                </a:ext>
              </a:extLst>
            </p:cNvPr>
            <p:cNvSpPr>
              <a:spLocks/>
            </p:cNvSpPr>
            <p:nvPr/>
          </p:nvSpPr>
          <p:spPr bwMode="auto">
            <a:xfrm>
              <a:off x="6832853" y="4650485"/>
              <a:ext cx="4988560" cy="576580"/>
            </a:xfrm>
            <a:custGeom>
              <a:avLst/>
              <a:gdLst>
                <a:gd name="T0" fmla="*/ 4988052 w 4988559"/>
                <a:gd name="T1" fmla="*/ 0 h 576579"/>
                <a:gd name="T2" fmla="*/ 0 w 4988559"/>
                <a:gd name="T3" fmla="*/ 0 h 576579"/>
                <a:gd name="T4" fmla="*/ 0 w 4988559"/>
                <a:gd name="T5" fmla="*/ 288036 h 576579"/>
                <a:gd name="T6" fmla="*/ 2494026 w 4988559"/>
                <a:gd name="T7" fmla="*/ 576071 h 576579"/>
                <a:gd name="T8" fmla="*/ 4988052 w 4988559"/>
                <a:gd name="T9" fmla="*/ 288036 h 576579"/>
                <a:gd name="T10" fmla="*/ 4988052 w 4988559"/>
                <a:gd name="T11" fmla="*/ 0 h 576579"/>
              </a:gdLst>
              <a:ahLst/>
              <a:cxnLst>
                <a:cxn ang="0">
                  <a:pos x="T0" y="T1"/>
                </a:cxn>
                <a:cxn ang="0">
                  <a:pos x="T2" y="T3"/>
                </a:cxn>
                <a:cxn ang="0">
                  <a:pos x="T4" y="T5"/>
                </a:cxn>
                <a:cxn ang="0">
                  <a:pos x="T6" y="T7"/>
                </a:cxn>
                <a:cxn ang="0">
                  <a:pos x="T8" y="T9"/>
                </a:cxn>
                <a:cxn ang="0">
                  <a:pos x="T10" y="T11"/>
                </a:cxn>
              </a:cxnLst>
              <a:rect l="0" t="0" r="r" b="b"/>
              <a:pathLst>
                <a:path w="4988559" h="576579">
                  <a:moveTo>
                    <a:pt x="4988052" y="0"/>
                  </a:moveTo>
                  <a:lnTo>
                    <a:pt x="0" y="0"/>
                  </a:lnTo>
                  <a:lnTo>
                    <a:pt x="0" y="288036"/>
                  </a:lnTo>
                  <a:lnTo>
                    <a:pt x="2494026" y="576071"/>
                  </a:lnTo>
                  <a:lnTo>
                    <a:pt x="4988052" y="288036"/>
                  </a:lnTo>
                  <a:lnTo>
                    <a:pt x="498805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203" name="object 32">
              <a:extLst>
                <a:ext uri="{FF2B5EF4-FFF2-40B4-BE49-F238E27FC236}">
                  <a16:creationId xmlns:a16="http://schemas.microsoft.com/office/drawing/2014/main" id="{B41456C2-7EF1-7FFB-7F14-DD39F6F03E32}"/>
                </a:ext>
              </a:extLst>
            </p:cNvPr>
            <p:cNvSpPr>
              <a:spLocks/>
            </p:cNvSpPr>
            <p:nvPr/>
          </p:nvSpPr>
          <p:spPr bwMode="auto">
            <a:xfrm>
              <a:off x="6832853" y="4650485"/>
              <a:ext cx="4988560" cy="576580"/>
            </a:xfrm>
            <a:custGeom>
              <a:avLst/>
              <a:gdLst>
                <a:gd name="T0" fmla="*/ 4988052 w 4988559"/>
                <a:gd name="T1" fmla="*/ 0 h 576579"/>
                <a:gd name="T2" fmla="*/ 4988052 w 4988559"/>
                <a:gd name="T3" fmla="*/ 288036 h 576579"/>
                <a:gd name="T4" fmla="*/ 2494026 w 4988559"/>
                <a:gd name="T5" fmla="*/ 576071 h 576579"/>
                <a:gd name="T6" fmla="*/ 0 w 4988559"/>
                <a:gd name="T7" fmla="*/ 288036 h 576579"/>
                <a:gd name="T8" fmla="*/ 0 w 4988559"/>
                <a:gd name="T9" fmla="*/ 0 h 576579"/>
                <a:gd name="T10" fmla="*/ 4988052 w 4988559"/>
                <a:gd name="T11" fmla="*/ 0 h 576579"/>
              </a:gdLst>
              <a:ahLst/>
              <a:cxnLst>
                <a:cxn ang="0">
                  <a:pos x="T0" y="T1"/>
                </a:cxn>
                <a:cxn ang="0">
                  <a:pos x="T2" y="T3"/>
                </a:cxn>
                <a:cxn ang="0">
                  <a:pos x="T4" y="T5"/>
                </a:cxn>
                <a:cxn ang="0">
                  <a:pos x="T6" y="T7"/>
                </a:cxn>
                <a:cxn ang="0">
                  <a:pos x="T8" y="T9"/>
                </a:cxn>
                <a:cxn ang="0">
                  <a:pos x="T10" y="T11"/>
                </a:cxn>
              </a:cxnLst>
              <a:rect l="0" t="0" r="r" b="b"/>
              <a:pathLst>
                <a:path w="4988559" h="576579">
                  <a:moveTo>
                    <a:pt x="4988052" y="0"/>
                  </a:moveTo>
                  <a:lnTo>
                    <a:pt x="4988052" y="288036"/>
                  </a:lnTo>
                  <a:lnTo>
                    <a:pt x="2494026" y="576071"/>
                  </a:lnTo>
                  <a:lnTo>
                    <a:pt x="0" y="288036"/>
                  </a:lnTo>
                  <a:lnTo>
                    <a:pt x="0" y="0"/>
                  </a:lnTo>
                  <a:lnTo>
                    <a:pt x="4988052" y="0"/>
                  </a:lnTo>
                  <a:close/>
                </a:path>
              </a:pathLst>
            </a:custGeom>
            <a:noFill/>
            <a:ln w="28956">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0195" name="object 33">
            <a:extLst>
              <a:ext uri="{FF2B5EF4-FFF2-40B4-BE49-F238E27FC236}">
                <a16:creationId xmlns:a16="http://schemas.microsoft.com/office/drawing/2014/main" id="{B2962FE5-37FD-6495-6C95-EAB4323E31B1}"/>
              </a:ext>
            </a:extLst>
          </p:cNvPr>
          <p:cNvSpPr txBox="1">
            <a:spLocks noChangeArrowheads="1"/>
          </p:cNvSpPr>
          <p:nvPr/>
        </p:nvSpPr>
        <p:spPr bwMode="auto">
          <a:xfrm>
            <a:off x="8666163" y="4086225"/>
            <a:ext cx="13684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100"/>
              </a:spcBef>
            </a:pPr>
            <a:r>
              <a:rPr lang="el-GR" altLang="en-US" sz="1200" dirty="0">
                <a:solidFill>
                  <a:srgbClr val="FFC000"/>
                </a:solidFill>
                <a:latin typeface="Arial MT"/>
                <a:ea typeface="Arial MT"/>
                <a:cs typeface="Arial MT"/>
              </a:rPr>
              <a:t>Τα ε</a:t>
            </a:r>
            <a:r>
              <a:rPr lang="en-US" altLang="en-US" sz="1200" dirty="0">
                <a:solidFill>
                  <a:srgbClr val="FFC000"/>
                </a:solidFill>
                <a:latin typeface="Arial MT"/>
                <a:ea typeface="Arial MT"/>
                <a:cs typeface="Arial MT"/>
              </a:rPr>
              <a:t>μπ</a:t>
            </a:r>
            <a:r>
              <a:rPr lang="en-US" altLang="en-US" sz="1200" dirty="0" err="1">
                <a:solidFill>
                  <a:srgbClr val="FFC000"/>
                </a:solidFill>
                <a:latin typeface="Arial MT"/>
                <a:ea typeface="Arial MT"/>
                <a:cs typeface="Arial MT"/>
              </a:rPr>
              <a:t>ορεύμ</a:t>
            </a:r>
            <a:r>
              <a:rPr lang="en-US" altLang="en-US" sz="1200" dirty="0">
                <a:solidFill>
                  <a:srgbClr val="FFC000"/>
                </a:solidFill>
                <a:latin typeface="Arial MT"/>
                <a:ea typeface="Arial MT"/>
                <a:cs typeface="Arial MT"/>
              </a:rPr>
              <a:t>ατα </a:t>
            </a:r>
            <a:r>
              <a:rPr lang="el-GR" altLang="en-US" sz="1200" dirty="0">
                <a:solidFill>
                  <a:srgbClr val="FFC000"/>
                </a:solidFill>
                <a:latin typeface="Arial MT"/>
                <a:ea typeface="Arial MT"/>
                <a:cs typeface="Arial MT"/>
              </a:rPr>
              <a:t>φτάνουν</a:t>
            </a:r>
            <a:r>
              <a:rPr lang="en-US" altLang="en-US" sz="1200" dirty="0">
                <a:solidFill>
                  <a:srgbClr val="FFC000"/>
                </a:solidFill>
                <a:latin typeface="Arial MT"/>
                <a:ea typeface="Arial MT"/>
                <a:cs typeface="Arial MT"/>
              </a:rPr>
              <a:t> </a:t>
            </a:r>
            <a:r>
              <a:rPr lang="el-GR" altLang="en-US" sz="1200" dirty="0">
                <a:solidFill>
                  <a:srgbClr val="FFC000"/>
                </a:solidFill>
                <a:latin typeface="Arial MT"/>
                <a:ea typeface="Arial MT"/>
                <a:cs typeface="Arial MT"/>
              </a:rPr>
              <a:t>σ</a:t>
            </a:r>
            <a:r>
              <a:rPr lang="en-US" altLang="en-US" sz="1200" dirty="0" err="1">
                <a:solidFill>
                  <a:srgbClr val="FFC000"/>
                </a:solidFill>
                <a:latin typeface="Arial MT"/>
                <a:ea typeface="Arial MT"/>
                <a:cs typeface="Arial MT"/>
              </a:rPr>
              <a:t>την</a:t>
            </a:r>
            <a:r>
              <a:rPr lang="en-US" altLang="en-US" sz="1200" dirty="0">
                <a:solidFill>
                  <a:srgbClr val="FFC000"/>
                </a:solidFill>
                <a:latin typeface="Arial MT"/>
                <a:ea typeface="Arial MT"/>
                <a:cs typeface="Arial MT"/>
              </a:rPr>
              <a:t> έξοδο</a:t>
            </a:r>
          </a:p>
        </p:txBody>
      </p:sp>
      <p:grpSp>
        <p:nvGrpSpPr>
          <p:cNvPr id="50196" name="object 34">
            <a:extLst>
              <a:ext uri="{FF2B5EF4-FFF2-40B4-BE49-F238E27FC236}">
                <a16:creationId xmlns:a16="http://schemas.microsoft.com/office/drawing/2014/main" id="{B60D814A-548C-29F1-002A-048686A98967}"/>
              </a:ext>
            </a:extLst>
          </p:cNvPr>
          <p:cNvGrpSpPr>
            <a:grpSpLocks/>
          </p:cNvGrpSpPr>
          <p:nvPr/>
        </p:nvGrpSpPr>
        <p:grpSpPr bwMode="auto">
          <a:xfrm>
            <a:off x="9637713" y="4967288"/>
            <a:ext cx="2195512" cy="608012"/>
            <a:chOff x="9617964" y="5526023"/>
            <a:chExt cx="2196465" cy="607060"/>
          </a:xfrm>
        </p:grpSpPr>
        <p:sp>
          <p:nvSpPr>
            <p:cNvPr id="50200" name="object 35">
              <a:extLst>
                <a:ext uri="{FF2B5EF4-FFF2-40B4-BE49-F238E27FC236}">
                  <a16:creationId xmlns:a16="http://schemas.microsoft.com/office/drawing/2014/main" id="{D4D2FC99-B8B8-792E-82F2-7C928EF6237F}"/>
                </a:ext>
              </a:extLst>
            </p:cNvPr>
            <p:cNvSpPr>
              <a:spLocks/>
            </p:cNvSpPr>
            <p:nvPr/>
          </p:nvSpPr>
          <p:spPr bwMode="auto">
            <a:xfrm>
              <a:off x="9632442" y="5540501"/>
              <a:ext cx="2167255" cy="577850"/>
            </a:xfrm>
            <a:custGeom>
              <a:avLst/>
              <a:gdLst>
                <a:gd name="T0" fmla="*/ 2167128 w 2167254"/>
                <a:gd name="T1" fmla="*/ 0 h 577850"/>
                <a:gd name="T2" fmla="*/ 0 w 2167254"/>
                <a:gd name="T3" fmla="*/ 0 h 577850"/>
                <a:gd name="T4" fmla="*/ 0 w 2167254"/>
                <a:gd name="T5" fmla="*/ 288798 h 577850"/>
                <a:gd name="T6" fmla="*/ 1083563 w 2167254"/>
                <a:gd name="T7" fmla="*/ 577596 h 577850"/>
                <a:gd name="T8" fmla="*/ 2167128 w 2167254"/>
                <a:gd name="T9" fmla="*/ 288798 h 577850"/>
                <a:gd name="T10" fmla="*/ 2167128 w 2167254"/>
                <a:gd name="T11" fmla="*/ 0 h 577850"/>
              </a:gdLst>
              <a:ahLst/>
              <a:cxnLst>
                <a:cxn ang="0">
                  <a:pos x="T0" y="T1"/>
                </a:cxn>
                <a:cxn ang="0">
                  <a:pos x="T2" y="T3"/>
                </a:cxn>
                <a:cxn ang="0">
                  <a:pos x="T4" y="T5"/>
                </a:cxn>
                <a:cxn ang="0">
                  <a:pos x="T6" y="T7"/>
                </a:cxn>
                <a:cxn ang="0">
                  <a:pos x="T8" y="T9"/>
                </a:cxn>
                <a:cxn ang="0">
                  <a:pos x="T10" y="T11"/>
                </a:cxn>
              </a:cxnLst>
              <a:rect l="0" t="0" r="r" b="b"/>
              <a:pathLst>
                <a:path w="2167254" h="577850">
                  <a:moveTo>
                    <a:pt x="2167128" y="0"/>
                  </a:moveTo>
                  <a:lnTo>
                    <a:pt x="0" y="0"/>
                  </a:lnTo>
                  <a:lnTo>
                    <a:pt x="0" y="288798"/>
                  </a:lnTo>
                  <a:lnTo>
                    <a:pt x="1083563" y="577596"/>
                  </a:lnTo>
                  <a:lnTo>
                    <a:pt x="2167128" y="288798"/>
                  </a:lnTo>
                  <a:lnTo>
                    <a:pt x="2167128"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0201" name="object 36">
              <a:extLst>
                <a:ext uri="{FF2B5EF4-FFF2-40B4-BE49-F238E27FC236}">
                  <a16:creationId xmlns:a16="http://schemas.microsoft.com/office/drawing/2014/main" id="{45909A94-5B44-CA3F-6E0D-8CED13273C41}"/>
                </a:ext>
              </a:extLst>
            </p:cNvPr>
            <p:cNvSpPr>
              <a:spLocks/>
            </p:cNvSpPr>
            <p:nvPr/>
          </p:nvSpPr>
          <p:spPr bwMode="auto">
            <a:xfrm>
              <a:off x="9632442" y="5540501"/>
              <a:ext cx="2167255" cy="577850"/>
            </a:xfrm>
            <a:custGeom>
              <a:avLst/>
              <a:gdLst>
                <a:gd name="T0" fmla="*/ 2167128 w 2167254"/>
                <a:gd name="T1" fmla="*/ 0 h 577850"/>
                <a:gd name="T2" fmla="*/ 2167128 w 2167254"/>
                <a:gd name="T3" fmla="*/ 288798 h 577850"/>
                <a:gd name="T4" fmla="*/ 1083563 w 2167254"/>
                <a:gd name="T5" fmla="*/ 577596 h 577850"/>
                <a:gd name="T6" fmla="*/ 0 w 2167254"/>
                <a:gd name="T7" fmla="*/ 288798 h 577850"/>
                <a:gd name="T8" fmla="*/ 0 w 2167254"/>
                <a:gd name="T9" fmla="*/ 0 h 577850"/>
                <a:gd name="T10" fmla="*/ 2167128 w 2167254"/>
                <a:gd name="T11" fmla="*/ 0 h 577850"/>
              </a:gdLst>
              <a:ahLst/>
              <a:cxnLst>
                <a:cxn ang="0">
                  <a:pos x="T0" y="T1"/>
                </a:cxn>
                <a:cxn ang="0">
                  <a:pos x="T2" y="T3"/>
                </a:cxn>
                <a:cxn ang="0">
                  <a:pos x="T4" y="T5"/>
                </a:cxn>
                <a:cxn ang="0">
                  <a:pos x="T6" y="T7"/>
                </a:cxn>
                <a:cxn ang="0">
                  <a:pos x="T8" y="T9"/>
                </a:cxn>
                <a:cxn ang="0">
                  <a:pos x="T10" y="T11"/>
                </a:cxn>
              </a:cxnLst>
              <a:rect l="0" t="0" r="r" b="b"/>
              <a:pathLst>
                <a:path w="2167254" h="577850">
                  <a:moveTo>
                    <a:pt x="2167128" y="0"/>
                  </a:moveTo>
                  <a:lnTo>
                    <a:pt x="2167128" y="288798"/>
                  </a:lnTo>
                  <a:lnTo>
                    <a:pt x="1083563" y="577596"/>
                  </a:lnTo>
                  <a:lnTo>
                    <a:pt x="0" y="288798"/>
                  </a:lnTo>
                  <a:lnTo>
                    <a:pt x="0" y="0"/>
                  </a:lnTo>
                  <a:lnTo>
                    <a:pt x="2167128" y="0"/>
                  </a:lnTo>
                  <a:close/>
                </a:path>
              </a:pathLst>
            </a:custGeom>
            <a:noFill/>
            <a:ln w="28955">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0197" name="object 37">
            <a:extLst>
              <a:ext uri="{FF2B5EF4-FFF2-40B4-BE49-F238E27FC236}">
                <a16:creationId xmlns:a16="http://schemas.microsoft.com/office/drawing/2014/main" id="{F6E9F0F1-BD15-E738-85F5-8C2C07B24F8C}"/>
              </a:ext>
            </a:extLst>
          </p:cNvPr>
          <p:cNvSpPr txBox="1">
            <a:spLocks noChangeArrowheads="1"/>
          </p:cNvSpPr>
          <p:nvPr/>
        </p:nvSpPr>
        <p:spPr bwMode="auto">
          <a:xfrm>
            <a:off x="9672638" y="5014913"/>
            <a:ext cx="23114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625475" indent="-612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n-US" altLang="en-US" sz="1200">
                <a:solidFill>
                  <a:srgbClr val="FFC000"/>
                </a:solidFill>
                <a:latin typeface="Arial MT"/>
                <a:ea typeface="Arial MT"/>
                <a:cs typeface="Arial MT"/>
              </a:rPr>
              <a:t>Υποβάλλεται συμπληρωματική διασάφηση</a:t>
            </a:r>
          </a:p>
        </p:txBody>
      </p:sp>
      <p:sp>
        <p:nvSpPr>
          <p:cNvPr id="50198" name="object 38">
            <a:extLst>
              <a:ext uri="{FF2B5EF4-FFF2-40B4-BE49-F238E27FC236}">
                <a16:creationId xmlns:a16="http://schemas.microsoft.com/office/drawing/2014/main" id="{E8AD24F1-9867-CA07-1D35-7DE7C7AEAB18}"/>
              </a:ext>
            </a:extLst>
          </p:cNvPr>
          <p:cNvSpPr txBox="1">
            <a:spLocks noChangeArrowheads="1"/>
          </p:cNvSpPr>
          <p:nvPr/>
        </p:nvSpPr>
        <p:spPr bwMode="auto">
          <a:xfrm>
            <a:off x="9254112" y="4777077"/>
            <a:ext cx="557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100"/>
              </a:spcBef>
            </a:pPr>
            <a:r>
              <a:rPr lang="el-GR" altLang="en-US" sz="2800" b="1" i="1" dirty="0">
                <a:solidFill>
                  <a:srgbClr val="034EA1"/>
                </a:solidFill>
              </a:rPr>
              <a:t>ή</a:t>
            </a:r>
            <a:endParaRPr lang="en-US" altLang="en-US" sz="2800" b="1" i="1" dirty="0">
              <a:solidFill>
                <a:srgbClr val="034EA1"/>
              </a:solidFill>
            </a:endParaRPr>
          </a:p>
        </p:txBody>
      </p:sp>
      <p:sp>
        <p:nvSpPr>
          <p:cNvPr id="41" name="object 41">
            <a:extLst>
              <a:ext uri="{FF2B5EF4-FFF2-40B4-BE49-F238E27FC236}">
                <a16:creationId xmlns:a16="http://schemas.microsoft.com/office/drawing/2014/main" id="{DA55E44C-A485-99F2-4D46-B9CB3E593366}"/>
              </a:ext>
            </a:extLst>
          </p:cNvPr>
          <p:cNvSpPr txBox="1"/>
          <p:nvPr/>
        </p:nvSpPr>
        <p:spPr>
          <a:xfrm>
            <a:off x="105283" y="3840748"/>
            <a:ext cx="6275388" cy="1165063"/>
          </a:xfrm>
          <a:prstGeom prst="rect">
            <a:avLst/>
          </a:prstGeom>
          <a:ln w="12192">
            <a:solidFill>
              <a:srgbClr val="252525"/>
            </a:solidFill>
          </a:ln>
        </p:spPr>
        <p:txBody>
          <a:bodyPr lIns="0" tIns="56515" rIns="0" bIns="0">
            <a:spAutoFit/>
          </a:bodyPr>
          <a:lstStyle>
            <a:lvl1pPr marL="904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ts val="450"/>
              </a:spcBef>
            </a:pPr>
            <a:r>
              <a:rPr lang="en-US" altLang="en-US" sz="1200" i="1" dirty="0" err="1">
                <a:solidFill>
                  <a:srgbClr val="002060"/>
                </a:solidFill>
                <a:latin typeface="Arial MT"/>
              </a:rPr>
              <a:t>Στην</a:t>
            </a:r>
            <a:r>
              <a:rPr lang="en-US" altLang="en-US" sz="1200" i="1" dirty="0">
                <a:solidFill>
                  <a:srgbClr val="002060"/>
                </a:solidFill>
                <a:latin typeface="Arial MT"/>
              </a:rPr>
              <a:t> π</a:t>
            </a:r>
            <a:r>
              <a:rPr lang="en-US" altLang="en-US" sz="1200" i="1" dirty="0" err="1">
                <a:solidFill>
                  <a:srgbClr val="002060"/>
                </a:solidFill>
                <a:latin typeface="Arial MT"/>
              </a:rPr>
              <a:t>ερί</a:t>
            </a:r>
            <a:r>
              <a:rPr lang="en-US" altLang="en-US" sz="1200" i="1" dirty="0">
                <a:solidFill>
                  <a:srgbClr val="002060"/>
                </a:solidFill>
                <a:latin typeface="Arial MT"/>
              </a:rPr>
              <a:t>πτωση του CCE, </a:t>
            </a:r>
            <a:r>
              <a:rPr lang="el-GR" altLang="en-US" sz="1200" i="1" dirty="0">
                <a:solidFill>
                  <a:srgbClr val="002060"/>
                </a:solidFill>
                <a:latin typeface="Arial MT"/>
              </a:rPr>
              <a:t>το</a:t>
            </a:r>
            <a:r>
              <a:rPr lang="en-US" altLang="en-US" sz="1200" i="1" dirty="0">
                <a:solidFill>
                  <a:srgbClr val="002060"/>
                </a:solidFill>
                <a:latin typeface="Arial MT"/>
              </a:rPr>
              <a:t> SCO κοινοποιεί τα </a:t>
            </a:r>
            <a:r>
              <a:rPr lang="el-GR" altLang="en-US" sz="1200" i="1" dirty="0">
                <a:solidFill>
                  <a:srgbClr val="002060"/>
                </a:solidFill>
                <a:latin typeface="Arial MT"/>
              </a:rPr>
              <a:t>ενοποιημένα</a:t>
            </a:r>
            <a:r>
              <a:rPr lang="en-US" altLang="en-US" sz="1200" i="1" dirty="0">
                <a:solidFill>
                  <a:srgbClr val="002060"/>
                </a:solidFill>
                <a:latin typeface="Arial MT"/>
              </a:rPr>
              <a:t> δεδομένα της απλουστευμένης και της συμπληρωματικής </a:t>
            </a:r>
            <a:r>
              <a:rPr lang="el-GR" altLang="en-US" sz="1200" i="1" dirty="0">
                <a:solidFill>
                  <a:srgbClr val="002060"/>
                </a:solidFill>
                <a:latin typeface="Arial MT"/>
              </a:rPr>
              <a:t>διασάφησης </a:t>
            </a:r>
            <a:r>
              <a:rPr lang="en-US" altLang="en-US" sz="1200" i="1" dirty="0" err="1">
                <a:solidFill>
                  <a:srgbClr val="002060"/>
                </a:solidFill>
                <a:latin typeface="Arial MT"/>
              </a:rPr>
              <a:t>στο</a:t>
            </a:r>
            <a:r>
              <a:rPr lang="en-US" altLang="en-US" sz="1200" i="1" dirty="0">
                <a:solidFill>
                  <a:srgbClr val="002060"/>
                </a:solidFill>
                <a:latin typeface="Arial MT"/>
              </a:rPr>
              <a:t> PCO </a:t>
            </a:r>
            <a:r>
              <a:rPr lang="en-US" altLang="en-US" sz="1200" i="1" dirty="0" err="1">
                <a:solidFill>
                  <a:srgbClr val="002060"/>
                </a:solidFill>
                <a:latin typeface="Arial MT"/>
              </a:rPr>
              <a:t>μέσω</a:t>
            </a:r>
            <a:r>
              <a:rPr lang="en-US" altLang="en-US" sz="1200" i="1" dirty="0">
                <a:solidFill>
                  <a:srgbClr val="002060"/>
                </a:solidFill>
                <a:latin typeface="Arial MT"/>
              </a:rPr>
              <a:t> </a:t>
            </a:r>
            <a:r>
              <a:rPr lang="el-GR" altLang="en-US" sz="1200" i="1" dirty="0">
                <a:solidFill>
                  <a:srgbClr val="002060"/>
                </a:solidFill>
                <a:latin typeface="Arial MT"/>
              </a:rPr>
              <a:t>του </a:t>
            </a:r>
            <a:r>
              <a:rPr lang="en-US" altLang="en-US" sz="1200" i="1" dirty="0" err="1">
                <a:solidFill>
                  <a:srgbClr val="002060"/>
                </a:solidFill>
                <a:latin typeface="Arial MT"/>
              </a:rPr>
              <a:t>μηνύμ</a:t>
            </a:r>
            <a:r>
              <a:rPr lang="en-US" altLang="en-US" sz="1200" i="1" dirty="0">
                <a:solidFill>
                  <a:srgbClr val="002060"/>
                </a:solidFill>
                <a:latin typeface="Arial MT"/>
              </a:rPr>
              <a:t>ατος </a:t>
            </a:r>
            <a:r>
              <a:rPr lang="en-US" altLang="en-US" sz="1200" b="1" i="1" dirty="0">
                <a:solidFill>
                  <a:srgbClr val="002060"/>
                </a:solidFill>
                <a:latin typeface="Arial MT"/>
              </a:rPr>
              <a:t>«</a:t>
            </a:r>
            <a:r>
              <a:rPr lang="el-GR" altLang="en-US" sz="1200" b="1" i="1" dirty="0">
                <a:solidFill>
                  <a:srgbClr val="002060"/>
                </a:solidFill>
                <a:latin typeface="Arial MT"/>
              </a:rPr>
              <a:t>Διασάφηση αντιστοιχισμένων δεδομένων</a:t>
            </a:r>
            <a:r>
              <a:rPr lang="en-US" altLang="en-US" sz="1200" b="1" i="1" dirty="0">
                <a:solidFill>
                  <a:srgbClr val="002060"/>
                </a:solidFill>
                <a:latin typeface="Arial MT"/>
              </a:rPr>
              <a:t>» (IE533)</a:t>
            </a:r>
            <a:r>
              <a:rPr lang="el-GR" altLang="en-US" sz="1200" b="1" i="1" dirty="0">
                <a:solidFill>
                  <a:srgbClr val="002060"/>
                </a:solidFill>
                <a:latin typeface="Arial MT"/>
              </a:rPr>
              <a:t>, </a:t>
            </a:r>
            <a:r>
              <a:rPr lang="el-GR" altLang="en-US" sz="1200" i="1" dirty="0">
                <a:solidFill>
                  <a:srgbClr val="002060"/>
                </a:solidFill>
                <a:latin typeface="Arial MT"/>
              </a:rPr>
              <a:t>που </a:t>
            </a:r>
            <a:r>
              <a:rPr lang="en-US" altLang="en-US" sz="1200" i="1" dirty="0">
                <a:solidFill>
                  <a:srgbClr val="002060"/>
                </a:solidFill>
                <a:latin typeface="Arial MT"/>
              </a:rPr>
              <a:t>π</a:t>
            </a:r>
            <a:r>
              <a:rPr lang="en-US" altLang="en-US" sz="1200" i="1" dirty="0" err="1">
                <a:solidFill>
                  <a:srgbClr val="002060"/>
                </a:solidFill>
                <a:latin typeface="Arial MT"/>
              </a:rPr>
              <a:t>εριέχει</a:t>
            </a:r>
            <a:r>
              <a:rPr lang="en-US" altLang="en-US" sz="1200" i="1" dirty="0">
                <a:solidFill>
                  <a:srgbClr val="002060"/>
                </a:solidFill>
                <a:latin typeface="Arial MT"/>
              </a:rPr>
              <a:t> τον MRN </a:t>
            </a:r>
            <a:r>
              <a:rPr lang="en-US" altLang="en-US" sz="1200" i="1" dirty="0" err="1">
                <a:solidFill>
                  <a:srgbClr val="002060"/>
                </a:solidFill>
                <a:latin typeface="Arial MT"/>
              </a:rPr>
              <a:t>της</a:t>
            </a:r>
            <a:r>
              <a:rPr lang="en-US" altLang="en-US" sz="1200" i="1" dirty="0">
                <a:solidFill>
                  <a:srgbClr val="002060"/>
                </a:solidFill>
                <a:latin typeface="Arial MT"/>
              </a:rPr>
              <a:t> απ</a:t>
            </a:r>
            <a:r>
              <a:rPr lang="en-US" altLang="en-US" sz="1200" i="1" dirty="0" err="1">
                <a:solidFill>
                  <a:srgbClr val="002060"/>
                </a:solidFill>
                <a:latin typeface="Arial MT"/>
              </a:rPr>
              <a:t>λουστευμένης</a:t>
            </a:r>
            <a:r>
              <a:rPr lang="el-GR" altLang="en-US" sz="1200" i="1" dirty="0">
                <a:solidFill>
                  <a:srgbClr val="002060"/>
                </a:solidFill>
                <a:latin typeface="Arial MT"/>
              </a:rPr>
              <a:t> διασάφησης</a:t>
            </a:r>
            <a:r>
              <a:rPr lang="en-US" altLang="en-US" sz="1200" i="1" dirty="0">
                <a:solidFill>
                  <a:srgbClr val="002060"/>
                </a:solidFill>
                <a:latin typeface="Arial MT"/>
              </a:rPr>
              <a:t>.</a:t>
            </a:r>
          </a:p>
          <a:p>
            <a:endParaRPr lang="en-US" altLang="en-US" sz="1200" dirty="0"/>
          </a:p>
          <a:p>
            <a:pPr algn="just"/>
            <a:endParaRPr lang="en-US" altLang="en-US" sz="1200" i="1" dirty="0">
              <a:solidFill>
                <a:srgbClr val="4D4D4D"/>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Ορθογώνιο 3">
            <a:extLst>
              <a:ext uri="{FF2B5EF4-FFF2-40B4-BE49-F238E27FC236}">
                <a16:creationId xmlns:a16="http://schemas.microsoft.com/office/drawing/2014/main" id="{B1E71ACC-9478-DFED-22CC-2494DC742AD6}"/>
              </a:ext>
            </a:extLst>
          </p:cNvPr>
          <p:cNvSpPr>
            <a:spLocks noChangeArrowheads="1"/>
          </p:cNvSpPr>
          <p:nvPr/>
        </p:nvSpPr>
        <p:spPr bwMode="auto">
          <a:xfrm>
            <a:off x="782638" y="2359025"/>
            <a:ext cx="9785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n-US" sz="3600" b="1" dirty="0"/>
              <a:t>Ανάλυση μηνύματος διασάφησης εξαγωγής</a:t>
            </a:r>
          </a:p>
          <a:p>
            <a:r>
              <a:rPr lang="el-GR" altLang="en-US" sz="3600" b="1" dirty="0"/>
              <a:t>(IE515)</a:t>
            </a:r>
          </a:p>
        </p:txBody>
      </p:sp>
      <p:sp>
        <p:nvSpPr>
          <p:cNvPr id="96259" name="object 2">
            <a:extLst>
              <a:ext uri="{FF2B5EF4-FFF2-40B4-BE49-F238E27FC236}">
                <a16:creationId xmlns:a16="http://schemas.microsoft.com/office/drawing/2014/main" id="{F43BCD58-DABD-D67A-2582-48093D63B760}"/>
              </a:ext>
            </a:extLst>
          </p:cNvPr>
          <p:cNvSpPr>
            <a:spLocks noGrp="1"/>
          </p:cNvSpPr>
          <p:nvPr>
            <p:ph type="ctrTitle"/>
          </p:nvPr>
        </p:nvSpPr>
        <p:spPr>
          <a:xfrm>
            <a:off x="815975" y="3752850"/>
            <a:ext cx="4268788" cy="2628900"/>
          </a:xfrm>
        </p:spPr>
        <p:txBody>
          <a:bodyPr lIns="0" tIns="12700" rIns="0" bIns="0">
            <a:spAutoFit/>
          </a:bodyPr>
          <a:lstStyle/>
          <a:p>
            <a:pPr marL="12700">
              <a:lnSpc>
                <a:spcPct val="100000"/>
              </a:lnSpc>
              <a:spcBef>
                <a:spcPts val="100"/>
              </a:spcBef>
            </a:pPr>
            <a:br>
              <a:rPr lang="en-US" altLang="en-US" sz="1800" dirty="0"/>
            </a:br>
            <a:r>
              <a:rPr lang="el-GR" altLang="en-US" sz="1800" u="sng" dirty="0"/>
              <a:t>Νομικές παραπομπές</a:t>
            </a:r>
            <a:r>
              <a:rPr lang="el-GR" altLang="en-US" sz="1800" dirty="0"/>
              <a:t>:</a:t>
            </a:r>
            <a:br>
              <a:rPr lang="el-GR" altLang="en-US" sz="1800" dirty="0"/>
            </a:br>
            <a:r>
              <a:rPr lang="el-GR" altLang="en-US" sz="1800" dirty="0"/>
              <a:t>Παράρτημα B της κατ’ εξουσιοδότηση πράξης του ΕΤΚ </a:t>
            </a:r>
            <a:br>
              <a:rPr lang="el-GR" altLang="en-US" sz="1800" dirty="0"/>
            </a:br>
            <a:r>
              <a:rPr lang="el-GR" altLang="en-US" sz="1800" dirty="0"/>
              <a:t>Στήλες B1-B4 και </a:t>
            </a:r>
            <a:r>
              <a:rPr lang="en-US" altLang="en-US" sz="1800" dirty="0"/>
              <a:t>C</a:t>
            </a:r>
            <a:r>
              <a:rPr lang="el-GR" altLang="en-US" sz="1800" dirty="0"/>
              <a:t>1-</a:t>
            </a:r>
            <a:r>
              <a:rPr lang="en-US" altLang="en-US" sz="1800" dirty="0"/>
              <a:t>C</a:t>
            </a:r>
            <a:r>
              <a:rPr lang="el-GR" altLang="en-US" sz="1800" dirty="0"/>
              <a:t>2</a:t>
            </a:r>
            <a:br>
              <a:rPr lang="el-GR" altLang="en-US" sz="1800" dirty="0">
                <a:cs typeface="Arial" panose="020B0604020202020204" pitchFamily="34" charset="0"/>
              </a:rPr>
            </a:br>
            <a:br>
              <a:rPr lang="el-GR" altLang="en-US" sz="4000" dirty="0"/>
            </a:br>
            <a:endParaRPr lang="en-US" alt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bject 2">
            <a:extLst>
              <a:ext uri="{FF2B5EF4-FFF2-40B4-BE49-F238E27FC236}">
                <a16:creationId xmlns:a16="http://schemas.microsoft.com/office/drawing/2014/main" id="{30504F4D-F47E-88A3-3273-1B4D81722461}"/>
              </a:ext>
            </a:extLst>
          </p:cNvPr>
          <p:cNvSpPr>
            <a:spLocks noGrp="1"/>
          </p:cNvSpPr>
          <p:nvPr>
            <p:ph type="title"/>
          </p:nvPr>
        </p:nvSpPr>
        <p:spPr>
          <a:xfrm>
            <a:off x="1049338" y="695325"/>
            <a:ext cx="10048875" cy="503238"/>
          </a:xfrm>
        </p:spPr>
        <p:txBody>
          <a:bodyPr lIns="0" tIns="12065" rIns="0" bIns="0">
            <a:spAutoFit/>
          </a:bodyPr>
          <a:lstStyle/>
          <a:p>
            <a:pPr marL="12700" algn="ctr">
              <a:lnSpc>
                <a:spcPct val="100000"/>
              </a:lnSpc>
              <a:spcBef>
                <a:spcPts val="100"/>
              </a:spcBef>
            </a:pPr>
            <a:r>
              <a:rPr lang="en-US" altLang="en-US" sz="3200" dirty="0">
                <a:solidFill>
                  <a:srgbClr val="002060"/>
                </a:solidFill>
                <a:latin typeface="Arial MT"/>
              </a:rPr>
              <a:t>Δ</a:t>
            </a:r>
            <a:r>
              <a:rPr lang="el-GR" altLang="en-US" sz="3200" dirty="0" err="1">
                <a:solidFill>
                  <a:srgbClr val="002060"/>
                </a:solidFill>
                <a:latin typeface="Arial MT"/>
              </a:rPr>
              <a:t>ιασάφηση</a:t>
            </a:r>
            <a:r>
              <a:rPr lang="en-US" altLang="en-US" sz="3200" dirty="0">
                <a:solidFill>
                  <a:srgbClr val="002060"/>
                </a:solidFill>
                <a:latin typeface="Arial MT"/>
              </a:rPr>
              <a:t> </a:t>
            </a:r>
            <a:r>
              <a:rPr lang="en-US" altLang="en-US" sz="3200" dirty="0" err="1">
                <a:solidFill>
                  <a:srgbClr val="002060"/>
                </a:solidFill>
                <a:latin typeface="Arial MT"/>
              </a:rPr>
              <a:t>εξ</a:t>
            </a:r>
            <a:r>
              <a:rPr lang="en-US" altLang="en-US" sz="3200" dirty="0">
                <a:solidFill>
                  <a:srgbClr val="002060"/>
                </a:solidFill>
                <a:latin typeface="Arial MT"/>
              </a:rPr>
              <a:t>αγωγής – IE515 </a:t>
            </a:r>
          </a:p>
        </p:txBody>
      </p:sp>
      <p:grpSp>
        <p:nvGrpSpPr>
          <p:cNvPr id="97283" name="object 3">
            <a:extLst>
              <a:ext uri="{FF2B5EF4-FFF2-40B4-BE49-F238E27FC236}">
                <a16:creationId xmlns:a16="http://schemas.microsoft.com/office/drawing/2014/main" id="{D8D1C0A6-9F6E-4D51-F31E-A4CCE37D36D6}"/>
              </a:ext>
            </a:extLst>
          </p:cNvPr>
          <p:cNvGrpSpPr>
            <a:grpSpLocks/>
          </p:cNvGrpSpPr>
          <p:nvPr/>
        </p:nvGrpSpPr>
        <p:grpSpPr bwMode="auto">
          <a:xfrm>
            <a:off x="5249863" y="4310063"/>
            <a:ext cx="600075" cy="385762"/>
            <a:chOff x="5009388" y="4309871"/>
            <a:chExt cx="599440" cy="386080"/>
          </a:xfrm>
        </p:grpSpPr>
        <p:sp>
          <p:nvSpPr>
            <p:cNvPr id="97308" name="object 4">
              <a:extLst>
                <a:ext uri="{FF2B5EF4-FFF2-40B4-BE49-F238E27FC236}">
                  <a16:creationId xmlns:a16="http://schemas.microsoft.com/office/drawing/2014/main" id="{82FBAD1F-F2A2-F9B5-E953-91E1CB1871E8}"/>
                </a:ext>
              </a:extLst>
            </p:cNvPr>
            <p:cNvSpPr>
              <a:spLocks/>
            </p:cNvSpPr>
            <p:nvPr/>
          </p:nvSpPr>
          <p:spPr bwMode="auto">
            <a:xfrm>
              <a:off x="5015484" y="4315967"/>
              <a:ext cx="586740" cy="373380"/>
            </a:xfrm>
            <a:custGeom>
              <a:avLst/>
              <a:gdLst>
                <a:gd name="T0" fmla="*/ 400050 w 586739"/>
                <a:gd name="T1" fmla="*/ 0 h 373379"/>
                <a:gd name="T2" fmla="*/ 400050 w 586739"/>
                <a:gd name="T3" fmla="*/ 93344 h 373379"/>
                <a:gd name="T4" fmla="*/ 0 w 586739"/>
                <a:gd name="T5" fmla="*/ 93344 h 373379"/>
                <a:gd name="T6" fmla="*/ 0 w 586739"/>
                <a:gd name="T7" fmla="*/ 280034 h 373379"/>
                <a:gd name="T8" fmla="*/ 400050 w 586739"/>
                <a:gd name="T9" fmla="*/ 280034 h 373379"/>
                <a:gd name="T10" fmla="*/ 400050 w 586739"/>
                <a:gd name="T11" fmla="*/ 373379 h 373379"/>
                <a:gd name="T12" fmla="*/ 586739 w 586739"/>
                <a:gd name="T13" fmla="*/ 186689 h 373379"/>
                <a:gd name="T14" fmla="*/ 400050 w 586739"/>
                <a:gd name="T15" fmla="*/ 0 h 373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739" h="373379">
                  <a:moveTo>
                    <a:pt x="400050" y="0"/>
                  </a:moveTo>
                  <a:lnTo>
                    <a:pt x="400050" y="93344"/>
                  </a:lnTo>
                  <a:lnTo>
                    <a:pt x="0" y="93344"/>
                  </a:lnTo>
                  <a:lnTo>
                    <a:pt x="0" y="280034"/>
                  </a:lnTo>
                  <a:lnTo>
                    <a:pt x="400050" y="280034"/>
                  </a:lnTo>
                  <a:lnTo>
                    <a:pt x="400050" y="373379"/>
                  </a:lnTo>
                  <a:lnTo>
                    <a:pt x="586739" y="186689"/>
                  </a:lnTo>
                  <a:lnTo>
                    <a:pt x="400050" y="0"/>
                  </a:lnTo>
                  <a:close/>
                </a:path>
              </a:pathLst>
            </a:custGeom>
            <a:solidFill>
              <a:srgbClr val="035D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7309" name="object 5">
              <a:extLst>
                <a:ext uri="{FF2B5EF4-FFF2-40B4-BE49-F238E27FC236}">
                  <a16:creationId xmlns:a16="http://schemas.microsoft.com/office/drawing/2014/main" id="{32219B90-CC97-E906-05E8-F3A3A9C6F2A0}"/>
                </a:ext>
              </a:extLst>
            </p:cNvPr>
            <p:cNvSpPr>
              <a:spLocks/>
            </p:cNvSpPr>
            <p:nvPr/>
          </p:nvSpPr>
          <p:spPr bwMode="auto">
            <a:xfrm>
              <a:off x="5015484" y="4315967"/>
              <a:ext cx="586740" cy="373380"/>
            </a:xfrm>
            <a:custGeom>
              <a:avLst/>
              <a:gdLst>
                <a:gd name="T0" fmla="*/ 400050 w 586739"/>
                <a:gd name="T1" fmla="*/ 373379 h 373379"/>
                <a:gd name="T2" fmla="*/ 400050 w 586739"/>
                <a:gd name="T3" fmla="*/ 280034 h 373379"/>
                <a:gd name="T4" fmla="*/ 0 w 586739"/>
                <a:gd name="T5" fmla="*/ 280034 h 373379"/>
                <a:gd name="T6" fmla="*/ 0 w 586739"/>
                <a:gd name="T7" fmla="*/ 93344 h 373379"/>
                <a:gd name="T8" fmla="*/ 400050 w 586739"/>
                <a:gd name="T9" fmla="*/ 93344 h 373379"/>
                <a:gd name="T10" fmla="*/ 400050 w 586739"/>
                <a:gd name="T11" fmla="*/ 0 h 373379"/>
                <a:gd name="T12" fmla="*/ 586739 w 586739"/>
                <a:gd name="T13" fmla="*/ 186689 h 373379"/>
                <a:gd name="T14" fmla="*/ 400050 w 586739"/>
                <a:gd name="T15" fmla="*/ 373379 h 373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739" h="373379">
                  <a:moveTo>
                    <a:pt x="400050" y="373379"/>
                  </a:moveTo>
                  <a:lnTo>
                    <a:pt x="400050" y="280034"/>
                  </a:lnTo>
                  <a:lnTo>
                    <a:pt x="0" y="280034"/>
                  </a:lnTo>
                  <a:lnTo>
                    <a:pt x="0" y="93344"/>
                  </a:lnTo>
                  <a:lnTo>
                    <a:pt x="400050" y="93344"/>
                  </a:lnTo>
                  <a:lnTo>
                    <a:pt x="400050" y="0"/>
                  </a:lnTo>
                  <a:lnTo>
                    <a:pt x="586739" y="186689"/>
                  </a:lnTo>
                  <a:lnTo>
                    <a:pt x="400050" y="373379"/>
                  </a:lnTo>
                </a:path>
              </a:pathLst>
            </a:custGeom>
            <a:noFill/>
            <a:ln w="12192">
              <a:solidFill>
                <a:srgbClr val="6DB3E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aphicFrame>
        <p:nvGraphicFramePr>
          <p:cNvPr id="6" name="object 6">
            <a:extLst>
              <a:ext uri="{FF2B5EF4-FFF2-40B4-BE49-F238E27FC236}">
                <a16:creationId xmlns:a16="http://schemas.microsoft.com/office/drawing/2014/main" id="{9C45EEE5-0C16-73FE-7DD3-86C83158188E}"/>
              </a:ext>
            </a:extLst>
          </p:cNvPr>
          <p:cNvGraphicFramePr>
            <a:graphicFrameLocks noGrp="1"/>
          </p:cNvGraphicFramePr>
          <p:nvPr>
            <p:extLst>
              <p:ext uri="{D42A27DB-BD31-4B8C-83A1-F6EECF244321}">
                <p14:modId xmlns:p14="http://schemas.microsoft.com/office/powerpoint/2010/main" val="2168332097"/>
              </p:ext>
            </p:extLst>
          </p:nvPr>
        </p:nvGraphicFramePr>
        <p:xfrm>
          <a:off x="115888" y="2644775"/>
          <a:ext cx="5110162" cy="3469641"/>
        </p:xfrm>
        <a:graphic>
          <a:graphicData uri="http://schemas.openxmlformats.org/drawingml/2006/table">
            <a:tbl>
              <a:tblPr/>
              <a:tblGrid>
                <a:gridCol w="2705100">
                  <a:extLst>
                    <a:ext uri="{9D8B030D-6E8A-4147-A177-3AD203B41FA5}">
                      <a16:colId xmlns:a16="http://schemas.microsoft.com/office/drawing/2014/main" val="1188979294"/>
                    </a:ext>
                  </a:extLst>
                </a:gridCol>
                <a:gridCol w="2405062">
                  <a:extLst>
                    <a:ext uri="{9D8B030D-6E8A-4147-A177-3AD203B41FA5}">
                      <a16:colId xmlns:a16="http://schemas.microsoft.com/office/drawing/2014/main" val="3907178386"/>
                    </a:ext>
                  </a:extLst>
                </a:gridCol>
              </a:tblGrid>
              <a:tr h="998538">
                <a:tc>
                  <a:txBody>
                    <a:bodyPr/>
                    <a:lstStyle>
                      <a:lvl1pPr marL="760413">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760413" marR="0" lvl="0" indent="0" algn="l" defTabSz="914400" rtl="0" eaLnBrk="1" fontAlgn="base" latinLnBrk="0" hangingPunct="1">
                        <a:lnSpc>
                          <a:spcPct val="100000"/>
                        </a:lnSpc>
                        <a:spcBef>
                          <a:spcPts val="650"/>
                        </a:spcBef>
                        <a:spcAft>
                          <a:spcPct val="0"/>
                        </a:spcAft>
                        <a:buClrTx/>
                        <a:buSzTx/>
                        <a:buFontTx/>
                        <a:buNone/>
                        <a:tabLst/>
                      </a:pPr>
                      <a:r>
                        <a:rPr kumimoji="0" lang="en-US" altLang="en-US" sz="4800" b="0" i="0" u="none" strike="noStrike" cap="none" normalizeH="0" baseline="0" dirty="0">
                          <a:ln>
                            <a:noFill/>
                          </a:ln>
                          <a:solidFill>
                            <a:srgbClr val="FFFFFF"/>
                          </a:solidFill>
                          <a:effectLst/>
                          <a:latin typeface="Arial MT"/>
                          <a:ea typeface="Arial MT"/>
                          <a:cs typeface="Arial MT"/>
                        </a:rPr>
                        <a:t>ECS</a:t>
                      </a:r>
                    </a:p>
                  </a:txBody>
                  <a:tcPr marL="0" marR="0" marT="81915" marB="0" horzOverflow="overflow">
                    <a:lnL>
                      <a:noFill/>
                    </a:lnL>
                    <a:lnR>
                      <a:noFill/>
                    </a:lnR>
                    <a:lnT>
                      <a:noFill/>
                    </a:lnT>
                    <a:lnB w="12700" cap="flat" cmpd="sng" algn="ctr">
                      <a:solidFill>
                        <a:srgbClr val="D2E8F8"/>
                      </a:solidFill>
                      <a:prstDash val="solid"/>
                      <a:round/>
                      <a:headEnd type="none" w="med" len="med"/>
                      <a:tailEnd type="none" w="med" len="med"/>
                    </a:lnB>
                    <a:lnTlToBr>
                      <a:noFill/>
                    </a:lnTlToBr>
                    <a:lnBlToTr>
                      <a:noFill/>
                    </a:lnBlToTr>
                    <a:solidFill>
                      <a:srgbClr val="035DC1"/>
                    </a:solidFill>
                  </a:tcPr>
                </a:tc>
                <a:tc>
                  <a:txBody>
                    <a:bodyPr/>
                    <a:lstStyle>
                      <a:lvl1pPr marL="1524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152400" marR="0" lvl="0" indent="0" algn="l" defTabSz="914400" rtl="0" eaLnBrk="1" fontAlgn="base" latinLnBrk="0" hangingPunct="1">
                        <a:lnSpc>
                          <a:spcPct val="100000"/>
                        </a:lnSpc>
                        <a:spcBef>
                          <a:spcPts val="650"/>
                        </a:spcBef>
                        <a:spcAft>
                          <a:spcPct val="0"/>
                        </a:spcAft>
                        <a:buClrTx/>
                        <a:buSzTx/>
                        <a:buFontTx/>
                        <a:buNone/>
                        <a:tabLst/>
                      </a:pPr>
                      <a:r>
                        <a:rPr kumimoji="0" lang="en-US" altLang="en-US" sz="4800" b="0" i="0" u="none" strike="noStrike" cap="none" normalizeH="0" baseline="0">
                          <a:ln>
                            <a:noFill/>
                          </a:ln>
                          <a:solidFill>
                            <a:srgbClr val="FFFFFF"/>
                          </a:solidFill>
                          <a:effectLst/>
                          <a:latin typeface="Arial MT"/>
                          <a:ea typeface="Arial MT"/>
                          <a:cs typeface="Arial MT"/>
                        </a:rPr>
                        <a:t>- P2</a:t>
                      </a:r>
                    </a:p>
                  </a:txBody>
                  <a:tcPr marL="0" marR="0" marT="81915" marB="0" horzOverflow="overflow">
                    <a:lnL>
                      <a:noFill/>
                    </a:lnL>
                    <a:lnR>
                      <a:noFill/>
                    </a:lnR>
                    <a:lnT>
                      <a:noFill/>
                    </a:lnT>
                    <a:lnB w="12700" cap="flat" cmpd="sng" algn="ctr">
                      <a:solidFill>
                        <a:srgbClr val="D2E8F8"/>
                      </a:solidFill>
                      <a:prstDash val="solid"/>
                      <a:round/>
                      <a:headEnd type="none" w="med" len="med"/>
                      <a:tailEnd type="none" w="med" len="med"/>
                    </a:lnB>
                    <a:lnTlToBr>
                      <a:noFill/>
                    </a:lnTlToBr>
                    <a:lnBlToTr>
                      <a:noFill/>
                    </a:lnBlToTr>
                    <a:solidFill>
                      <a:srgbClr val="035DC1"/>
                    </a:solidFill>
                  </a:tcPr>
                </a:tc>
                <a:extLst>
                  <a:ext uri="{0D108BD9-81ED-4DB2-BD59-A6C34878D82A}">
                    <a16:rowId xmlns:a16="http://schemas.microsoft.com/office/drawing/2014/main" val="3912039708"/>
                  </a:ext>
                </a:extLst>
              </a:tr>
              <a:tr h="21224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3725"/>
                        </a:lnSpc>
                        <a:spcBef>
                          <a:spcPct val="0"/>
                        </a:spcBef>
                        <a:spcAft>
                          <a:spcPct val="0"/>
                        </a:spcAft>
                        <a:buClrTx/>
                        <a:buSzTx/>
                        <a:buFontTx/>
                        <a:buNone/>
                        <a:tabLst/>
                      </a:pPr>
                      <a:r>
                        <a:rPr kumimoji="0" lang="en-US" altLang="en-US" sz="3600" b="0" i="0" u="none" strike="noStrike" cap="none" normalizeH="0" baseline="0" dirty="0">
                          <a:ln>
                            <a:noFill/>
                          </a:ln>
                          <a:solidFill>
                            <a:srgbClr val="FFFFFF"/>
                          </a:solidFill>
                          <a:effectLst/>
                          <a:latin typeface="Arial MT"/>
                          <a:ea typeface="Arial MT"/>
                          <a:cs typeface="Arial MT"/>
                        </a:rPr>
                        <a:t>Επίπ</a:t>
                      </a:r>
                      <a:r>
                        <a:rPr kumimoji="0" lang="en-US" altLang="en-US" sz="3600" b="0" i="0" u="none" strike="noStrike" cap="none" normalizeH="0" baseline="0" dirty="0" err="1">
                          <a:ln>
                            <a:noFill/>
                          </a:ln>
                          <a:solidFill>
                            <a:srgbClr val="FFFFFF"/>
                          </a:solidFill>
                          <a:effectLst/>
                          <a:latin typeface="Arial MT"/>
                          <a:ea typeface="Arial MT"/>
                          <a:cs typeface="Arial MT"/>
                        </a:rPr>
                        <a:t>εδ</a:t>
                      </a:r>
                      <a:r>
                        <a:rPr kumimoji="0" lang="el-GR" altLang="en-US" sz="3600" b="0" i="0" u="none" strike="noStrike" cap="none" normalizeH="0" baseline="0" dirty="0">
                          <a:ln>
                            <a:noFill/>
                          </a:ln>
                          <a:solidFill>
                            <a:srgbClr val="FFFFFF"/>
                          </a:solidFill>
                          <a:effectLst/>
                          <a:latin typeface="Arial MT"/>
                          <a:ea typeface="Arial MT"/>
                          <a:cs typeface="Arial MT"/>
                        </a:rPr>
                        <a:t>ο</a:t>
                      </a:r>
                    </a:p>
                    <a:p>
                      <a:pPr marL="0" marR="0" lvl="0" indent="0" algn="l" defTabSz="914400" rtl="0" eaLnBrk="1" fontAlgn="base" latinLnBrk="0" hangingPunct="1">
                        <a:lnSpc>
                          <a:spcPts val="3725"/>
                        </a:lnSpc>
                        <a:spcBef>
                          <a:spcPct val="0"/>
                        </a:spcBef>
                        <a:spcAft>
                          <a:spcPct val="0"/>
                        </a:spcAft>
                        <a:buClrTx/>
                        <a:buSzTx/>
                        <a:buFontTx/>
                        <a:buNone/>
                        <a:tabLst/>
                      </a:pPr>
                      <a:r>
                        <a:rPr kumimoji="0" lang="en-US" altLang="en-US" sz="3600" b="0" i="0" u="none" strike="noStrike" cap="none" normalizeH="0" baseline="0" dirty="0" err="1">
                          <a:ln>
                            <a:noFill/>
                          </a:ln>
                          <a:solidFill>
                            <a:srgbClr val="FFFFFF"/>
                          </a:solidFill>
                          <a:effectLst/>
                          <a:latin typeface="Arial MT"/>
                          <a:ea typeface="Arial MT"/>
                          <a:cs typeface="Arial MT"/>
                        </a:rPr>
                        <a:t>κεφ</a:t>
                      </a:r>
                      <a:r>
                        <a:rPr kumimoji="0" lang="en-US" altLang="en-US" sz="3600" b="0" i="0" u="none" strike="noStrike" cap="none" normalizeH="0" baseline="0" dirty="0">
                          <a:ln>
                            <a:noFill/>
                          </a:ln>
                          <a:solidFill>
                            <a:srgbClr val="FFFFFF"/>
                          </a:solidFill>
                          <a:effectLst/>
                          <a:latin typeface="Arial MT"/>
                          <a:ea typeface="Arial MT"/>
                          <a:cs typeface="Arial MT"/>
                        </a:rPr>
                        <a:t>αλίδας</a:t>
                      </a:r>
                    </a:p>
                  </a:txBody>
                  <a:tcPr marL="0" marR="0" marT="3810" marB="0" horzOverflow="overflow">
                    <a:lnL w="12700" cap="flat" cmpd="sng" algn="ctr">
                      <a:solidFill>
                        <a:srgbClr val="D2E8F8"/>
                      </a:solidFill>
                      <a:prstDash val="solid"/>
                      <a:round/>
                      <a:headEnd type="none" w="med" len="med"/>
                      <a:tailEnd type="none" w="med" len="med"/>
                    </a:lnL>
                    <a:lnR w="12700" cap="flat" cmpd="sng" algn="ctr">
                      <a:solidFill>
                        <a:srgbClr val="D2E8F8"/>
                      </a:solidFill>
                      <a:prstDash val="solid"/>
                      <a:round/>
                      <a:headEnd type="none" w="med" len="med"/>
                      <a:tailEnd type="none" w="med" len="med"/>
                    </a:lnR>
                    <a:lnT w="12700" cap="flat" cmpd="sng" algn="ctr">
                      <a:solidFill>
                        <a:srgbClr val="D2E8F8"/>
                      </a:solidFill>
                      <a:prstDash val="solid"/>
                      <a:round/>
                      <a:headEnd type="none" w="med" len="med"/>
                      <a:tailEnd type="none" w="med" len="med"/>
                    </a:lnT>
                    <a:lnB w="12700" cap="flat" cmpd="sng" algn="ctr">
                      <a:solidFill>
                        <a:srgbClr val="D2E8F8"/>
                      </a:solidFill>
                      <a:prstDash val="solid"/>
                      <a:round/>
                      <a:headEnd type="none" w="med" len="med"/>
                      <a:tailEnd type="none" w="med" len="med"/>
                    </a:lnB>
                    <a:lnTlToBr>
                      <a:noFill/>
                    </a:lnTlToBr>
                    <a:lnBlToTr>
                      <a:noFill/>
                    </a:lnBlToTr>
                    <a:solidFill>
                      <a:srgbClr val="035DC1"/>
                    </a:solidFill>
                  </a:tcPr>
                </a:tc>
                <a:tc>
                  <a:txBody>
                    <a:bodyPr/>
                    <a:lstStyle>
                      <a:lvl1pPr marL="339725">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339725" marR="0" lvl="0" indent="0" algn="l" defTabSz="914400" rtl="0" eaLnBrk="1" fontAlgn="base" latinLnBrk="0" hangingPunct="1">
                        <a:lnSpc>
                          <a:spcPct val="86000"/>
                        </a:lnSpc>
                        <a:spcBef>
                          <a:spcPts val="2738"/>
                        </a:spcBef>
                        <a:spcAft>
                          <a:spcPct val="0"/>
                        </a:spcAft>
                        <a:buClrTx/>
                        <a:buSzTx/>
                        <a:buFontTx/>
                        <a:buNone/>
                        <a:tabLst/>
                      </a:pPr>
                      <a:r>
                        <a:rPr kumimoji="0" lang="en-US" altLang="en-US" sz="3600" b="0" i="0" u="none" strike="noStrike" cap="none" normalizeH="0" baseline="0" dirty="0">
                          <a:ln>
                            <a:noFill/>
                          </a:ln>
                          <a:solidFill>
                            <a:srgbClr val="FFFFFF"/>
                          </a:solidFill>
                          <a:effectLst/>
                          <a:latin typeface="Arial MT"/>
                          <a:ea typeface="Arial MT"/>
                          <a:cs typeface="Arial MT"/>
                        </a:rPr>
                        <a:t>Επίπ</a:t>
                      </a:r>
                      <a:r>
                        <a:rPr kumimoji="0" lang="en-US" altLang="en-US" sz="3600" b="0" i="0" u="none" strike="noStrike" cap="none" normalizeH="0" baseline="0" dirty="0" err="1">
                          <a:ln>
                            <a:noFill/>
                          </a:ln>
                          <a:solidFill>
                            <a:srgbClr val="FFFFFF"/>
                          </a:solidFill>
                          <a:effectLst/>
                          <a:latin typeface="Arial MT"/>
                          <a:ea typeface="Arial MT"/>
                          <a:cs typeface="Arial MT"/>
                        </a:rPr>
                        <a:t>εδο</a:t>
                      </a:r>
                      <a:r>
                        <a:rPr kumimoji="0" lang="en-US" altLang="en-US" sz="3600" b="0" i="0" u="none" strike="noStrike" cap="none" normalizeH="0" baseline="0" dirty="0">
                          <a:ln>
                            <a:noFill/>
                          </a:ln>
                          <a:solidFill>
                            <a:srgbClr val="FFFFFF"/>
                          </a:solidFill>
                          <a:effectLst/>
                          <a:latin typeface="Arial MT"/>
                          <a:ea typeface="Arial MT"/>
                          <a:cs typeface="Arial MT"/>
                        </a:rPr>
                        <a:t> </a:t>
                      </a:r>
                      <a:r>
                        <a:rPr kumimoji="0" lang="en-US" altLang="en-US" sz="3600" b="0" i="0" u="none" strike="noStrike" cap="none" normalizeH="0" baseline="0" dirty="0" err="1">
                          <a:ln>
                            <a:noFill/>
                          </a:ln>
                          <a:solidFill>
                            <a:srgbClr val="FFFFFF"/>
                          </a:solidFill>
                          <a:effectLst/>
                          <a:latin typeface="Arial MT"/>
                          <a:ea typeface="Arial MT"/>
                          <a:cs typeface="Arial MT"/>
                        </a:rPr>
                        <a:t>είδους</a:t>
                      </a:r>
                      <a:r>
                        <a:rPr kumimoji="0" lang="el-GR" altLang="en-US" sz="3600" b="0" i="0" u="none" strike="noStrike" cap="none" normalizeH="0" baseline="0" dirty="0">
                          <a:ln>
                            <a:noFill/>
                          </a:ln>
                          <a:solidFill>
                            <a:srgbClr val="FFFFFF"/>
                          </a:solidFill>
                          <a:effectLst/>
                          <a:latin typeface="Arial MT"/>
                          <a:ea typeface="Arial MT"/>
                          <a:cs typeface="Arial MT"/>
                        </a:rPr>
                        <a:t> </a:t>
                      </a:r>
                      <a:r>
                        <a:rPr kumimoji="0" lang="en-US" altLang="en-US" sz="3600" b="0" i="0" u="none" strike="noStrike" cap="none" normalizeH="0" baseline="0" dirty="0" err="1">
                          <a:ln>
                            <a:noFill/>
                          </a:ln>
                          <a:solidFill>
                            <a:srgbClr val="FFFFFF"/>
                          </a:solidFill>
                          <a:effectLst/>
                          <a:latin typeface="Arial MT"/>
                          <a:ea typeface="Arial MT"/>
                          <a:cs typeface="Arial MT"/>
                        </a:rPr>
                        <a:t>Εμ</a:t>
                      </a:r>
                      <a:r>
                        <a:rPr kumimoji="0" lang="en-US" altLang="en-US" sz="3600" b="0" i="0" u="none" strike="noStrike" cap="none" normalizeH="0" baseline="0" dirty="0">
                          <a:ln>
                            <a:noFill/>
                          </a:ln>
                          <a:solidFill>
                            <a:srgbClr val="FFFFFF"/>
                          </a:solidFill>
                          <a:effectLst/>
                          <a:latin typeface="Arial MT"/>
                          <a:ea typeface="Arial MT"/>
                          <a:cs typeface="Arial MT"/>
                        </a:rPr>
                        <a:t>πορε</a:t>
                      </a:r>
                      <a:r>
                        <a:rPr kumimoji="0" lang="el-GR" altLang="en-US" sz="3600" b="0" i="0" u="none" strike="noStrike" cap="none" normalizeH="0" baseline="0" dirty="0" err="1">
                          <a:ln>
                            <a:noFill/>
                          </a:ln>
                          <a:solidFill>
                            <a:srgbClr val="FFFFFF"/>
                          </a:solidFill>
                          <a:effectLst/>
                          <a:latin typeface="Arial MT"/>
                          <a:ea typeface="Arial MT"/>
                          <a:cs typeface="Arial MT"/>
                        </a:rPr>
                        <a:t>υμάτων</a:t>
                      </a:r>
                      <a:endParaRPr kumimoji="0" lang="en-US" altLang="en-US" sz="3600" b="0" i="0" u="none" strike="noStrike" cap="none" normalizeH="0" baseline="0" dirty="0">
                        <a:ln>
                          <a:noFill/>
                        </a:ln>
                        <a:solidFill>
                          <a:srgbClr val="FFFFFF"/>
                        </a:solidFill>
                        <a:effectLst/>
                        <a:latin typeface="Arial MT"/>
                        <a:ea typeface="Arial MT"/>
                        <a:cs typeface="Arial MT"/>
                      </a:endParaRPr>
                    </a:p>
                  </a:txBody>
                  <a:tcPr marL="0" marR="0" marT="347345" marB="0" horzOverflow="overflow">
                    <a:lnL w="12700" cap="flat" cmpd="sng" algn="ctr">
                      <a:solidFill>
                        <a:srgbClr val="D2E8F8"/>
                      </a:solidFill>
                      <a:prstDash val="solid"/>
                      <a:round/>
                      <a:headEnd type="none" w="med" len="med"/>
                      <a:tailEnd type="none" w="med" len="med"/>
                    </a:lnL>
                    <a:lnR w="12700" cap="flat" cmpd="sng" algn="ctr">
                      <a:solidFill>
                        <a:srgbClr val="D2E8F8"/>
                      </a:solidFill>
                      <a:prstDash val="solid"/>
                      <a:round/>
                      <a:headEnd type="none" w="med" len="med"/>
                      <a:tailEnd type="none" w="med" len="med"/>
                    </a:lnR>
                    <a:lnT w="12700" cap="flat" cmpd="sng" algn="ctr">
                      <a:solidFill>
                        <a:srgbClr val="D2E8F8"/>
                      </a:solidFill>
                      <a:prstDash val="solid"/>
                      <a:round/>
                      <a:headEnd type="none" w="med" len="med"/>
                      <a:tailEnd type="none" w="med" len="med"/>
                    </a:lnT>
                    <a:lnB w="12700" cap="flat" cmpd="sng" algn="ctr">
                      <a:solidFill>
                        <a:srgbClr val="D2E8F8"/>
                      </a:solidFill>
                      <a:prstDash val="solid"/>
                      <a:round/>
                      <a:headEnd type="none" w="med" len="med"/>
                      <a:tailEnd type="none" w="med" len="med"/>
                    </a:lnB>
                    <a:lnTlToBr>
                      <a:noFill/>
                    </a:lnTlToBr>
                    <a:lnBlToTr>
                      <a:noFill/>
                    </a:lnBlToTr>
                    <a:solidFill>
                      <a:srgbClr val="035DC1"/>
                    </a:solidFill>
                  </a:tcPr>
                </a:tc>
                <a:extLst>
                  <a:ext uri="{0D108BD9-81ED-4DB2-BD59-A6C34878D82A}">
                    <a16:rowId xmlns:a16="http://schemas.microsoft.com/office/drawing/2014/main" val="3958069984"/>
                  </a:ext>
                </a:extLst>
              </a:tr>
              <a:tr h="236538">
                <a:tc gridSpan="2">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D2E8F8"/>
                      </a:solidFill>
                      <a:prstDash val="solid"/>
                      <a:round/>
                      <a:headEnd type="none" w="med" len="med"/>
                      <a:tailEnd type="none" w="med" len="med"/>
                    </a:lnT>
                    <a:lnB>
                      <a:noFill/>
                    </a:lnB>
                    <a:lnTlToBr>
                      <a:noFill/>
                    </a:lnTlToBr>
                    <a:lnBlToTr>
                      <a:noFill/>
                    </a:lnBlToTr>
                    <a:solidFill>
                      <a:srgbClr val="035DC1"/>
                    </a:solidFill>
                  </a:tcPr>
                </a:tc>
                <a:tc hMerge="1">
                  <a:txBody>
                    <a:bodyPr/>
                    <a:lstStyle/>
                    <a:p>
                      <a:endParaRPr lang="en-US"/>
                    </a:p>
                  </a:txBody>
                  <a:tcPr/>
                </a:tc>
                <a:extLst>
                  <a:ext uri="{0D108BD9-81ED-4DB2-BD59-A6C34878D82A}">
                    <a16:rowId xmlns:a16="http://schemas.microsoft.com/office/drawing/2014/main" val="3599021038"/>
                  </a:ext>
                </a:extLst>
              </a:tr>
            </a:tbl>
          </a:graphicData>
        </a:graphic>
      </p:graphicFrame>
      <p:graphicFrame>
        <p:nvGraphicFramePr>
          <p:cNvPr id="7" name="object 7">
            <a:extLst>
              <a:ext uri="{FF2B5EF4-FFF2-40B4-BE49-F238E27FC236}">
                <a16:creationId xmlns:a16="http://schemas.microsoft.com/office/drawing/2014/main" id="{EF1F1BB3-7227-42E1-4959-AD8123458F24}"/>
              </a:ext>
            </a:extLst>
          </p:cNvPr>
          <p:cNvGraphicFramePr>
            <a:graphicFrameLocks noGrp="1"/>
          </p:cNvGraphicFramePr>
          <p:nvPr>
            <p:extLst>
              <p:ext uri="{D42A27DB-BD31-4B8C-83A1-F6EECF244321}">
                <p14:modId xmlns:p14="http://schemas.microsoft.com/office/powerpoint/2010/main" val="2651087471"/>
              </p:ext>
            </p:extLst>
          </p:nvPr>
        </p:nvGraphicFramePr>
        <p:xfrm>
          <a:off x="5851524" y="2630488"/>
          <a:ext cx="6340475" cy="3373756"/>
        </p:xfrm>
        <a:graphic>
          <a:graphicData uri="http://schemas.openxmlformats.org/drawingml/2006/table">
            <a:tbl>
              <a:tblPr/>
              <a:tblGrid>
                <a:gridCol w="1925494">
                  <a:extLst>
                    <a:ext uri="{9D8B030D-6E8A-4147-A177-3AD203B41FA5}">
                      <a16:colId xmlns:a16="http://schemas.microsoft.com/office/drawing/2014/main" val="3350132214"/>
                    </a:ext>
                  </a:extLst>
                </a:gridCol>
                <a:gridCol w="2272146">
                  <a:extLst>
                    <a:ext uri="{9D8B030D-6E8A-4147-A177-3AD203B41FA5}">
                      <a16:colId xmlns:a16="http://schemas.microsoft.com/office/drawing/2014/main" val="3664909763"/>
                    </a:ext>
                  </a:extLst>
                </a:gridCol>
                <a:gridCol w="2142835">
                  <a:extLst>
                    <a:ext uri="{9D8B030D-6E8A-4147-A177-3AD203B41FA5}">
                      <a16:colId xmlns:a16="http://schemas.microsoft.com/office/drawing/2014/main" val="617112119"/>
                    </a:ext>
                  </a:extLst>
                </a:gridCol>
              </a:tblGrid>
              <a:tr h="1011238">
                <a:tc gridSpan="3">
                  <a:txBody>
                    <a:bodyPr/>
                    <a:lstStyle>
                      <a:lvl1pPr marL="1588">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1588" marR="0" lvl="0" indent="0" algn="ctr" defTabSz="914400" rtl="0" eaLnBrk="1" fontAlgn="base" latinLnBrk="0" hangingPunct="1">
                        <a:lnSpc>
                          <a:spcPct val="100000"/>
                        </a:lnSpc>
                        <a:spcBef>
                          <a:spcPts val="650"/>
                        </a:spcBef>
                        <a:spcAft>
                          <a:spcPct val="0"/>
                        </a:spcAft>
                        <a:buClrTx/>
                        <a:buSzTx/>
                        <a:buFontTx/>
                        <a:buNone/>
                        <a:tabLst/>
                      </a:pPr>
                      <a:r>
                        <a:rPr kumimoji="0" lang="en-US" altLang="en-US" sz="4800" b="0" i="0" u="none" strike="noStrike" cap="none" normalizeH="0" baseline="0" dirty="0">
                          <a:ln>
                            <a:noFill/>
                          </a:ln>
                          <a:solidFill>
                            <a:srgbClr val="FFFFFF"/>
                          </a:solidFill>
                          <a:effectLst/>
                          <a:latin typeface="Arial MT"/>
                          <a:ea typeface="Arial MT"/>
                          <a:cs typeface="Arial MT"/>
                        </a:rPr>
                        <a:t> AES-P1</a:t>
                      </a:r>
                    </a:p>
                  </a:txBody>
                  <a:tcPr marL="0" marR="0" marT="83185" marB="0" horzOverflow="overflow">
                    <a:lnL>
                      <a:noFill/>
                    </a:lnL>
                    <a:lnR>
                      <a:noFill/>
                    </a:lnR>
                    <a:lnT>
                      <a:noFill/>
                    </a:lnT>
                    <a:lnB w="12700" cap="flat" cmpd="sng" algn="ctr">
                      <a:solidFill>
                        <a:srgbClr val="D2E8F8"/>
                      </a:solidFill>
                      <a:prstDash val="solid"/>
                      <a:round/>
                      <a:headEnd type="none" w="med" len="med"/>
                      <a:tailEnd type="none" w="med" len="med"/>
                    </a:lnB>
                    <a:lnTlToBr>
                      <a:noFill/>
                    </a:lnTlToBr>
                    <a:lnBlToTr>
                      <a:noFill/>
                    </a:lnBlToTr>
                    <a:solidFill>
                      <a:srgbClr val="035DC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5225014"/>
                  </a:ext>
                </a:extLst>
              </a:tr>
              <a:tr h="21224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ts val="2688"/>
                        </a:lnSpc>
                        <a:spcBef>
                          <a:spcPts val="0"/>
                        </a:spcBef>
                        <a:spcAft>
                          <a:spcPct val="0"/>
                        </a:spcAft>
                        <a:buClrTx/>
                        <a:buSzTx/>
                        <a:buFontTx/>
                        <a:buNone/>
                        <a:tabLst/>
                      </a:pPr>
                      <a:r>
                        <a:rPr kumimoji="0" lang="el-GR" altLang="en-US" sz="2400" b="0" i="0" u="none" strike="noStrike" cap="none" normalizeH="0" baseline="0" dirty="0">
                          <a:ln>
                            <a:noFill/>
                          </a:ln>
                          <a:solidFill>
                            <a:srgbClr val="FFFFFF"/>
                          </a:solidFill>
                          <a:effectLst/>
                          <a:latin typeface="Arial MT"/>
                          <a:ea typeface="Arial MT"/>
                          <a:cs typeface="Arial MT"/>
                        </a:rPr>
                        <a:t>Επίπεδο κεφαλίδας διασάφησης (</a:t>
                      </a:r>
                      <a:r>
                        <a:rPr kumimoji="0" lang="en-US" altLang="en-US" sz="2400" b="0" i="0" u="none" strike="noStrike" cap="none" normalizeH="0" baseline="0" dirty="0">
                          <a:ln>
                            <a:noFill/>
                          </a:ln>
                          <a:solidFill>
                            <a:srgbClr val="FFFFFF"/>
                          </a:solidFill>
                          <a:effectLst/>
                          <a:latin typeface="Arial MT"/>
                          <a:ea typeface="Arial MT"/>
                          <a:cs typeface="Arial MT"/>
                        </a:rPr>
                        <a:t>export operation)</a:t>
                      </a:r>
                    </a:p>
                  </a:txBody>
                  <a:tcPr marL="0" marR="0" marT="0" marB="0" horzOverflow="overflow">
                    <a:lnL w="12700" cap="flat" cmpd="sng" algn="ctr">
                      <a:solidFill>
                        <a:srgbClr val="D2E8F8"/>
                      </a:solidFill>
                      <a:prstDash val="solid"/>
                      <a:round/>
                      <a:headEnd type="none" w="med" len="med"/>
                      <a:tailEnd type="none" w="med" len="med"/>
                    </a:lnL>
                    <a:lnR w="12700" cap="flat" cmpd="sng" algn="ctr">
                      <a:solidFill>
                        <a:srgbClr val="D2E8F8"/>
                      </a:solidFill>
                      <a:prstDash val="solid"/>
                      <a:round/>
                      <a:headEnd type="none" w="med" len="med"/>
                      <a:tailEnd type="none" w="med" len="med"/>
                    </a:lnR>
                    <a:lnT w="12700" cap="flat" cmpd="sng" algn="ctr">
                      <a:solidFill>
                        <a:srgbClr val="D2E8F8"/>
                      </a:solidFill>
                      <a:prstDash val="solid"/>
                      <a:round/>
                      <a:headEnd type="none" w="med" len="med"/>
                      <a:tailEnd type="none" w="med" len="med"/>
                    </a:lnT>
                    <a:lnB w="12700" cap="flat" cmpd="sng" algn="ctr">
                      <a:solidFill>
                        <a:srgbClr val="D2E8F8"/>
                      </a:solidFill>
                      <a:prstDash val="solid"/>
                      <a:round/>
                      <a:headEnd type="none" w="med" len="med"/>
                      <a:tailEnd type="none" w="med" len="med"/>
                    </a:lnB>
                    <a:lnTlToBr>
                      <a:noFill/>
                    </a:lnTlToBr>
                    <a:lnBlToTr>
                      <a:noFill/>
                    </a:lnBlToTr>
                    <a:solidFill>
                      <a:srgbClr val="035DC1"/>
                    </a:solidFill>
                  </a:tcPr>
                </a:tc>
                <a:tc>
                  <a:txBody>
                    <a:bodyPr/>
                    <a:lstStyle>
                      <a:lvl1pPr marL="138113" indent="242888">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138113" marR="0" lvl="0" indent="242888" algn="l" defTabSz="914400" rtl="0" eaLnBrk="1" fontAlgn="base" latinLnBrk="0" hangingPunct="1">
                        <a:lnSpc>
                          <a:spcPts val="3100"/>
                        </a:lnSpc>
                        <a:spcBef>
                          <a:spcPct val="0"/>
                        </a:spcBef>
                        <a:spcAft>
                          <a:spcPct val="0"/>
                        </a:spcAft>
                        <a:buClrTx/>
                        <a:buSzTx/>
                        <a:buFontTx/>
                        <a:buNone/>
                        <a:tabLst/>
                      </a:pPr>
                      <a:endParaRPr kumimoji="0" lang="el-GR" altLang="en-US" sz="45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p>
                      <a:pPr marL="138113" marR="0" lvl="0" indent="242888" algn="ctr" defTabSz="914400" rtl="0" eaLnBrk="1" fontAlgn="base" latinLnBrk="0" hangingPunct="1">
                        <a:lnSpc>
                          <a:spcPts val="3100"/>
                        </a:lnSpc>
                        <a:spcBef>
                          <a:spcPct val="0"/>
                        </a:spcBef>
                        <a:spcAft>
                          <a:spcPct val="0"/>
                        </a:spcAft>
                        <a:buClrTx/>
                        <a:buSzTx/>
                        <a:buFontTx/>
                        <a:buNone/>
                        <a:tabLst/>
                      </a:pPr>
                      <a:r>
                        <a:rPr kumimoji="0" lang="el-GR" altLang="en-US" sz="2400" b="0" i="0" u="none" strike="noStrike" cap="none" normalizeH="0" baseline="0" dirty="0">
                          <a:ln>
                            <a:noFill/>
                          </a:ln>
                          <a:solidFill>
                            <a:srgbClr val="FFFFFF"/>
                          </a:solidFill>
                          <a:effectLst/>
                          <a:latin typeface="Arial MT"/>
                          <a:ea typeface="Arial MT"/>
                          <a:cs typeface="Arial MT"/>
                        </a:rPr>
                        <a:t>Επίπεδο φορτίου εμπορευμάτων</a:t>
                      </a:r>
                      <a:endParaRPr kumimoji="0" lang="en-US" altLang="en-US" sz="2400" b="0" i="0" u="none" strike="noStrike" cap="none" normalizeH="0" baseline="0" dirty="0">
                        <a:ln>
                          <a:noFill/>
                        </a:ln>
                        <a:solidFill>
                          <a:srgbClr val="FFFFFF"/>
                        </a:solidFill>
                        <a:effectLst/>
                        <a:latin typeface="Arial MT"/>
                        <a:ea typeface="Arial MT"/>
                        <a:cs typeface="Arial MT"/>
                      </a:endParaRPr>
                    </a:p>
                  </a:txBody>
                  <a:tcPr marL="0" marR="0" marT="3175" marB="0" horzOverflow="overflow">
                    <a:lnL w="12700" cap="flat" cmpd="sng" algn="ctr">
                      <a:solidFill>
                        <a:srgbClr val="D2E8F8"/>
                      </a:solidFill>
                      <a:prstDash val="solid"/>
                      <a:round/>
                      <a:headEnd type="none" w="med" len="med"/>
                      <a:tailEnd type="none" w="med" len="med"/>
                    </a:lnL>
                    <a:lnR w="12700" cap="flat" cmpd="sng" algn="ctr">
                      <a:solidFill>
                        <a:srgbClr val="D2E8F8"/>
                      </a:solidFill>
                      <a:prstDash val="solid"/>
                      <a:round/>
                      <a:headEnd type="none" w="med" len="med"/>
                      <a:tailEnd type="none" w="med" len="med"/>
                    </a:lnR>
                    <a:lnT w="12700" cap="flat" cmpd="sng" algn="ctr">
                      <a:solidFill>
                        <a:srgbClr val="D2E8F8"/>
                      </a:solidFill>
                      <a:prstDash val="solid"/>
                      <a:round/>
                      <a:headEnd type="none" w="med" len="med"/>
                      <a:tailEnd type="none" w="med" len="med"/>
                    </a:lnT>
                    <a:lnB w="12700" cap="flat" cmpd="sng" algn="ctr">
                      <a:solidFill>
                        <a:srgbClr val="D2E8F8"/>
                      </a:solidFill>
                      <a:prstDash val="solid"/>
                      <a:round/>
                      <a:headEnd type="none" w="med" len="med"/>
                      <a:tailEnd type="none" w="med" len="med"/>
                    </a:lnB>
                    <a:lnTlToBr>
                      <a:noFill/>
                    </a:lnTlToBr>
                    <a:lnBlToTr>
                      <a:noFill/>
                    </a:lnBlToTr>
                    <a:solidFill>
                      <a:srgbClr val="035DC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ts val="3100"/>
                        </a:lnSpc>
                        <a:spcBef>
                          <a:spcPct val="0"/>
                        </a:spcBef>
                        <a:spcAft>
                          <a:spcPct val="0"/>
                        </a:spcAft>
                        <a:buClrTx/>
                        <a:buSzTx/>
                        <a:buFontTx/>
                        <a:buNone/>
                        <a:tabLst/>
                      </a:pPr>
                      <a:endParaRPr kumimoji="0" lang="el-GR" altLang="en-US" sz="3000" b="0" i="0" u="none" strike="noStrike" cap="none" normalizeH="0" baseline="0" dirty="0">
                        <a:ln>
                          <a:noFill/>
                        </a:ln>
                        <a:solidFill>
                          <a:srgbClr val="FFFFFF"/>
                        </a:solidFill>
                        <a:effectLst/>
                        <a:latin typeface="Arial MT"/>
                        <a:ea typeface="Arial MT"/>
                        <a:cs typeface="Arial MT"/>
                      </a:endParaRPr>
                    </a:p>
                    <a:p>
                      <a:pPr marL="0" marR="0" lvl="0" indent="0" algn="ctr" defTabSz="914400" rtl="0" eaLnBrk="1" fontAlgn="base" latinLnBrk="0" hangingPunct="1">
                        <a:lnSpc>
                          <a:spcPts val="3100"/>
                        </a:lnSpc>
                        <a:spcBef>
                          <a:spcPct val="0"/>
                        </a:spcBef>
                        <a:spcAft>
                          <a:spcPct val="0"/>
                        </a:spcAft>
                        <a:buClrTx/>
                        <a:buSzTx/>
                        <a:buFontTx/>
                        <a:buNone/>
                        <a:tabLst/>
                      </a:pPr>
                      <a:r>
                        <a:rPr kumimoji="0" lang="el-GR" altLang="en-US" sz="2400" b="0" i="0" u="none" strike="noStrike" cap="none" normalizeH="0" baseline="0" dirty="0">
                          <a:ln>
                            <a:noFill/>
                          </a:ln>
                          <a:solidFill>
                            <a:srgbClr val="FFFFFF"/>
                          </a:solidFill>
                          <a:effectLst/>
                          <a:latin typeface="Arial MT"/>
                          <a:ea typeface="Arial MT"/>
                          <a:cs typeface="Arial MT"/>
                        </a:rPr>
                        <a:t>Επίπεδο </a:t>
                      </a:r>
                    </a:p>
                    <a:p>
                      <a:pPr marL="0" marR="0" lvl="0" indent="0" algn="ctr" defTabSz="914400" rtl="0" eaLnBrk="1" fontAlgn="base" latinLnBrk="0" hangingPunct="1">
                        <a:lnSpc>
                          <a:spcPts val="3100"/>
                        </a:lnSpc>
                        <a:spcBef>
                          <a:spcPct val="0"/>
                        </a:spcBef>
                        <a:spcAft>
                          <a:spcPct val="0"/>
                        </a:spcAft>
                        <a:buClrTx/>
                        <a:buSzTx/>
                        <a:buFontTx/>
                        <a:buNone/>
                        <a:tabLst/>
                      </a:pPr>
                      <a:r>
                        <a:rPr kumimoji="0" lang="el-GR" altLang="en-US" sz="2400" b="0" i="0" u="none" strike="noStrike" cap="none" normalizeH="0" baseline="0" dirty="0">
                          <a:ln>
                            <a:noFill/>
                          </a:ln>
                          <a:solidFill>
                            <a:srgbClr val="FFFFFF"/>
                          </a:solidFill>
                          <a:effectLst/>
                          <a:latin typeface="Arial MT"/>
                          <a:ea typeface="Arial MT"/>
                          <a:cs typeface="Arial MT"/>
                        </a:rPr>
                        <a:t>είδους Εμπορευμάτων</a:t>
                      </a:r>
                    </a:p>
                  </a:txBody>
                  <a:tcPr marL="0" marR="0" marT="3175" marB="0" horzOverflow="overflow">
                    <a:lnL w="12700" cap="flat" cmpd="sng" algn="ctr">
                      <a:solidFill>
                        <a:srgbClr val="D2E8F8"/>
                      </a:solidFill>
                      <a:prstDash val="solid"/>
                      <a:round/>
                      <a:headEnd type="none" w="med" len="med"/>
                      <a:tailEnd type="none" w="med" len="med"/>
                    </a:lnL>
                    <a:lnR w="12700" cap="flat" cmpd="sng" algn="ctr">
                      <a:solidFill>
                        <a:srgbClr val="D2E8F8"/>
                      </a:solidFill>
                      <a:prstDash val="solid"/>
                      <a:round/>
                      <a:headEnd type="none" w="med" len="med"/>
                      <a:tailEnd type="none" w="med" len="med"/>
                    </a:lnR>
                    <a:lnT w="12700" cap="flat" cmpd="sng" algn="ctr">
                      <a:solidFill>
                        <a:srgbClr val="D2E8F8"/>
                      </a:solidFill>
                      <a:prstDash val="solid"/>
                      <a:round/>
                      <a:headEnd type="none" w="med" len="med"/>
                      <a:tailEnd type="none" w="med" len="med"/>
                    </a:lnT>
                    <a:lnB w="12700" cap="flat" cmpd="sng" algn="ctr">
                      <a:solidFill>
                        <a:srgbClr val="D2E8F8"/>
                      </a:solidFill>
                      <a:prstDash val="solid"/>
                      <a:round/>
                      <a:headEnd type="none" w="med" len="med"/>
                      <a:tailEnd type="none" w="med" len="med"/>
                    </a:lnB>
                    <a:lnTlToBr>
                      <a:noFill/>
                    </a:lnTlToBr>
                    <a:lnBlToTr>
                      <a:noFill/>
                    </a:lnBlToTr>
                    <a:solidFill>
                      <a:srgbClr val="035DC1"/>
                    </a:solidFill>
                  </a:tcPr>
                </a:tc>
                <a:extLst>
                  <a:ext uri="{0D108BD9-81ED-4DB2-BD59-A6C34878D82A}">
                    <a16:rowId xmlns:a16="http://schemas.microsoft.com/office/drawing/2014/main" val="1451764480"/>
                  </a:ext>
                </a:extLst>
              </a:tr>
              <a:tr h="236538">
                <a:tc gridSpan="3">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12700" cap="flat" cmpd="sng" algn="ctr">
                      <a:solidFill>
                        <a:srgbClr val="D2E8F8"/>
                      </a:solidFill>
                      <a:prstDash val="solid"/>
                      <a:round/>
                      <a:headEnd type="none" w="med" len="med"/>
                      <a:tailEnd type="none" w="med" len="med"/>
                    </a:lnT>
                    <a:lnB>
                      <a:noFill/>
                    </a:lnB>
                    <a:lnTlToBr>
                      <a:noFill/>
                    </a:lnTlToBr>
                    <a:lnBlToTr>
                      <a:noFill/>
                    </a:lnBlToTr>
                    <a:solidFill>
                      <a:srgbClr val="035DC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992179"/>
                  </a:ext>
                </a:extLst>
              </a:tr>
            </a:tbl>
          </a:graphicData>
        </a:graphic>
      </p:graphicFrame>
      <p:sp>
        <p:nvSpPr>
          <p:cNvPr id="8" name="object 8">
            <a:extLst>
              <a:ext uri="{FF2B5EF4-FFF2-40B4-BE49-F238E27FC236}">
                <a16:creationId xmlns:a16="http://schemas.microsoft.com/office/drawing/2014/main" id="{404713B0-6223-CCCB-38C2-BFF4988FC2C9}"/>
              </a:ext>
            </a:extLst>
          </p:cNvPr>
          <p:cNvSpPr txBox="1"/>
          <p:nvPr/>
        </p:nvSpPr>
        <p:spPr>
          <a:xfrm>
            <a:off x="719138" y="1300886"/>
            <a:ext cx="10326687" cy="1200150"/>
          </a:xfrm>
          <a:prstGeom prst="rect">
            <a:avLst/>
          </a:prstGeom>
        </p:spPr>
        <p:txBody>
          <a:bodyPr lIns="0" tIns="53975" rIns="0" bIns="0">
            <a:spAutoFit/>
          </a:bodyPr>
          <a:lstStyle>
            <a:lvl1pPr marL="4159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425"/>
              </a:spcBef>
            </a:pPr>
            <a:r>
              <a:rPr lang="en-US" altLang="en-US" b="1" dirty="0">
                <a:solidFill>
                  <a:srgbClr val="002060"/>
                </a:solidFill>
                <a:latin typeface="Arial MT"/>
              </a:rPr>
              <a:t>ΟΜΑΔ</a:t>
            </a:r>
            <a:r>
              <a:rPr lang="el-GR" altLang="en-US" b="1" dirty="0">
                <a:solidFill>
                  <a:srgbClr val="002060"/>
                </a:solidFill>
                <a:latin typeface="Arial MT"/>
              </a:rPr>
              <a:t>ΟΠΟΙΗΣΗ</a:t>
            </a:r>
            <a:r>
              <a:rPr lang="en-US" altLang="en-US" b="1" dirty="0">
                <a:solidFill>
                  <a:srgbClr val="002060"/>
                </a:solidFill>
                <a:latin typeface="Arial MT"/>
              </a:rPr>
              <a:t> ΔΕΔΟΜΕΝΩΝ – </a:t>
            </a:r>
            <a:r>
              <a:rPr lang="el-GR" altLang="en-US" b="1" dirty="0">
                <a:solidFill>
                  <a:srgbClr val="002060"/>
                </a:solidFill>
                <a:latin typeface="Arial MT"/>
              </a:rPr>
              <a:t>ΕΠΙΠΕΔΟ ΚΕΦΑΛΙΔΑΣ </a:t>
            </a:r>
            <a:r>
              <a:rPr lang="en-US" altLang="en-US" b="1" dirty="0">
                <a:solidFill>
                  <a:srgbClr val="002060"/>
                </a:solidFill>
                <a:latin typeface="Arial MT"/>
              </a:rPr>
              <a:t>vs ΕΠΙΠΕΔΟ</a:t>
            </a:r>
            <a:r>
              <a:rPr lang="el-GR" altLang="en-US" b="1" dirty="0">
                <a:solidFill>
                  <a:srgbClr val="002060"/>
                </a:solidFill>
                <a:latin typeface="Arial MT"/>
              </a:rPr>
              <a:t> ΕΙΔΟΥΣ</a:t>
            </a:r>
            <a:endParaRPr lang="en-US" altLang="en-US" b="1" dirty="0">
              <a:solidFill>
                <a:srgbClr val="002060"/>
              </a:solidFill>
              <a:latin typeface="Arial MT"/>
            </a:endParaRPr>
          </a:p>
          <a:p>
            <a:pPr>
              <a:spcBef>
                <a:spcPts val="325"/>
              </a:spcBef>
            </a:pPr>
            <a:r>
              <a:rPr lang="en-US" altLang="en-US" dirty="0">
                <a:solidFill>
                  <a:srgbClr val="002060"/>
                </a:solidFill>
                <a:latin typeface="Arial MT"/>
                <a:ea typeface="Arial MT"/>
                <a:cs typeface="Arial MT"/>
              </a:rPr>
              <a:t>Η </a:t>
            </a:r>
            <a:r>
              <a:rPr lang="en-US" altLang="en-US" dirty="0" err="1">
                <a:solidFill>
                  <a:srgbClr val="002060"/>
                </a:solidFill>
                <a:latin typeface="Arial MT"/>
                <a:ea typeface="Arial MT"/>
                <a:cs typeface="Arial MT"/>
              </a:rPr>
              <a:t>θεμελιώδης</a:t>
            </a:r>
            <a:r>
              <a:rPr lang="en-US" altLang="en-US" dirty="0">
                <a:solidFill>
                  <a:srgbClr val="002060"/>
                </a:solidFill>
                <a:latin typeface="Arial MT"/>
                <a:ea typeface="Arial MT"/>
                <a:cs typeface="Arial MT"/>
              </a:rPr>
              <a:t> α</a:t>
            </a:r>
            <a:r>
              <a:rPr lang="en-US" altLang="en-US" dirty="0" err="1">
                <a:solidFill>
                  <a:srgbClr val="002060"/>
                </a:solidFill>
                <a:latin typeface="Arial MT"/>
                <a:ea typeface="Arial MT"/>
                <a:cs typeface="Arial MT"/>
              </a:rPr>
              <a:t>ρχή</a:t>
            </a:r>
            <a:r>
              <a:rPr lang="en-US" altLang="en-US" dirty="0">
                <a:solidFill>
                  <a:srgbClr val="002060"/>
                </a:solidFill>
                <a:latin typeface="Arial MT"/>
                <a:ea typeface="Arial MT"/>
                <a:cs typeface="Arial MT"/>
              </a:rPr>
              <a:t> </a:t>
            </a:r>
            <a:r>
              <a:rPr lang="en-US" altLang="en-US" dirty="0" err="1">
                <a:solidFill>
                  <a:srgbClr val="002060"/>
                </a:solidFill>
                <a:latin typeface="Arial MT"/>
                <a:ea typeface="Arial MT"/>
                <a:cs typeface="Arial MT"/>
              </a:rPr>
              <a:t>είν</a:t>
            </a:r>
            <a:r>
              <a:rPr lang="en-US" altLang="en-US" dirty="0">
                <a:solidFill>
                  <a:srgbClr val="002060"/>
                </a:solidFill>
                <a:latin typeface="Arial MT"/>
                <a:ea typeface="Arial MT"/>
                <a:cs typeface="Arial MT"/>
              </a:rPr>
              <a:t>αι ότι όταν οι πληροφορίες για μια συγκεκριμένη ομάδα δεδομένων είναι ακριβώς οι ίδιες </a:t>
            </a:r>
            <a:r>
              <a:rPr lang="en-US" altLang="en-US" b="1" dirty="0">
                <a:solidFill>
                  <a:srgbClr val="002060"/>
                </a:solidFill>
                <a:latin typeface="Arial MT"/>
              </a:rPr>
              <a:t>για όλα τα είδη εμπορευμάτων, </a:t>
            </a:r>
            <a:r>
              <a:rPr lang="en-US" altLang="en-US" dirty="0">
                <a:solidFill>
                  <a:srgbClr val="002060"/>
                </a:solidFill>
                <a:latin typeface="Arial MT"/>
                <a:ea typeface="Arial MT"/>
                <a:cs typeface="Arial MT"/>
              </a:rPr>
              <a:t>τότε δηλώνονται μόνο μία φορά σε επίπεδο κεφαλίδας</a:t>
            </a:r>
            <a:r>
              <a:rPr lang="el-GR" altLang="en-US" dirty="0">
                <a:solidFill>
                  <a:srgbClr val="002060"/>
                </a:solidFill>
                <a:latin typeface="Arial MT"/>
                <a:ea typeface="Arial MT"/>
                <a:cs typeface="Arial MT"/>
              </a:rPr>
              <a:t> διασάφησης</a:t>
            </a:r>
            <a:r>
              <a:rPr lang="en-US" altLang="en-US" dirty="0">
                <a:solidFill>
                  <a:srgbClr val="002060"/>
                </a:solidFill>
                <a:latin typeface="Arial MT"/>
                <a:ea typeface="Arial MT"/>
                <a:cs typeface="Arial MT"/>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0A0AD39B-7A63-401B-929F-EA1EF717E69D}"/>
              </a:ext>
            </a:extLst>
          </p:cNvPr>
          <p:cNvGraphicFramePr>
            <a:graphicFrameLocks noGrp="1"/>
          </p:cNvGraphicFramePr>
          <p:nvPr>
            <p:extLst>
              <p:ext uri="{D42A27DB-BD31-4B8C-83A1-F6EECF244321}">
                <p14:modId xmlns:p14="http://schemas.microsoft.com/office/powerpoint/2010/main" val="2256940449"/>
              </p:ext>
            </p:extLst>
          </p:nvPr>
        </p:nvGraphicFramePr>
        <p:xfrm>
          <a:off x="1810329" y="1182256"/>
          <a:ext cx="8285018" cy="4324597"/>
        </p:xfrm>
        <a:graphic>
          <a:graphicData uri="http://schemas.openxmlformats.org/drawingml/2006/table">
            <a:tbl>
              <a:tblPr firstRow="1" firstCol="1" bandRow="1">
                <a:tableStyleId>{5C22544A-7EE6-4342-B048-85BDC9FD1C3A}</a:tableStyleId>
              </a:tblPr>
              <a:tblGrid>
                <a:gridCol w="1671781">
                  <a:extLst>
                    <a:ext uri="{9D8B030D-6E8A-4147-A177-3AD203B41FA5}">
                      <a16:colId xmlns:a16="http://schemas.microsoft.com/office/drawing/2014/main" val="1683640298"/>
                    </a:ext>
                  </a:extLst>
                </a:gridCol>
                <a:gridCol w="6613237">
                  <a:extLst>
                    <a:ext uri="{9D8B030D-6E8A-4147-A177-3AD203B41FA5}">
                      <a16:colId xmlns:a16="http://schemas.microsoft.com/office/drawing/2014/main" val="4429051"/>
                    </a:ext>
                  </a:extLst>
                </a:gridCol>
              </a:tblGrid>
              <a:tr h="577393">
                <a:tc>
                  <a:txBody>
                    <a:bodyPr/>
                    <a:lstStyle/>
                    <a:p>
                      <a:pPr algn="ctr">
                        <a:lnSpc>
                          <a:spcPct val="115000"/>
                        </a:lnSpc>
                        <a:spcAft>
                          <a:spcPts val="0"/>
                        </a:spcAft>
                      </a:pPr>
                      <a:r>
                        <a:rPr lang="el-GR" sz="1800" dirty="0">
                          <a:effectLst/>
                        </a:rPr>
                        <a:t>Επίπεδο </a:t>
                      </a:r>
                      <a:endParaRPr lang="el-GR" sz="1800" dirty="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rPr>
                        <a:t>Περιγραφή</a:t>
                      </a:r>
                      <a:endParaRPr lang="el-GR" sz="1800" dirty="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260332"/>
                  </a:ext>
                </a:extLst>
              </a:tr>
              <a:tr h="1200092">
                <a:tc>
                  <a:txBody>
                    <a:bodyPr/>
                    <a:lstStyle/>
                    <a:p>
                      <a:pPr algn="ctr">
                        <a:lnSpc>
                          <a:spcPct val="115000"/>
                        </a:lnSpc>
                        <a:spcAft>
                          <a:spcPts val="600"/>
                        </a:spcAft>
                      </a:pPr>
                      <a:r>
                        <a:rPr lang="el-GR" sz="1800" dirty="0">
                          <a:effectLst/>
                          <a:latin typeface="Franklin Gothic Medium" panose="020B0603020102020204" pitchFamily="34" charset="0"/>
                          <a:ea typeface="Calibri" panose="020F0502020204030204" pitchFamily="34" charset="0"/>
                          <a:cs typeface="Times New Roman" panose="02020603050405020304" pitchFamily="18" charset="0"/>
                        </a:rPr>
                        <a:t>Κεφαλίδα διασάφησης</a:t>
                      </a:r>
                    </a:p>
                  </a:txBody>
                  <a:tcPr marL="68580" marR="68580" marT="0" marB="0" anchor="ctr"/>
                </a:tc>
                <a:tc>
                  <a:txBody>
                    <a:bodyPr/>
                    <a:lstStyle/>
                    <a:p>
                      <a:pPr algn="just">
                        <a:lnSpc>
                          <a:spcPct val="115000"/>
                        </a:lnSpc>
                        <a:spcAft>
                          <a:spcPts val="600"/>
                        </a:spcAft>
                      </a:pPr>
                      <a:r>
                        <a:rPr lang="el-GR" sz="1800" dirty="0">
                          <a:effectLst/>
                        </a:rPr>
                        <a:t>Τα στοιχεία του επιπέδου κεφαλίδας διασάφησης περιέχουν πληροφορίες που αφορούν το σύνολο της διασάφησης.</a:t>
                      </a:r>
                      <a:endParaRPr lang="el-GR" sz="1800" dirty="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090519"/>
                  </a:ext>
                </a:extLst>
              </a:tr>
              <a:tr h="1046635">
                <a:tc>
                  <a:txBody>
                    <a:bodyPr/>
                    <a:lstStyle/>
                    <a:p>
                      <a:pPr algn="ctr">
                        <a:lnSpc>
                          <a:spcPct val="115000"/>
                        </a:lnSpc>
                        <a:spcAft>
                          <a:spcPts val="600"/>
                        </a:spcAft>
                      </a:pPr>
                      <a:r>
                        <a:rPr lang="el-GR" sz="1800" dirty="0">
                          <a:effectLst/>
                          <a:latin typeface="Franklin Gothic Medium" panose="020B0603020102020204" pitchFamily="34" charset="0"/>
                          <a:ea typeface="Calibri" panose="020F0502020204030204" pitchFamily="34" charset="0"/>
                          <a:cs typeface="Times New Roman" panose="02020603050405020304" pitchFamily="18" charset="0"/>
                        </a:rPr>
                        <a:t>Φορτίο εμπορευμάτων</a:t>
                      </a:r>
                    </a:p>
                  </a:txBody>
                  <a:tcPr marL="68580" marR="68580" marT="0" marB="0" anchor="ctr"/>
                </a:tc>
                <a:tc>
                  <a:txBody>
                    <a:bodyPr/>
                    <a:lstStyle/>
                    <a:p>
                      <a:pPr algn="just">
                        <a:lnSpc>
                          <a:spcPct val="115000"/>
                        </a:lnSpc>
                        <a:spcAft>
                          <a:spcPts val="600"/>
                        </a:spcAft>
                      </a:pPr>
                      <a:r>
                        <a:rPr lang="el-GR" sz="1800" dirty="0">
                          <a:effectLst/>
                        </a:rPr>
                        <a:t>Το επίπεδο φορτίου εμπορευμάτων περιέχει όλες τις πληροφορίες σχετικά με τα εμπορεύματα που υπάγονται στη διασάφηση.</a:t>
                      </a:r>
                    </a:p>
                    <a:p>
                      <a:pPr algn="just">
                        <a:lnSpc>
                          <a:spcPct val="115000"/>
                        </a:lnSpc>
                        <a:spcAft>
                          <a:spcPts val="600"/>
                        </a:spcAft>
                      </a:pPr>
                      <a:r>
                        <a:rPr lang="el-GR" sz="1800" dirty="0">
                          <a:effectLst/>
                        </a:rPr>
                        <a:t>Οι πληροφορίες στο επίπεδο αυτό ισχύουν για κάθε είδος εμπορευμάτων.</a:t>
                      </a:r>
                      <a:endParaRPr lang="el-GR" sz="1800" dirty="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1519508"/>
                  </a:ext>
                </a:extLst>
              </a:tr>
              <a:tr h="611806">
                <a:tc>
                  <a:txBody>
                    <a:bodyPr/>
                    <a:lstStyle/>
                    <a:p>
                      <a:pPr algn="ctr">
                        <a:lnSpc>
                          <a:spcPct val="115000"/>
                        </a:lnSpc>
                        <a:spcAft>
                          <a:spcPts val="600"/>
                        </a:spcAft>
                      </a:pPr>
                      <a:r>
                        <a:rPr lang="el-GR" sz="1800" dirty="0">
                          <a:effectLst/>
                          <a:latin typeface="Franklin Gothic Medium" panose="020B0603020102020204" pitchFamily="34" charset="0"/>
                          <a:ea typeface="Calibri" panose="020F0502020204030204" pitchFamily="34" charset="0"/>
                          <a:cs typeface="Times New Roman" panose="02020603050405020304" pitchFamily="18" charset="0"/>
                        </a:rPr>
                        <a:t>Είδος εμπορευμάτων</a:t>
                      </a:r>
                    </a:p>
                  </a:txBody>
                  <a:tcPr marL="68580" marR="68580" marT="0" marB="0" anchor="ctr"/>
                </a:tc>
                <a:tc>
                  <a:txBody>
                    <a:bodyPr/>
                    <a:lstStyle/>
                    <a:p>
                      <a:pPr algn="just">
                        <a:lnSpc>
                          <a:spcPct val="115000"/>
                        </a:lnSpc>
                        <a:spcAft>
                          <a:spcPts val="600"/>
                        </a:spcAft>
                      </a:pPr>
                      <a:r>
                        <a:rPr lang="el-GR" sz="1800" dirty="0">
                          <a:effectLst/>
                        </a:rPr>
                        <a:t>Το επίπεδο είδους εμπορευμάτων περιέχει όλες τις λεπτομερείς πληροφορίες για ένα και μόνο είδος σε ένα φορτίο εμπορευμάτων.</a:t>
                      </a:r>
                      <a:endParaRPr lang="el-GR" sz="1800" dirty="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0443724"/>
                  </a:ext>
                </a:extLst>
              </a:tr>
            </a:tbl>
          </a:graphicData>
        </a:graphic>
      </p:graphicFrame>
      <p:sp>
        <p:nvSpPr>
          <p:cNvPr id="5" name="object 2">
            <a:extLst>
              <a:ext uri="{FF2B5EF4-FFF2-40B4-BE49-F238E27FC236}">
                <a16:creationId xmlns:a16="http://schemas.microsoft.com/office/drawing/2014/main" id="{4643E8E2-9490-4A0E-99FE-86E447411020}"/>
              </a:ext>
            </a:extLst>
          </p:cNvPr>
          <p:cNvSpPr>
            <a:spLocks noGrp="1"/>
          </p:cNvSpPr>
          <p:nvPr>
            <p:ph type="title"/>
          </p:nvPr>
        </p:nvSpPr>
        <p:spPr>
          <a:xfrm>
            <a:off x="1049338" y="501363"/>
            <a:ext cx="10048875" cy="503238"/>
          </a:xfrm>
        </p:spPr>
        <p:txBody>
          <a:bodyPr lIns="0" tIns="12065" rIns="0" bIns="0">
            <a:spAutoFit/>
          </a:bodyPr>
          <a:lstStyle/>
          <a:p>
            <a:pPr marL="12700" algn="ctr">
              <a:lnSpc>
                <a:spcPct val="100000"/>
              </a:lnSpc>
              <a:spcBef>
                <a:spcPts val="100"/>
              </a:spcBef>
            </a:pPr>
            <a:r>
              <a:rPr lang="en-US" altLang="en-US" sz="3200" dirty="0">
                <a:solidFill>
                  <a:srgbClr val="002060"/>
                </a:solidFill>
                <a:latin typeface="Arial MT"/>
              </a:rPr>
              <a:t>Δ</a:t>
            </a:r>
            <a:r>
              <a:rPr lang="el-GR" altLang="en-US" sz="3200" dirty="0" err="1">
                <a:solidFill>
                  <a:srgbClr val="002060"/>
                </a:solidFill>
                <a:latin typeface="Arial MT"/>
              </a:rPr>
              <a:t>ιασάφηση</a:t>
            </a:r>
            <a:r>
              <a:rPr lang="en-US" altLang="en-US" sz="3200" dirty="0">
                <a:solidFill>
                  <a:srgbClr val="002060"/>
                </a:solidFill>
                <a:latin typeface="Arial MT"/>
              </a:rPr>
              <a:t> </a:t>
            </a:r>
            <a:r>
              <a:rPr lang="en-US" altLang="en-US" sz="3200" dirty="0" err="1">
                <a:solidFill>
                  <a:srgbClr val="002060"/>
                </a:solidFill>
                <a:latin typeface="Arial MT"/>
              </a:rPr>
              <a:t>εξ</a:t>
            </a:r>
            <a:r>
              <a:rPr lang="en-US" altLang="en-US" sz="3200" dirty="0">
                <a:solidFill>
                  <a:srgbClr val="002060"/>
                </a:solidFill>
                <a:latin typeface="Arial MT"/>
              </a:rPr>
              <a:t>αγωγής – IE515 </a:t>
            </a:r>
          </a:p>
        </p:txBody>
      </p:sp>
    </p:spTree>
    <p:extLst>
      <p:ext uri="{BB962C8B-B14F-4D97-AF65-F5344CB8AC3E}">
        <p14:creationId xmlns:p14="http://schemas.microsoft.com/office/powerpoint/2010/main" val="2382349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F5348BD1-5B00-4F09-A86A-F0FB82F2A4CC}"/>
              </a:ext>
            </a:extLst>
          </p:cNvPr>
          <p:cNvGraphicFramePr>
            <a:graphicFrameLocks noGrp="1"/>
          </p:cNvGraphicFramePr>
          <p:nvPr>
            <p:extLst>
              <p:ext uri="{D42A27DB-BD31-4B8C-83A1-F6EECF244321}">
                <p14:modId xmlns:p14="http://schemas.microsoft.com/office/powerpoint/2010/main" val="3203822679"/>
              </p:ext>
            </p:extLst>
          </p:nvPr>
        </p:nvGraphicFramePr>
        <p:xfrm>
          <a:off x="3541857" y="116032"/>
          <a:ext cx="4027054" cy="6147626"/>
        </p:xfrm>
        <a:graphic>
          <a:graphicData uri="http://schemas.openxmlformats.org/drawingml/2006/table">
            <a:tbl>
              <a:tblPr firstRow="1" firstCol="1" bandRow="1">
                <a:tableStyleId>{5C22544A-7EE6-4342-B048-85BDC9FD1C3A}</a:tableStyleId>
              </a:tblPr>
              <a:tblGrid>
                <a:gridCol w="805076">
                  <a:extLst>
                    <a:ext uri="{9D8B030D-6E8A-4147-A177-3AD203B41FA5}">
                      <a16:colId xmlns:a16="http://schemas.microsoft.com/office/drawing/2014/main" val="490216963"/>
                    </a:ext>
                  </a:extLst>
                </a:gridCol>
                <a:gridCol w="1137463">
                  <a:extLst>
                    <a:ext uri="{9D8B030D-6E8A-4147-A177-3AD203B41FA5}">
                      <a16:colId xmlns:a16="http://schemas.microsoft.com/office/drawing/2014/main" val="3749180182"/>
                    </a:ext>
                  </a:extLst>
                </a:gridCol>
                <a:gridCol w="1137463">
                  <a:extLst>
                    <a:ext uri="{9D8B030D-6E8A-4147-A177-3AD203B41FA5}">
                      <a16:colId xmlns:a16="http://schemas.microsoft.com/office/drawing/2014/main" val="1113853230"/>
                    </a:ext>
                  </a:extLst>
                </a:gridCol>
                <a:gridCol w="615333">
                  <a:extLst>
                    <a:ext uri="{9D8B030D-6E8A-4147-A177-3AD203B41FA5}">
                      <a16:colId xmlns:a16="http://schemas.microsoft.com/office/drawing/2014/main" val="539815482"/>
                    </a:ext>
                  </a:extLst>
                </a:gridCol>
                <a:gridCol w="331719">
                  <a:extLst>
                    <a:ext uri="{9D8B030D-6E8A-4147-A177-3AD203B41FA5}">
                      <a16:colId xmlns:a16="http://schemas.microsoft.com/office/drawing/2014/main" val="476375599"/>
                    </a:ext>
                  </a:extLst>
                </a:gridCol>
              </a:tblGrid>
              <a:tr h="270148">
                <a:tc>
                  <a:txBody>
                    <a:bodyPr/>
                    <a:lstStyle/>
                    <a:p>
                      <a:pPr algn="ctr">
                        <a:lnSpc>
                          <a:spcPct val="115000"/>
                        </a:lnSpc>
                        <a:spcAft>
                          <a:spcPts val="0"/>
                        </a:spcAft>
                      </a:pPr>
                      <a:r>
                        <a:rPr lang="el-GR" sz="300">
                          <a:effectLst/>
                        </a:rPr>
                        <a:t>Ομάδα δεδομένων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Αριθμός στοιχείου/κατηγορίας δεδομένων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Ονομασία στοιχείου/κατηγορίας δεδομένων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Επίπεδο συμπλήρωσης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Αντίστοιχη θέση ΕΔΕ</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333290837"/>
                  </a:ext>
                </a:extLst>
              </a:tr>
              <a:tr h="63226">
                <a:tc rowSpan="6">
                  <a:txBody>
                    <a:bodyPr/>
                    <a:lstStyle/>
                    <a:p>
                      <a:pPr algn="ctr">
                        <a:lnSpc>
                          <a:spcPct val="115000"/>
                        </a:lnSpc>
                        <a:spcAft>
                          <a:spcPts val="600"/>
                        </a:spcAft>
                      </a:pPr>
                      <a:r>
                        <a:rPr lang="el-GR" sz="300">
                          <a:effectLst/>
                        </a:rPr>
                        <a:t>Ομάδα 11</a:t>
                      </a:r>
                    </a:p>
                    <a:p>
                      <a:pPr algn="ctr">
                        <a:lnSpc>
                          <a:spcPct val="115000"/>
                        </a:lnSpc>
                        <a:spcAft>
                          <a:spcPts val="0"/>
                        </a:spcAft>
                      </a:pPr>
                      <a:r>
                        <a:rPr lang="el-GR" sz="300">
                          <a:effectLst/>
                        </a:rPr>
                        <a:t>Πληροφορίες μηνύματος (συμπεριλαμβανο-μένων των κωδικών καθεστώτος)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11 01 000 000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Είδος διασάφησης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1 (1)</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234584501"/>
                  </a:ext>
                </a:extLst>
              </a:tr>
              <a:tr h="132200">
                <a:tc vMerge="1">
                  <a:txBody>
                    <a:bodyPr/>
                    <a:lstStyle/>
                    <a:p>
                      <a:endParaRPr lang="el-GR"/>
                    </a:p>
                  </a:txBody>
                  <a:tcPr/>
                </a:tc>
                <a:tc>
                  <a:txBody>
                    <a:bodyPr/>
                    <a:lstStyle/>
                    <a:p>
                      <a:pPr algn="ctr">
                        <a:lnSpc>
                          <a:spcPct val="115000"/>
                        </a:lnSpc>
                        <a:spcAft>
                          <a:spcPts val="0"/>
                        </a:spcAft>
                      </a:pPr>
                      <a:r>
                        <a:rPr lang="el-GR" sz="300">
                          <a:effectLst/>
                        </a:rPr>
                        <a:t>11 02 000 000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Πρόσθετο είδος διασάφησης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1 (2)</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988016078"/>
                  </a:ext>
                </a:extLst>
              </a:tr>
              <a:tr h="132200">
                <a:tc vMerge="1">
                  <a:txBody>
                    <a:bodyPr/>
                    <a:lstStyle/>
                    <a:p>
                      <a:endParaRPr lang="el-GR"/>
                    </a:p>
                  </a:txBody>
                  <a:tcPr/>
                </a:tc>
                <a:tc>
                  <a:txBody>
                    <a:bodyPr/>
                    <a:lstStyle/>
                    <a:p>
                      <a:pPr algn="ctr">
                        <a:lnSpc>
                          <a:spcPct val="115000"/>
                        </a:lnSpc>
                        <a:spcAft>
                          <a:spcPts val="0"/>
                        </a:spcAft>
                      </a:pPr>
                      <a:r>
                        <a:rPr lang="el-GR" sz="300">
                          <a:effectLst/>
                        </a:rPr>
                        <a:t>11 03 000 000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Αριθμός είδους εμπορευμάτων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32</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507272263"/>
                  </a:ext>
                </a:extLst>
              </a:tr>
              <a:tr h="63226">
                <a:tc vMerge="1">
                  <a:txBody>
                    <a:bodyPr/>
                    <a:lstStyle/>
                    <a:p>
                      <a:endParaRPr lang="el-GR"/>
                    </a:p>
                  </a:txBody>
                  <a:tcPr/>
                </a:tc>
                <a:tc>
                  <a:txBody>
                    <a:bodyPr/>
                    <a:lstStyle/>
                    <a:p>
                      <a:pPr algn="ctr">
                        <a:lnSpc>
                          <a:spcPct val="115000"/>
                        </a:lnSpc>
                        <a:spcAft>
                          <a:spcPts val="0"/>
                        </a:spcAft>
                      </a:pPr>
                      <a:r>
                        <a:rPr lang="el-GR" sz="300">
                          <a:effectLst/>
                        </a:rPr>
                        <a:t>11 07 000 000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Ασφάλεια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034857367"/>
                  </a:ext>
                </a:extLst>
              </a:tr>
              <a:tr h="63226">
                <a:tc vMerge="1">
                  <a:txBody>
                    <a:bodyPr/>
                    <a:lstStyle/>
                    <a:p>
                      <a:endParaRPr lang="el-GR"/>
                    </a:p>
                  </a:txBody>
                  <a:tcPr/>
                </a:tc>
                <a:tc>
                  <a:txBody>
                    <a:bodyPr/>
                    <a:lstStyle/>
                    <a:p>
                      <a:pPr algn="ctr">
                        <a:lnSpc>
                          <a:spcPct val="115000"/>
                        </a:lnSpc>
                        <a:spcAft>
                          <a:spcPts val="0"/>
                        </a:spcAft>
                      </a:pPr>
                      <a:r>
                        <a:rPr lang="el-GR" sz="300">
                          <a:effectLst/>
                        </a:rPr>
                        <a:t>11 0</a:t>
                      </a:r>
                      <a:r>
                        <a:rPr lang="en-US" sz="300">
                          <a:effectLst/>
                        </a:rPr>
                        <a:t>9</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Καθεστώς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37 (1)</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510455974"/>
                  </a:ext>
                </a:extLst>
              </a:tr>
              <a:tr h="122950">
                <a:tc vMerge="1">
                  <a:txBody>
                    <a:bodyPr/>
                    <a:lstStyle/>
                    <a:p>
                      <a:endParaRPr lang="el-GR"/>
                    </a:p>
                  </a:txBody>
                  <a:tcPr/>
                </a:tc>
                <a:tc>
                  <a:txBody>
                    <a:bodyPr/>
                    <a:lstStyle/>
                    <a:p>
                      <a:pPr algn="ctr">
                        <a:lnSpc>
                          <a:spcPct val="115000"/>
                        </a:lnSpc>
                        <a:spcAft>
                          <a:spcPts val="0"/>
                        </a:spcAft>
                      </a:pPr>
                      <a:r>
                        <a:rPr lang="el-GR" sz="300">
                          <a:effectLst/>
                        </a:rPr>
                        <a:t>11 10 000 000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Πρόσθετο καθεστώς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37 (2)</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202859660"/>
                  </a:ext>
                </a:extLst>
              </a:tr>
              <a:tr h="63226">
                <a:tc rowSpan="10">
                  <a:txBody>
                    <a:bodyPr/>
                    <a:lstStyle/>
                    <a:p>
                      <a:pPr algn="ctr">
                        <a:lnSpc>
                          <a:spcPct val="115000"/>
                        </a:lnSpc>
                        <a:spcAft>
                          <a:spcPts val="600"/>
                        </a:spcAft>
                      </a:pPr>
                      <a:r>
                        <a:rPr lang="el-GR" sz="300">
                          <a:effectLst/>
                        </a:rPr>
                        <a:t>Ομάδα 12</a:t>
                      </a:r>
                    </a:p>
                    <a:p>
                      <a:pPr algn="ctr">
                        <a:lnSpc>
                          <a:spcPct val="115000"/>
                        </a:lnSpc>
                        <a:spcAft>
                          <a:spcPts val="0"/>
                        </a:spcAft>
                      </a:pPr>
                      <a:r>
                        <a:rPr lang="el-GR" sz="300">
                          <a:effectLst/>
                        </a:rPr>
                        <a:t>Αναφορές μηνυμάτων, εγγράφων, πιστοποιητικών, αδειών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12 01 000 000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Προηγούμενο έγγραφο</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a:t>
                      </a:r>
                      <a:r>
                        <a:rPr lang="el-GR" sz="300">
                          <a:effectLst/>
                        </a:rPr>
                        <a:t> 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40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673877381"/>
                  </a:ext>
                </a:extLst>
              </a:tr>
              <a:tr h="63226">
                <a:tc vMerge="1">
                  <a:txBody>
                    <a:bodyPr/>
                    <a:lstStyle/>
                    <a:p>
                      <a:endParaRPr lang="el-GR"/>
                    </a:p>
                  </a:txBody>
                  <a:tcPr/>
                </a:tc>
                <a:tc>
                  <a:txBody>
                    <a:bodyPr/>
                    <a:lstStyle/>
                    <a:p>
                      <a:pPr algn="ctr">
                        <a:lnSpc>
                          <a:spcPct val="115000"/>
                        </a:lnSpc>
                        <a:spcAft>
                          <a:spcPts val="0"/>
                        </a:spcAft>
                      </a:pPr>
                      <a:r>
                        <a:rPr lang="el-GR" sz="300">
                          <a:effectLst/>
                        </a:rPr>
                        <a:t>12 02 000 000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Πρόσθετες πληροφορίες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44</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912934854"/>
                  </a:ext>
                </a:extLst>
              </a:tr>
              <a:tr h="63226">
                <a:tc vMerge="1">
                  <a:txBody>
                    <a:bodyPr/>
                    <a:lstStyle/>
                    <a:p>
                      <a:endParaRPr lang="el-GR"/>
                    </a:p>
                  </a:txBody>
                  <a:tcPr/>
                </a:tc>
                <a:tc>
                  <a:txBody>
                    <a:bodyPr/>
                    <a:lstStyle/>
                    <a:p>
                      <a:pPr algn="ctr">
                        <a:lnSpc>
                          <a:spcPct val="115000"/>
                        </a:lnSpc>
                        <a:spcAft>
                          <a:spcPts val="0"/>
                        </a:spcAft>
                      </a:pPr>
                      <a:r>
                        <a:rPr lang="el-GR" sz="300">
                          <a:effectLst/>
                        </a:rPr>
                        <a:t>12 0</a:t>
                      </a:r>
                      <a:r>
                        <a:rPr lang="en-US" sz="300">
                          <a:effectLst/>
                        </a:rPr>
                        <a:t>3</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Υποστηρικτικό έγγραφο</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44</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062810004"/>
                  </a:ext>
                </a:extLst>
              </a:tr>
              <a:tr h="63226">
                <a:tc vMerge="1">
                  <a:txBody>
                    <a:bodyPr/>
                    <a:lstStyle/>
                    <a:p>
                      <a:endParaRPr lang="el-GR"/>
                    </a:p>
                  </a:txBody>
                  <a:tcPr/>
                </a:tc>
                <a:tc>
                  <a:txBody>
                    <a:bodyPr/>
                    <a:lstStyle/>
                    <a:p>
                      <a:pPr algn="ctr">
                        <a:lnSpc>
                          <a:spcPct val="115000"/>
                        </a:lnSpc>
                        <a:spcAft>
                          <a:spcPts val="0"/>
                        </a:spcAft>
                      </a:pPr>
                      <a:r>
                        <a:rPr lang="el-GR" sz="300">
                          <a:effectLst/>
                        </a:rPr>
                        <a:t>12 0</a:t>
                      </a:r>
                      <a:r>
                        <a:rPr lang="en-US" sz="300">
                          <a:effectLst/>
                        </a:rPr>
                        <a:t>4</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Πρόσθετες αναφορές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44</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29524694"/>
                  </a:ext>
                </a:extLst>
              </a:tr>
              <a:tr h="63226">
                <a:tc vMerge="1">
                  <a:txBody>
                    <a:bodyPr/>
                    <a:lstStyle/>
                    <a:p>
                      <a:endParaRPr lang="el-GR"/>
                    </a:p>
                  </a:txBody>
                  <a:tcPr/>
                </a:tc>
                <a:tc>
                  <a:txBody>
                    <a:bodyPr/>
                    <a:lstStyle/>
                    <a:p>
                      <a:pPr algn="ctr">
                        <a:lnSpc>
                          <a:spcPct val="115000"/>
                        </a:lnSpc>
                        <a:spcAft>
                          <a:spcPts val="0"/>
                        </a:spcAft>
                      </a:pPr>
                      <a:r>
                        <a:rPr lang="el-GR" sz="300">
                          <a:effectLst/>
                        </a:rPr>
                        <a:t>12 0</a:t>
                      </a:r>
                      <a:r>
                        <a:rPr lang="en-US" sz="300">
                          <a:effectLst/>
                        </a:rPr>
                        <a:t>5</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Έγγραφο μεταφοράς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44</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026072379"/>
                  </a:ext>
                </a:extLst>
              </a:tr>
              <a:tr h="63226">
                <a:tc vMerge="1">
                  <a:txBody>
                    <a:bodyPr/>
                    <a:lstStyle/>
                    <a:p>
                      <a:endParaRPr lang="el-GR"/>
                    </a:p>
                  </a:txBody>
                  <a:tcPr/>
                </a:tc>
                <a:tc>
                  <a:txBody>
                    <a:bodyPr/>
                    <a:lstStyle/>
                    <a:p>
                      <a:pPr algn="ctr">
                        <a:lnSpc>
                          <a:spcPct val="115000"/>
                        </a:lnSpc>
                        <a:spcAft>
                          <a:spcPts val="0"/>
                        </a:spcAft>
                      </a:pPr>
                      <a:r>
                        <a:rPr lang="el-GR" sz="300">
                          <a:effectLst/>
                        </a:rPr>
                        <a:t>12 08 000 000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Αριθμός αναφοράς/UCR</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7</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362094362"/>
                  </a:ext>
                </a:extLst>
              </a:tr>
              <a:tr h="63226">
                <a:tc vMerge="1">
                  <a:txBody>
                    <a:bodyPr/>
                    <a:lstStyle/>
                    <a:p>
                      <a:endParaRPr lang="el-GR"/>
                    </a:p>
                  </a:txBody>
                  <a:tcPr/>
                </a:tc>
                <a:tc>
                  <a:txBody>
                    <a:bodyPr/>
                    <a:lstStyle/>
                    <a:p>
                      <a:pPr algn="ctr">
                        <a:lnSpc>
                          <a:spcPct val="115000"/>
                        </a:lnSpc>
                        <a:spcAft>
                          <a:spcPts val="0"/>
                        </a:spcAft>
                      </a:pPr>
                      <a:r>
                        <a:rPr lang="el-GR" sz="300">
                          <a:effectLst/>
                        </a:rPr>
                        <a:t>12 09 000 000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LRN</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4273670239"/>
                  </a:ext>
                </a:extLst>
              </a:tr>
              <a:tr h="63226">
                <a:tc vMerge="1">
                  <a:txBody>
                    <a:bodyPr/>
                    <a:lstStyle/>
                    <a:p>
                      <a:endParaRPr lang="el-GR"/>
                    </a:p>
                  </a:txBody>
                  <a:tcPr/>
                </a:tc>
                <a:tc>
                  <a:txBody>
                    <a:bodyPr/>
                    <a:lstStyle/>
                    <a:p>
                      <a:pPr algn="ctr">
                        <a:lnSpc>
                          <a:spcPct val="115000"/>
                        </a:lnSpc>
                        <a:spcAft>
                          <a:spcPts val="0"/>
                        </a:spcAft>
                      </a:pPr>
                      <a:r>
                        <a:rPr lang="el-GR" sz="300">
                          <a:effectLst/>
                        </a:rPr>
                        <a:t>12 10 000 000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Αναβολή πληρωμής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48</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584956976"/>
                  </a:ext>
                </a:extLst>
              </a:tr>
              <a:tr h="63226">
                <a:tc vMerge="1">
                  <a:txBody>
                    <a:bodyPr/>
                    <a:lstStyle/>
                    <a:p>
                      <a:endParaRPr lang="el-GR"/>
                    </a:p>
                  </a:txBody>
                  <a:tcPr/>
                </a:tc>
                <a:tc>
                  <a:txBody>
                    <a:bodyPr/>
                    <a:lstStyle/>
                    <a:p>
                      <a:pPr algn="ctr">
                        <a:lnSpc>
                          <a:spcPct val="115000"/>
                        </a:lnSpc>
                        <a:spcAft>
                          <a:spcPts val="0"/>
                        </a:spcAft>
                      </a:pPr>
                      <a:r>
                        <a:rPr lang="el-GR" sz="300">
                          <a:effectLst/>
                        </a:rPr>
                        <a:t>12 1</a:t>
                      </a:r>
                      <a:r>
                        <a:rPr lang="en-US" sz="300">
                          <a:effectLst/>
                        </a:rPr>
                        <a:t>1</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Αποθήκη</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49</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551551233"/>
                  </a:ext>
                </a:extLst>
              </a:tr>
              <a:tr h="63226">
                <a:tc vMerge="1">
                  <a:txBody>
                    <a:bodyPr/>
                    <a:lstStyle/>
                    <a:p>
                      <a:endParaRPr lang="el-GR"/>
                    </a:p>
                  </a:txBody>
                  <a:tcPr/>
                </a:tc>
                <a:tc>
                  <a:txBody>
                    <a:bodyPr/>
                    <a:lstStyle/>
                    <a:p>
                      <a:pPr algn="ctr">
                        <a:lnSpc>
                          <a:spcPct val="115000"/>
                        </a:lnSpc>
                        <a:spcAft>
                          <a:spcPts val="0"/>
                        </a:spcAft>
                      </a:pPr>
                      <a:r>
                        <a:rPr lang="el-GR" sz="300">
                          <a:effectLst/>
                        </a:rPr>
                        <a:t>12 1</a:t>
                      </a:r>
                      <a:r>
                        <a:rPr lang="en-US" sz="300">
                          <a:effectLst/>
                        </a:rPr>
                        <a:t>2</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Άδεια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677159466"/>
                  </a:ext>
                </a:extLst>
              </a:tr>
              <a:tr h="183603">
                <a:tc rowSpan="6">
                  <a:txBody>
                    <a:bodyPr/>
                    <a:lstStyle/>
                    <a:p>
                      <a:pPr algn="ctr">
                        <a:lnSpc>
                          <a:spcPct val="115000"/>
                        </a:lnSpc>
                        <a:spcAft>
                          <a:spcPts val="600"/>
                        </a:spcAft>
                      </a:pPr>
                      <a:r>
                        <a:rPr lang="el-GR" sz="300">
                          <a:effectLst/>
                        </a:rPr>
                        <a:t>Ομάδα 13</a:t>
                      </a:r>
                    </a:p>
                    <a:p>
                      <a:pPr algn="ctr">
                        <a:lnSpc>
                          <a:spcPct val="115000"/>
                        </a:lnSpc>
                        <a:spcAft>
                          <a:spcPts val="0"/>
                        </a:spcAft>
                      </a:pPr>
                      <a:r>
                        <a:rPr lang="el-GR" sz="300">
                          <a:effectLst/>
                        </a:rPr>
                        <a:t>Μέρη</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13 01 000 000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Εξαγωγέας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2</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369935596"/>
                  </a:ext>
                </a:extLst>
              </a:tr>
              <a:tr h="63226">
                <a:tc vMerge="1">
                  <a:txBody>
                    <a:bodyPr/>
                    <a:lstStyle/>
                    <a:p>
                      <a:endParaRPr lang="el-GR"/>
                    </a:p>
                  </a:txBody>
                  <a:tcPr/>
                </a:tc>
                <a:tc>
                  <a:txBody>
                    <a:bodyPr/>
                    <a:lstStyle/>
                    <a:p>
                      <a:pPr algn="ctr">
                        <a:lnSpc>
                          <a:spcPct val="115000"/>
                        </a:lnSpc>
                        <a:spcAft>
                          <a:spcPts val="0"/>
                        </a:spcAft>
                      </a:pPr>
                      <a:r>
                        <a:rPr lang="el-GR" sz="300">
                          <a:effectLst/>
                        </a:rPr>
                        <a:t>13 0</a:t>
                      </a:r>
                      <a:r>
                        <a:rPr lang="en-US" sz="300">
                          <a:effectLst/>
                        </a:rPr>
                        <a:t>2</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Αποστολέας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917336885"/>
                  </a:ext>
                </a:extLst>
              </a:tr>
              <a:tr h="63226">
                <a:tc vMerge="1">
                  <a:txBody>
                    <a:bodyPr/>
                    <a:lstStyle/>
                    <a:p>
                      <a:endParaRPr lang="el-GR"/>
                    </a:p>
                  </a:txBody>
                  <a:tcPr/>
                </a:tc>
                <a:tc>
                  <a:txBody>
                    <a:bodyPr/>
                    <a:lstStyle/>
                    <a:p>
                      <a:pPr algn="ctr">
                        <a:lnSpc>
                          <a:spcPct val="115000"/>
                        </a:lnSpc>
                        <a:spcAft>
                          <a:spcPts val="0"/>
                        </a:spcAft>
                      </a:pPr>
                      <a:r>
                        <a:rPr lang="el-GR" sz="300">
                          <a:effectLst/>
                        </a:rPr>
                        <a:t>13 0</a:t>
                      </a:r>
                      <a:r>
                        <a:rPr lang="en-US" sz="300">
                          <a:effectLst/>
                        </a:rPr>
                        <a:t>3</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Παραλήπτης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8</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146488387"/>
                  </a:ext>
                </a:extLst>
              </a:tr>
              <a:tr h="63226">
                <a:tc vMerge="1">
                  <a:txBody>
                    <a:bodyPr/>
                    <a:lstStyle/>
                    <a:p>
                      <a:endParaRPr lang="el-GR"/>
                    </a:p>
                  </a:txBody>
                  <a:tcPr/>
                </a:tc>
                <a:tc>
                  <a:txBody>
                    <a:bodyPr/>
                    <a:lstStyle/>
                    <a:p>
                      <a:pPr algn="ctr">
                        <a:lnSpc>
                          <a:spcPct val="115000"/>
                        </a:lnSpc>
                        <a:spcAft>
                          <a:spcPts val="0"/>
                        </a:spcAft>
                      </a:pPr>
                      <a:r>
                        <a:rPr lang="el-GR" sz="300">
                          <a:effectLst/>
                        </a:rPr>
                        <a:t>13 0</a:t>
                      </a:r>
                      <a:r>
                        <a:rPr lang="en-US" sz="300">
                          <a:effectLst/>
                        </a:rPr>
                        <a:t>5</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Διασαφιστής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14</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873244672"/>
                  </a:ext>
                </a:extLst>
              </a:tr>
              <a:tr h="63226">
                <a:tc vMerge="1">
                  <a:txBody>
                    <a:bodyPr/>
                    <a:lstStyle/>
                    <a:p>
                      <a:endParaRPr lang="el-GR"/>
                    </a:p>
                  </a:txBody>
                  <a:tcPr/>
                </a:tc>
                <a:tc>
                  <a:txBody>
                    <a:bodyPr/>
                    <a:lstStyle/>
                    <a:p>
                      <a:pPr algn="ctr">
                        <a:lnSpc>
                          <a:spcPct val="115000"/>
                        </a:lnSpc>
                        <a:spcAft>
                          <a:spcPts val="0"/>
                        </a:spcAft>
                      </a:pPr>
                      <a:r>
                        <a:rPr lang="el-GR" sz="300">
                          <a:effectLst/>
                        </a:rPr>
                        <a:t>13 06 000 000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Αντιπρόσωπος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14</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279429054"/>
                  </a:ext>
                </a:extLst>
              </a:tr>
              <a:tr h="132200">
                <a:tc vMerge="1">
                  <a:txBody>
                    <a:bodyPr/>
                    <a:lstStyle/>
                    <a:p>
                      <a:endParaRPr lang="el-GR"/>
                    </a:p>
                  </a:txBody>
                  <a:tcPr/>
                </a:tc>
                <a:tc>
                  <a:txBody>
                    <a:bodyPr/>
                    <a:lstStyle/>
                    <a:p>
                      <a:pPr algn="ctr">
                        <a:lnSpc>
                          <a:spcPct val="115000"/>
                        </a:lnSpc>
                        <a:spcAft>
                          <a:spcPts val="0"/>
                        </a:spcAft>
                      </a:pPr>
                      <a:r>
                        <a:rPr lang="el-GR" sz="300">
                          <a:effectLst/>
                        </a:rPr>
                        <a:t>13 14 000 000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Πρόσθετος παράγοντας της αλυσίδας εφοδιασμού</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883475954"/>
                  </a:ext>
                </a:extLst>
              </a:tr>
              <a:tr h="63226">
                <a:tc rowSpan="7">
                  <a:txBody>
                    <a:bodyPr/>
                    <a:lstStyle/>
                    <a:p>
                      <a:pPr algn="ctr">
                        <a:lnSpc>
                          <a:spcPct val="115000"/>
                        </a:lnSpc>
                        <a:spcAft>
                          <a:spcPts val="600"/>
                        </a:spcAft>
                      </a:pPr>
                      <a:r>
                        <a:rPr lang="el-GR" sz="300">
                          <a:effectLst/>
                        </a:rPr>
                        <a:t>Ομάδα 14</a:t>
                      </a:r>
                    </a:p>
                    <a:p>
                      <a:pPr algn="ctr">
                        <a:lnSpc>
                          <a:spcPct val="115000"/>
                        </a:lnSpc>
                        <a:spcAft>
                          <a:spcPts val="0"/>
                        </a:spcAft>
                      </a:pPr>
                      <a:r>
                        <a:rPr lang="el-GR" sz="300">
                          <a:effectLst/>
                        </a:rPr>
                        <a:t>Πληροφορίες δασμολογητέας αξίας/Φόροι</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14 01 000 000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Όροι παράδοσης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20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402203896"/>
                  </a:ext>
                </a:extLst>
              </a:tr>
              <a:tr h="63226">
                <a:tc vMerge="1">
                  <a:txBody>
                    <a:bodyPr/>
                    <a:lstStyle/>
                    <a:p>
                      <a:endParaRPr lang="el-GR"/>
                    </a:p>
                  </a:txBody>
                  <a:tcPr/>
                </a:tc>
                <a:tc>
                  <a:txBody>
                    <a:bodyPr/>
                    <a:lstStyle/>
                    <a:p>
                      <a:pPr algn="ctr">
                        <a:lnSpc>
                          <a:spcPct val="115000"/>
                        </a:lnSpc>
                        <a:spcAft>
                          <a:spcPts val="0"/>
                        </a:spcAft>
                      </a:pPr>
                      <a:r>
                        <a:rPr lang="el-GR" sz="300">
                          <a:effectLst/>
                        </a:rPr>
                        <a:t>14 0</a:t>
                      </a:r>
                      <a:r>
                        <a:rPr lang="en-US" sz="300">
                          <a:effectLst/>
                        </a:rPr>
                        <a:t>3</a:t>
                      </a:r>
                      <a:r>
                        <a:rPr lang="el-GR" sz="300">
                          <a:effectLst/>
                        </a:rPr>
                        <a:t>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Δασμοί και φόροι</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47</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934701801"/>
                  </a:ext>
                </a:extLst>
              </a:tr>
              <a:tr h="132200">
                <a:tc vMerge="1">
                  <a:txBody>
                    <a:bodyPr/>
                    <a:lstStyle/>
                    <a:p>
                      <a:endParaRPr lang="el-GR"/>
                    </a:p>
                  </a:txBody>
                  <a:tcPr/>
                </a:tc>
                <a:tc>
                  <a:txBody>
                    <a:bodyPr/>
                    <a:lstStyle/>
                    <a:p>
                      <a:pPr algn="ctr">
                        <a:lnSpc>
                          <a:spcPct val="115000"/>
                        </a:lnSpc>
                        <a:spcAft>
                          <a:spcPts val="0"/>
                        </a:spcAft>
                      </a:pPr>
                      <a:r>
                        <a:rPr lang="el-GR" sz="300">
                          <a:effectLst/>
                        </a:rPr>
                        <a:t>14 16 000 000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Συνολικό ποσό δασμών και φόρων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47</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934165220"/>
                  </a:ext>
                </a:extLst>
              </a:tr>
              <a:tr h="132200">
                <a:tc vMerge="1">
                  <a:txBody>
                    <a:bodyPr/>
                    <a:lstStyle/>
                    <a:p>
                      <a:endParaRPr lang="el-GR"/>
                    </a:p>
                  </a:txBody>
                  <a:tcPr/>
                </a:tc>
                <a:tc>
                  <a:txBody>
                    <a:bodyPr/>
                    <a:lstStyle/>
                    <a:p>
                      <a:pPr algn="ctr">
                        <a:lnSpc>
                          <a:spcPct val="115000"/>
                        </a:lnSpc>
                        <a:spcAft>
                          <a:spcPts val="0"/>
                        </a:spcAft>
                      </a:pPr>
                      <a:r>
                        <a:rPr lang="el-GR" sz="300">
                          <a:effectLst/>
                        </a:rPr>
                        <a:t>14 17 000 000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Εσωτερική νομισματική μονάδα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920502577"/>
                  </a:ext>
                </a:extLst>
              </a:tr>
              <a:tr h="241088">
                <a:tc vMerge="1">
                  <a:txBody>
                    <a:bodyPr/>
                    <a:lstStyle/>
                    <a:p>
                      <a:endParaRPr lang="el-GR"/>
                    </a:p>
                  </a:txBody>
                  <a:tcPr/>
                </a:tc>
                <a:tc>
                  <a:txBody>
                    <a:bodyPr/>
                    <a:lstStyle/>
                    <a:p>
                      <a:pPr algn="ctr">
                        <a:lnSpc>
                          <a:spcPct val="115000"/>
                        </a:lnSpc>
                        <a:spcAft>
                          <a:spcPts val="0"/>
                        </a:spcAft>
                      </a:pPr>
                      <a:r>
                        <a:rPr lang="el-GR" sz="300">
                          <a:effectLst/>
                        </a:rPr>
                        <a:t>14 05 000 000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Νόμισμα τιμολογίου</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 </a:t>
                      </a:r>
                      <a:endParaRPr lang="el-GR" sz="300">
                        <a:effectLst/>
                      </a:endParaRPr>
                    </a:p>
                    <a:p>
                      <a:pPr algn="ctr">
                        <a:lnSpc>
                          <a:spcPct val="115000"/>
                        </a:lnSpc>
                        <a:spcAft>
                          <a:spcPts val="0"/>
                        </a:spcAft>
                      </a:pPr>
                      <a:r>
                        <a:rPr lang="el-GR" sz="200">
                          <a:effectLst/>
                        </a:rPr>
                        <a:t>(έως 01.03.2027)</a:t>
                      </a:r>
                      <a:endParaRPr lang="el-GR" sz="300">
                        <a:effectLst/>
                      </a:endParaRPr>
                    </a:p>
                    <a:p>
                      <a:pPr algn="ctr">
                        <a:lnSpc>
                          <a:spcPct val="115000"/>
                        </a:lnSpc>
                        <a:spcAft>
                          <a:spcPts val="0"/>
                        </a:spcAft>
                      </a:pPr>
                      <a:r>
                        <a:rPr lang="el-GR" sz="300">
                          <a:effectLst/>
                        </a:rPr>
                        <a:t>GS</a:t>
                      </a:r>
                    </a:p>
                    <a:p>
                      <a:pPr algn="ctr">
                        <a:lnSpc>
                          <a:spcPct val="115000"/>
                        </a:lnSpc>
                        <a:spcAft>
                          <a:spcPts val="0"/>
                        </a:spcAft>
                      </a:pPr>
                      <a:r>
                        <a:rPr lang="el-GR" sz="200">
                          <a:effectLst/>
                        </a:rPr>
                        <a:t>(από 01.03.2027)</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22</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972901347"/>
                  </a:ext>
                </a:extLst>
              </a:tr>
              <a:tr h="241088">
                <a:tc vMerge="1">
                  <a:txBody>
                    <a:bodyPr/>
                    <a:lstStyle/>
                    <a:p>
                      <a:endParaRPr lang="el-GR"/>
                    </a:p>
                  </a:txBody>
                  <a:tcPr/>
                </a:tc>
                <a:tc>
                  <a:txBody>
                    <a:bodyPr/>
                    <a:lstStyle/>
                    <a:p>
                      <a:pPr algn="ctr">
                        <a:lnSpc>
                          <a:spcPct val="115000"/>
                        </a:lnSpc>
                        <a:spcAft>
                          <a:spcPts val="0"/>
                        </a:spcAft>
                      </a:pPr>
                      <a:r>
                        <a:rPr lang="el-GR" sz="300">
                          <a:effectLst/>
                        </a:rPr>
                        <a:t>14 06 000 000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Συνολικό ποσό τιμολογίου</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 </a:t>
                      </a:r>
                      <a:endParaRPr lang="el-GR" sz="300">
                        <a:effectLst/>
                      </a:endParaRPr>
                    </a:p>
                    <a:p>
                      <a:pPr algn="ctr">
                        <a:lnSpc>
                          <a:spcPct val="115000"/>
                        </a:lnSpc>
                        <a:spcAft>
                          <a:spcPts val="0"/>
                        </a:spcAft>
                      </a:pPr>
                      <a:r>
                        <a:rPr lang="el-GR" sz="200">
                          <a:effectLst/>
                        </a:rPr>
                        <a:t>(έως 01.03.2027)</a:t>
                      </a:r>
                      <a:endParaRPr lang="el-GR" sz="300">
                        <a:effectLst/>
                      </a:endParaRPr>
                    </a:p>
                    <a:p>
                      <a:pPr algn="ctr">
                        <a:lnSpc>
                          <a:spcPct val="115000"/>
                        </a:lnSpc>
                        <a:spcAft>
                          <a:spcPts val="0"/>
                        </a:spcAft>
                      </a:pPr>
                      <a:r>
                        <a:rPr lang="el-GR" sz="300">
                          <a:effectLst/>
                        </a:rPr>
                        <a:t>GS</a:t>
                      </a:r>
                    </a:p>
                    <a:p>
                      <a:pPr algn="ctr">
                        <a:lnSpc>
                          <a:spcPct val="115000"/>
                        </a:lnSpc>
                        <a:spcAft>
                          <a:spcPts val="0"/>
                        </a:spcAft>
                      </a:pPr>
                      <a:r>
                        <a:rPr lang="el-GR" sz="200">
                          <a:effectLst/>
                        </a:rPr>
                        <a:t>(από 01.03.2027)</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22</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529627910"/>
                  </a:ext>
                </a:extLst>
              </a:tr>
              <a:tr h="241088">
                <a:tc vMerge="1">
                  <a:txBody>
                    <a:bodyPr/>
                    <a:lstStyle/>
                    <a:p>
                      <a:endParaRPr lang="el-GR"/>
                    </a:p>
                  </a:txBody>
                  <a:tcPr/>
                </a:tc>
                <a:tc>
                  <a:txBody>
                    <a:bodyPr/>
                    <a:lstStyle/>
                    <a:p>
                      <a:pPr algn="ctr">
                        <a:lnSpc>
                          <a:spcPct val="115000"/>
                        </a:lnSpc>
                        <a:spcAft>
                          <a:spcPts val="0"/>
                        </a:spcAft>
                      </a:pPr>
                      <a:r>
                        <a:rPr lang="el-GR" sz="300">
                          <a:effectLst/>
                        </a:rPr>
                        <a:t>14 09 000 000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Συναλλαγματική ισοτιμία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D </a:t>
                      </a:r>
                      <a:endParaRPr lang="el-GR" sz="300">
                        <a:effectLst/>
                      </a:endParaRPr>
                    </a:p>
                    <a:p>
                      <a:pPr algn="ctr">
                        <a:lnSpc>
                          <a:spcPct val="115000"/>
                        </a:lnSpc>
                        <a:spcAft>
                          <a:spcPts val="0"/>
                        </a:spcAft>
                      </a:pPr>
                      <a:r>
                        <a:rPr lang="el-GR" sz="200">
                          <a:effectLst/>
                        </a:rPr>
                        <a:t>(έως 01.03.2027)</a:t>
                      </a:r>
                      <a:endParaRPr lang="el-GR" sz="300">
                        <a:effectLst/>
                      </a:endParaRPr>
                    </a:p>
                    <a:p>
                      <a:pPr algn="ctr">
                        <a:lnSpc>
                          <a:spcPct val="115000"/>
                        </a:lnSpc>
                        <a:spcAft>
                          <a:spcPts val="0"/>
                        </a:spcAft>
                      </a:pPr>
                      <a:r>
                        <a:rPr lang="el-GR" sz="300">
                          <a:effectLst/>
                        </a:rPr>
                        <a:t>GS</a:t>
                      </a:r>
                    </a:p>
                    <a:p>
                      <a:pPr algn="ctr">
                        <a:lnSpc>
                          <a:spcPct val="115000"/>
                        </a:lnSpc>
                        <a:spcAft>
                          <a:spcPts val="0"/>
                        </a:spcAft>
                      </a:pPr>
                      <a:r>
                        <a:rPr lang="el-GR" sz="200">
                          <a:effectLst/>
                        </a:rPr>
                        <a:t>(από 01.03.2027)</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23</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9538668"/>
                  </a:ext>
                </a:extLst>
              </a:tr>
              <a:tr h="201174">
                <a:tc rowSpan="3">
                  <a:txBody>
                    <a:bodyPr/>
                    <a:lstStyle/>
                    <a:p>
                      <a:pPr algn="ctr">
                        <a:lnSpc>
                          <a:spcPct val="115000"/>
                        </a:lnSpc>
                        <a:spcAft>
                          <a:spcPts val="600"/>
                        </a:spcAft>
                      </a:pPr>
                      <a:r>
                        <a:rPr lang="el-GR" sz="300">
                          <a:effectLst/>
                        </a:rPr>
                        <a:t>Ομάδα 15</a:t>
                      </a:r>
                    </a:p>
                    <a:p>
                      <a:pPr algn="ctr">
                        <a:lnSpc>
                          <a:spcPct val="115000"/>
                        </a:lnSpc>
                        <a:spcAft>
                          <a:spcPts val="0"/>
                        </a:spcAft>
                      </a:pPr>
                      <a:r>
                        <a:rPr lang="el-GR" sz="300">
                          <a:effectLst/>
                        </a:rPr>
                        <a:t>Ημερομηνίες/ Χρόνοι/Περίοδοι</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15 08 000 000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Ημερομηνία και ώρα προσκόμισης των εμπορευμάτων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543529220"/>
                  </a:ext>
                </a:extLst>
              </a:tr>
              <a:tr h="63226">
                <a:tc vMerge="1">
                  <a:txBody>
                    <a:bodyPr/>
                    <a:lstStyle/>
                    <a:p>
                      <a:endParaRPr lang="el-GR"/>
                    </a:p>
                  </a:txBody>
                  <a:tcPr/>
                </a:tc>
                <a:tc>
                  <a:txBody>
                    <a:bodyPr/>
                    <a:lstStyle/>
                    <a:p>
                      <a:pPr algn="ctr">
                        <a:lnSpc>
                          <a:spcPct val="115000"/>
                        </a:lnSpc>
                        <a:spcAft>
                          <a:spcPts val="0"/>
                        </a:spcAft>
                      </a:pPr>
                      <a:r>
                        <a:rPr lang="el-GR" sz="300">
                          <a:effectLst/>
                        </a:rPr>
                        <a:t>15 09 000 000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Ημερομηνία αποδοχής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735914087"/>
                  </a:ext>
                </a:extLst>
              </a:tr>
              <a:tr h="201174">
                <a:tc vMerge="1">
                  <a:txBody>
                    <a:bodyPr/>
                    <a:lstStyle/>
                    <a:p>
                      <a:endParaRPr lang="el-GR"/>
                    </a:p>
                  </a:txBody>
                  <a:tcPr/>
                </a:tc>
                <a:tc>
                  <a:txBody>
                    <a:bodyPr/>
                    <a:lstStyle/>
                    <a:p>
                      <a:pPr algn="ctr">
                        <a:lnSpc>
                          <a:spcPct val="115000"/>
                        </a:lnSpc>
                        <a:spcAft>
                          <a:spcPts val="0"/>
                        </a:spcAft>
                      </a:pPr>
                      <a:r>
                        <a:rPr lang="el-GR" sz="300" strike="sngStrike">
                          <a:effectLst/>
                        </a:rPr>
                        <a:t>15 10 000 000</a:t>
                      </a:r>
                      <a:endParaRPr lang="el-GR" sz="300">
                        <a:effectLst/>
                      </a:endParaRPr>
                    </a:p>
                    <a:p>
                      <a:pPr algn="ctr">
                        <a:lnSpc>
                          <a:spcPct val="115000"/>
                        </a:lnSpc>
                        <a:spcAft>
                          <a:spcPts val="0"/>
                        </a:spcAft>
                      </a:pPr>
                      <a:r>
                        <a:rPr lang="en-US" sz="300" strike="sngStrike">
                          <a:effectLst/>
                        </a:rPr>
                        <a:t>(</a:t>
                      </a:r>
                      <a:r>
                        <a:rPr lang="el-GR" sz="300" strike="sngStrike">
                          <a:effectLst/>
                        </a:rPr>
                        <a:t>εφαρμόζεται από 01.03.2027</a:t>
                      </a:r>
                      <a:r>
                        <a:rPr lang="en-US" sz="300" strike="sngStrike">
                          <a:effectLst/>
                        </a:rPr>
                        <a:t>)</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strike="sngStrike">
                          <a:effectLst/>
                        </a:rPr>
                        <a:t>Πραγματική ημερομηνία εξαγωγής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strike="sngStrike">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u="none" strike="noStrike">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410300880"/>
                  </a:ext>
                </a:extLst>
              </a:tr>
              <a:tr h="63226">
                <a:tc rowSpan="5">
                  <a:txBody>
                    <a:bodyPr/>
                    <a:lstStyle/>
                    <a:p>
                      <a:pPr algn="ctr">
                        <a:lnSpc>
                          <a:spcPct val="115000"/>
                        </a:lnSpc>
                        <a:spcAft>
                          <a:spcPts val="600"/>
                        </a:spcAft>
                      </a:pPr>
                      <a:r>
                        <a:rPr lang="el-GR" sz="300">
                          <a:effectLst/>
                        </a:rPr>
                        <a:t>Ομάδα 16</a:t>
                      </a:r>
                    </a:p>
                    <a:p>
                      <a:pPr algn="ctr">
                        <a:lnSpc>
                          <a:spcPct val="115000"/>
                        </a:lnSpc>
                        <a:spcAft>
                          <a:spcPts val="0"/>
                        </a:spcAft>
                      </a:pPr>
                      <a:r>
                        <a:rPr lang="el-GR" sz="300">
                          <a:effectLst/>
                        </a:rPr>
                        <a:t>Τόποι/Χώρες/ Περιοχές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16 03 000 000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Χώρα προορισμού</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17</a:t>
                      </a:r>
                      <a:r>
                        <a:rPr lang="el-GR" sz="300">
                          <a:effectLst/>
                        </a:rPr>
                        <a:t>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930797539"/>
                  </a:ext>
                </a:extLst>
              </a:tr>
              <a:tr h="63226">
                <a:tc vMerge="1">
                  <a:txBody>
                    <a:bodyPr/>
                    <a:lstStyle/>
                    <a:p>
                      <a:endParaRPr lang="el-GR"/>
                    </a:p>
                  </a:txBody>
                  <a:tcPr/>
                </a:tc>
                <a:tc>
                  <a:txBody>
                    <a:bodyPr/>
                    <a:lstStyle/>
                    <a:p>
                      <a:pPr algn="ctr">
                        <a:lnSpc>
                          <a:spcPct val="115000"/>
                        </a:lnSpc>
                        <a:spcAft>
                          <a:spcPts val="0"/>
                        </a:spcAft>
                      </a:pPr>
                      <a:r>
                        <a:rPr lang="el-GR" sz="300">
                          <a:effectLst/>
                        </a:rPr>
                        <a:t>16 07 000 000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Χώρα εξαγωγής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15</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824685297"/>
                  </a:ext>
                </a:extLst>
              </a:tr>
              <a:tr h="63226">
                <a:tc vMerge="1">
                  <a:txBody>
                    <a:bodyPr/>
                    <a:lstStyle/>
                    <a:p>
                      <a:endParaRPr lang="el-GR"/>
                    </a:p>
                  </a:txBody>
                  <a:tcPr/>
                </a:tc>
                <a:tc>
                  <a:txBody>
                    <a:bodyPr/>
                    <a:lstStyle/>
                    <a:p>
                      <a:pPr algn="ctr">
                        <a:lnSpc>
                          <a:spcPct val="115000"/>
                        </a:lnSpc>
                        <a:spcAft>
                          <a:spcPts val="0"/>
                        </a:spcAft>
                      </a:pPr>
                      <a:r>
                        <a:rPr lang="el-GR" sz="300">
                          <a:effectLst/>
                        </a:rPr>
                        <a:t>16 08 000 000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Χώρα καταγωγής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34</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858869307"/>
                  </a:ext>
                </a:extLst>
              </a:tr>
              <a:tr h="63226">
                <a:tc vMerge="1">
                  <a:txBody>
                    <a:bodyPr/>
                    <a:lstStyle/>
                    <a:p>
                      <a:endParaRPr lang="el-GR"/>
                    </a:p>
                  </a:txBody>
                  <a:tcPr/>
                </a:tc>
                <a:tc>
                  <a:txBody>
                    <a:bodyPr/>
                    <a:lstStyle/>
                    <a:p>
                      <a:pPr algn="ctr">
                        <a:lnSpc>
                          <a:spcPct val="115000"/>
                        </a:lnSpc>
                        <a:spcAft>
                          <a:spcPts val="0"/>
                        </a:spcAft>
                      </a:pPr>
                      <a:r>
                        <a:rPr lang="el-GR" sz="300">
                          <a:effectLst/>
                        </a:rPr>
                        <a:t>16 10 000 000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Περιοχή αποστολής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119275964"/>
                  </a:ext>
                </a:extLst>
              </a:tr>
              <a:tr h="132200">
                <a:tc vMerge="1">
                  <a:txBody>
                    <a:bodyPr/>
                    <a:lstStyle/>
                    <a:p>
                      <a:endParaRPr lang="el-GR"/>
                    </a:p>
                  </a:txBody>
                  <a:tcPr/>
                </a:tc>
                <a:tc>
                  <a:txBody>
                    <a:bodyPr/>
                    <a:lstStyle/>
                    <a:p>
                      <a:pPr algn="ctr">
                        <a:lnSpc>
                          <a:spcPct val="115000"/>
                        </a:lnSpc>
                        <a:spcAft>
                          <a:spcPts val="0"/>
                        </a:spcAft>
                      </a:pPr>
                      <a:r>
                        <a:rPr lang="el-GR" sz="300">
                          <a:effectLst/>
                        </a:rPr>
                        <a:t>16 15 000 000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Τοποθεσία των εμπορευμάτων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30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913354132"/>
                  </a:ext>
                </a:extLst>
              </a:tr>
              <a:tr h="63226">
                <a:tc rowSpan="4">
                  <a:txBody>
                    <a:bodyPr/>
                    <a:lstStyle/>
                    <a:p>
                      <a:pPr algn="ctr">
                        <a:lnSpc>
                          <a:spcPct val="115000"/>
                        </a:lnSpc>
                        <a:spcAft>
                          <a:spcPts val="600"/>
                        </a:spcAft>
                      </a:pPr>
                      <a:r>
                        <a:rPr lang="el-GR" sz="300">
                          <a:effectLst/>
                        </a:rPr>
                        <a:t>Ομάδα 17</a:t>
                      </a:r>
                    </a:p>
                    <a:p>
                      <a:pPr algn="ctr">
                        <a:lnSpc>
                          <a:spcPct val="115000"/>
                        </a:lnSpc>
                        <a:spcAft>
                          <a:spcPts val="0"/>
                        </a:spcAft>
                      </a:pPr>
                      <a:r>
                        <a:rPr lang="el-GR" sz="300">
                          <a:effectLst/>
                        </a:rPr>
                        <a:t>Τελωνεία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17 01 000 000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Τελωνείο εξόδου</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29</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153854855"/>
                  </a:ext>
                </a:extLst>
              </a:tr>
              <a:tr h="63226">
                <a:tc vMerge="1">
                  <a:txBody>
                    <a:bodyPr/>
                    <a:lstStyle/>
                    <a:p>
                      <a:endParaRPr lang="el-GR"/>
                    </a:p>
                  </a:txBody>
                  <a:tcPr/>
                </a:tc>
                <a:tc>
                  <a:txBody>
                    <a:bodyPr/>
                    <a:lstStyle/>
                    <a:p>
                      <a:pPr algn="ctr">
                        <a:lnSpc>
                          <a:spcPct val="115000"/>
                        </a:lnSpc>
                        <a:spcAft>
                          <a:spcPts val="0"/>
                        </a:spcAft>
                      </a:pPr>
                      <a:r>
                        <a:rPr lang="el-GR" sz="300">
                          <a:effectLst/>
                        </a:rPr>
                        <a:t>17 02 000 000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Τελωνείο εξαγωγής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76124325"/>
                  </a:ext>
                </a:extLst>
              </a:tr>
              <a:tr h="63226">
                <a:tc vMerge="1">
                  <a:txBody>
                    <a:bodyPr/>
                    <a:lstStyle/>
                    <a:p>
                      <a:endParaRPr lang="el-GR"/>
                    </a:p>
                  </a:txBody>
                  <a:tcPr/>
                </a:tc>
                <a:tc>
                  <a:txBody>
                    <a:bodyPr/>
                    <a:lstStyle/>
                    <a:p>
                      <a:pPr algn="ctr">
                        <a:lnSpc>
                          <a:spcPct val="115000"/>
                        </a:lnSpc>
                        <a:spcAft>
                          <a:spcPts val="0"/>
                        </a:spcAft>
                      </a:pPr>
                      <a:r>
                        <a:rPr lang="el-GR" sz="300">
                          <a:effectLst/>
                        </a:rPr>
                        <a:t>17 09 000 000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Τελωνείο προσκόμισης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399593089"/>
                  </a:ext>
                </a:extLst>
              </a:tr>
              <a:tr h="63226">
                <a:tc vMerge="1">
                  <a:txBody>
                    <a:bodyPr/>
                    <a:lstStyle/>
                    <a:p>
                      <a:endParaRPr lang="el-GR"/>
                    </a:p>
                  </a:txBody>
                  <a:tcPr/>
                </a:tc>
                <a:tc>
                  <a:txBody>
                    <a:bodyPr/>
                    <a:lstStyle/>
                    <a:p>
                      <a:pPr algn="ctr">
                        <a:lnSpc>
                          <a:spcPct val="115000"/>
                        </a:lnSpc>
                        <a:spcAft>
                          <a:spcPts val="0"/>
                        </a:spcAft>
                      </a:pPr>
                      <a:r>
                        <a:rPr lang="el-GR" sz="300">
                          <a:effectLst/>
                        </a:rPr>
                        <a:t>17 10 000 000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Τελωνείο ελέγχου</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D</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810006217"/>
                  </a:ext>
                </a:extLst>
              </a:tr>
              <a:tr h="63226">
                <a:tc rowSpan="7">
                  <a:txBody>
                    <a:bodyPr/>
                    <a:lstStyle/>
                    <a:p>
                      <a:pPr algn="ctr">
                        <a:lnSpc>
                          <a:spcPct val="115000"/>
                        </a:lnSpc>
                        <a:spcAft>
                          <a:spcPts val="600"/>
                        </a:spcAft>
                      </a:pPr>
                      <a:r>
                        <a:rPr lang="el-GR" sz="300">
                          <a:effectLst/>
                        </a:rPr>
                        <a:t>Ομάδα 18</a:t>
                      </a:r>
                    </a:p>
                    <a:p>
                      <a:pPr algn="ctr">
                        <a:lnSpc>
                          <a:spcPct val="115000"/>
                        </a:lnSpc>
                        <a:spcAft>
                          <a:spcPts val="0"/>
                        </a:spcAft>
                      </a:pPr>
                      <a:r>
                        <a:rPr lang="el-GR" sz="300">
                          <a:effectLst/>
                        </a:rPr>
                        <a:t>Εξακρίβωση της ταυτότητας των εμπορευμάτων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18 01 000 000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Καθαρή μάζα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38</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379705768"/>
                  </a:ext>
                </a:extLst>
              </a:tr>
              <a:tr h="63226">
                <a:tc vMerge="1">
                  <a:txBody>
                    <a:bodyPr/>
                    <a:lstStyle/>
                    <a:p>
                      <a:endParaRPr lang="el-GR"/>
                    </a:p>
                  </a:txBody>
                  <a:tcPr/>
                </a:tc>
                <a:tc>
                  <a:txBody>
                    <a:bodyPr/>
                    <a:lstStyle/>
                    <a:p>
                      <a:pPr algn="ctr">
                        <a:lnSpc>
                          <a:spcPct val="115000"/>
                        </a:lnSpc>
                        <a:spcAft>
                          <a:spcPts val="0"/>
                        </a:spcAft>
                      </a:pPr>
                      <a:r>
                        <a:rPr lang="el-GR" sz="300">
                          <a:effectLst/>
                        </a:rPr>
                        <a:t>18 02 000 000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Συμπληρωματική μονάδα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SI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41</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368825260"/>
                  </a:ext>
                </a:extLst>
              </a:tr>
              <a:tr h="63226">
                <a:tc vMerge="1">
                  <a:txBody>
                    <a:bodyPr/>
                    <a:lstStyle/>
                    <a:p>
                      <a:endParaRPr lang="el-GR"/>
                    </a:p>
                  </a:txBody>
                  <a:tcPr/>
                </a:tc>
                <a:tc>
                  <a:txBody>
                    <a:bodyPr/>
                    <a:lstStyle/>
                    <a:p>
                      <a:pPr algn="ctr">
                        <a:lnSpc>
                          <a:spcPct val="115000"/>
                        </a:lnSpc>
                        <a:spcAft>
                          <a:spcPts val="0"/>
                        </a:spcAft>
                      </a:pPr>
                      <a:r>
                        <a:rPr lang="el-GR" sz="300">
                          <a:effectLst/>
                        </a:rPr>
                        <a:t>18 04 000 000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Μεικτή μάζα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35</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882865183"/>
                  </a:ext>
                </a:extLst>
              </a:tr>
              <a:tr h="132200">
                <a:tc vMerge="1">
                  <a:txBody>
                    <a:bodyPr/>
                    <a:lstStyle/>
                    <a:p>
                      <a:endParaRPr lang="el-GR"/>
                    </a:p>
                  </a:txBody>
                  <a:tcPr/>
                </a:tc>
                <a:tc>
                  <a:txBody>
                    <a:bodyPr/>
                    <a:lstStyle/>
                    <a:p>
                      <a:pPr algn="ctr">
                        <a:lnSpc>
                          <a:spcPct val="115000"/>
                        </a:lnSpc>
                        <a:spcAft>
                          <a:spcPts val="0"/>
                        </a:spcAft>
                      </a:pPr>
                      <a:r>
                        <a:rPr lang="el-GR" sz="300">
                          <a:effectLst/>
                        </a:rPr>
                        <a:t>18 05 000 000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Περιγραφή των εμπορευμάτων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31</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140555708"/>
                  </a:ext>
                </a:extLst>
              </a:tr>
              <a:tr h="63226">
                <a:tc vMerge="1">
                  <a:txBody>
                    <a:bodyPr/>
                    <a:lstStyle/>
                    <a:p>
                      <a:endParaRPr lang="el-GR"/>
                    </a:p>
                  </a:txBody>
                  <a:tcPr/>
                </a:tc>
                <a:tc>
                  <a:txBody>
                    <a:bodyPr/>
                    <a:lstStyle/>
                    <a:p>
                      <a:pPr algn="ctr">
                        <a:lnSpc>
                          <a:spcPct val="115000"/>
                        </a:lnSpc>
                        <a:spcAft>
                          <a:spcPts val="0"/>
                        </a:spcAft>
                      </a:pPr>
                      <a:r>
                        <a:rPr lang="el-GR" sz="300">
                          <a:effectLst/>
                        </a:rPr>
                        <a:t>18 06 000 000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Συσκευασία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31</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488095142"/>
                  </a:ext>
                </a:extLst>
              </a:tr>
              <a:tr h="63226">
                <a:tc vMerge="1">
                  <a:txBody>
                    <a:bodyPr/>
                    <a:lstStyle/>
                    <a:p>
                      <a:endParaRPr lang="el-GR"/>
                    </a:p>
                  </a:txBody>
                  <a:tcPr/>
                </a:tc>
                <a:tc>
                  <a:txBody>
                    <a:bodyPr/>
                    <a:lstStyle/>
                    <a:p>
                      <a:pPr algn="ctr">
                        <a:lnSpc>
                          <a:spcPct val="115000"/>
                        </a:lnSpc>
                        <a:spcAft>
                          <a:spcPts val="0"/>
                        </a:spcAft>
                      </a:pPr>
                      <a:r>
                        <a:rPr lang="el-GR" sz="300">
                          <a:effectLst/>
                        </a:rPr>
                        <a:t>18 08 000 000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Κωδικός CUS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31</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520302829"/>
                  </a:ext>
                </a:extLst>
              </a:tr>
              <a:tr h="63226">
                <a:tc vMerge="1">
                  <a:txBody>
                    <a:bodyPr/>
                    <a:lstStyle/>
                    <a:p>
                      <a:endParaRPr lang="el-GR"/>
                    </a:p>
                  </a:txBody>
                  <a:tcPr/>
                </a:tc>
                <a:tc>
                  <a:txBody>
                    <a:bodyPr/>
                    <a:lstStyle/>
                    <a:p>
                      <a:pPr algn="ctr">
                        <a:lnSpc>
                          <a:spcPct val="115000"/>
                        </a:lnSpc>
                        <a:spcAft>
                          <a:spcPts val="0"/>
                        </a:spcAft>
                      </a:pPr>
                      <a:r>
                        <a:rPr lang="el-GR" sz="300">
                          <a:effectLst/>
                        </a:rPr>
                        <a:t>18 09 000 000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Κωδικός εμπορευμάτων</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33</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84910671"/>
                  </a:ext>
                </a:extLst>
              </a:tr>
              <a:tr h="132200">
                <a:tc rowSpan="6">
                  <a:txBody>
                    <a:bodyPr/>
                    <a:lstStyle/>
                    <a:p>
                      <a:pPr algn="ctr">
                        <a:lnSpc>
                          <a:spcPct val="115000"/>
                        </a:lnSpc>
                        <a:spcAft>
                          <a:spcPts val="600"/>
                        </a:spcAft>
                      </a:pPr>
                      <a:r>
                        <a:rPr lang="el-GR" sz="300">
                          <a:effectLst/>
                        </a:rPr>
                        <a:t>Ομάδα 19</a:t>
                      </a:r>
                    </a:p>
                    <a:p>
                      <a:pPr algn="ctr">
                        <a:lnSpc>
                          <a:spcPct val="115000"/>
                        </a:lnSpc>
                        <a:spcAft>
                          <a:spcPts val="0"/>
                        </a:spcAft>
                      </a:pPr>
                      <a:r>
                        <a:rPr lang="el-GR" sz="300">
                          <a:effectLst/>
                        </a:rPr>
                        <a:t>Πληροφορίες μεταφοράς (τρόποι, μέσα και εξοπλισμός)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19 01 000 000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Δείκτης εμπορευματοκιβωτίου</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19</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326249721"/>
                  </a:ext>
                </a:extLst>
              </a:tr>
              <a:tr h="132200">
                <a:tc vMerge="1">
                  <a:txBody>
                    <a:bodyPr/>
                    <a:lstStyle/>
                    <a:p>
                      <a:endParaRPr lang="el-GR"/>
                    </a:p>
                  </a:txBody>
                  <a:tcPr/>
                </a:tc>
                <a:tc>
                  <a:txBody>
                    <a:bodyPr/>
                    <a:lstStyle/>
                    <a:p>
                      <a:pPr algn="ctr">
                        <a:lnSpc>
                          <a:spcPct val="115000"/>
                        </a:lnSpc>
                        <a:spcAft>
                          <a:spcPts val="0"/>
                        </a:spcAft>
                      </a:pPr>
                      <a:r>
                        <a:rPr lang="el-GR" sz="300">
                          <a:effectLst/>
                        </a:rPr>
                        <a:t>19 03 000 000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Τρόπος μεταφοράς στα σύνορα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25</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2900119066"/>
                  </a:ext>
                </a:extLst>
              </a:tr>
              <a:tr h="132200">
                <a:tc vMerge="1">
                  <a:txBody>
                    <a:bodyPr/>
                    <a:lstStyle/>
                    <a:p>
                      <a:endParaRPr lang="el-GR"/>
                    </a:p>
                  </a:txBody>
                  <a:tcPr/>
                </a:tc>
                <a:tc>
                  <a:txBody>
                    <a:bodyPr/>
                    <a:lstStyle/>
                    <a:p>
                      <a:pPr algn="ctr">
                        <a:lnSpc>
                          <a:spcPct val="115000"/>
                        </a:lnSpc>
                        <a:spcAft>
                          <a:spcPts val="0"/>
                        </a:spcAft>
                      </a:pPr>
                      <a:r>
                        <a:rPr lang="el-GR" sz="300">
                          <a:effectLst/>
                        </a:rPr>
                        <a:t>19 04 000 000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Τρόπος εσωτερικής μεταφοράς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26</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120743560"/>
                  </a:ext>
                </a:extLst>
              </a:tr>
              <a:tr h="132200">
                <a:tc vMerge="1">
                  <a:txBody>
                    <a:bodyPr/>
                    <a:lstStyle/>
                    <a:p>
                      <a:endParaRPr lang="el-GR"/>
                    </a:p>
                  </a:txBody>
                  <a:tcPr/>
                </a:tc>
                <a:tc>
                  <a:txBody>
                    <a:bodyPr/>
                    <a:lstStyle/>
                    <a:p>
                      <a:pPr algn="ctr">
                        <a:lnSpc>
                          <a:spcPct val="115000"/>
                        </a:lnSpc>
                        <a:spcAft>
                          <a:spcPts val="0"/>
                        </a:spcAft>
                      </a:pPr>
                      <a:r>
                        <a:rPr lang="el-GR" sz="300">
                          <a:effectLst/>
                        </a:rPr>
                        <a:t>19 05 000 000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Μεταφορικό μέσο αναχώρησης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18</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043786076"/>
                  </a:ext>
                </a:extLst>
              </a:tr>
              <a:tr h="63226">
                <a:tc vMerge="1">
                  <a:txBody>
                    <a:bodyPr/>
                    <a:lstStyle/>
                    <a:p>
                      <a:endParaRPr lang="el-GR"/>
                    </a:p>
                  </a:txBody>
                  <a:tcPr/>
                </a:tc>
                <a:tc>
                  <a:txBody>
                    <a:bodyPr/>
                    <a:lstStyle/>
                    <a:p>
                      <a:pPr algn="ctr">
                        <a:lnSpc>
                          <a:spcPct val="115000"/>
                        </a:lnSpc>
                        <a:spcAft>
                          <a:spcPts val="0"/>
                        </a:spcAft>
                      </a:pPr>
                      <a:r>
                        <a:rPr lang="el-GR" sz="300">
                          <a:effectLst/>
                        </a:rPr>
                        <a:t>19 07 000 000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Εξοπλισμός μεταφοράς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 </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307524838"/>
                  </a:ext>
                </a:extLst>
              </a:tr>
              <a:tr h="132200">
                <a:tc vMerge="1">
                  <a:txBody>
                    <a:bodyPr/>
                    <a:lstStyle/>
                    <a:p>
                      <a:endParaRPr lang="el-GR"/>
                    </a:p>
                  </a:txBody>
                  <a:tcPr/>
                </a:tc>
                <a:tc>
                  <a:txBody>
                    <a:bodyPr/>
                    <a:lstStyle/>
                    <a:p>
                      <a:pPr algn="ctr">
                        <a:lnSpc>
                          <a:spcPct val="115000"/>
                        </a:lnSpc>
                        <a:spcAft>
                          <a:spcPts val="0"/>
                        </a:spcAft>
                      </a:pPr>
                      <a:r>
                        <a:rPr lang="el-GR" sz="300">
                          <a:effectLst/>
                        </a:rPr>
                        <a:t>19 08 000 000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Ενεργό μεταφορικό μέσο στα σύνορα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GS</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21</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823240257"/>
                  </a:ext>
                </a:extLst>
              </a:tr>
              <a:tr h="63226">
                <a:tc rowSpan="2">
                  <a:txBody>
                    <a:bodyPr/>
                    <a:lstStyle/>
                    <a:p>
                      <a:pPr algn="ctr">
                        <a:lnSpc>
                          <a:spcPct val="115000"/>
                        </a:lnSpc>
                        <a:spcAft>
                          <a:spcPts val="600"/>
                        </a:spcAft>
                      </a:pPr>
                      <a:r>
                        <a:rPr lang="el-GR" sz="300" dirty="0">
                          <a:effectLst/>
                        </a:rPr>
                        <a:t>Ομάδα 99</a:t>
                      </a:r>
                    </a:p>
                    <a:p>
                      <a:pPr algn="ctr">
                        <a:lnSpc>
                          <a:spcPct val="115000"/>
                        </a:lnSpc>
                        <a:spcAft>
                          <a:spcPts val="0"/>
                        </a:spcAft>
                      </a:pPr>
                      <a:r>
                        <a:rPr lang="el-GR" sz="300" dirty="0">
                          <a:effectLst/>
                        </a:rPr>
                        <a:t>Άλλα στοιχεία (στατιστικά δεδομένα, εγγυήσεις, δεδομένα σχετικά με δασμούς)</a:t>
                      </a:r>
                      <a:endParaRPr lang="el-GR" sz="300" dirty="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99 05 000 000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Φύση συναλλαγής</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GS </a:t>
                      </a:r>
                      <a:r>
                        <a:rPr lang="el-GR" sz="300">
                          <a:effectLst/>
                        </a:rPr>
                        <a:t>ή </a:t>
                      </a:r>
                      <a:r>
                        <a:rPr lang="en-US"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a:effectLst/>
                        </a:rPr>
                        <a:t>24</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1508705840"/>
                  </a:ext>
                </a:extLst>
              </a:tr>
              <a:tr h="582777">
                <a:tc vMerge="1">
                  <a:txBody>
                    <a:bodyPr/>
                    <a:lstStyle/>
                    <a:p>
                      <a:endParaRPr lang="el-GR"/>
                    </a:p>
                  </a:txBody>
                  <a:tcPr/>
                </a:tc>
                <a:tc>
                  <a:txBody>
                    <a:bodyPr/>
                    <a:lstStyle/>
                    <a:p>
                      <a:pPr algn="ctr">
                        <a:lnSpc>
                          <a:spcPct val="115000"/>
                        </a:lnSpc>
                        <a:spcAft>
                          <a:spcPts val="0"/>
                        </a:spcAft>
                      </a:pPr>
                      <a:r>
                        <a:rPr lang="el-GR" sz="300">
                          <a:effectLst/>
                        </a:rPr>
                        <a:t>99 06 000 000</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Στατιστική αξία</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l-GR" sz="300">
                          <a:effectLst/>
                        </a:rPr>
                        <a:t>SI</a:t>
                      </a:r>
                      <a:endParaRPr lang="el-GR" sz="30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tc>
                  <a:txBody>
                    <a:bodyPr/>
                    <a:lstStyle/>
                    <a:p>
                      <a:pPr algn="ctr">
                        <a:lnSpc>
                          <a:spcPct val="115000"/>
                        </a:lnSpc>
                        <a:spcAft>
                          <a:spcPts val="0"/>
                        </a:spcAft>
                      </a:pPr>
                      <a:r>
                        <a:rPr lang="en-US" sz="300" dirty="0">
                          <a:effectLst/>
                        </a:rPr>
                        <a:t>46</a:t>
                      </a:r>
                      <a:endParaRPr lang="el-GR" sz="300" dirty="0">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18322" marR="18322" marT="0" marB="0" anchor="ctr"/>
                </a:tc>
                <a:extLst>
                  <a:ext uri="{0D108BD9-81ED-4DB2-BD59-A6C34878D82A}">
                    <a16:rowId xmlns:a16="http://schemas.microsoft.com/office/drawing/2014/main" val="3522145078"/>
                  </a:ext>
                </a:extLst>
              </a:tr>
            </a:tbl>
          </a:graphicData>
        </a:graphic>
      </p:graphicFrame>
    </p:spTree>
    <p:extLst>
      <p:ext uri="{BB962C8B-B14F-4D97-AF65-F5344CB8AC3E}">
        <p14:creationId xmlns:p14="http://schemas.microsoft.com/office/powerpoint/2010/main" val="394082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12">
            <a:extLst>
              <a:ext uri="{FF2B5EF4-FFF2-40B4-BE49-F238E27FC236}">
                <a16:creationId xmlns:a16="http://schemas.microsoft.com/office/drawing/2014/main" id="{0CADA15D-1811-FB9B-D4CC-D05CEF141531}"/>
              </a:ext>
            </a:extLst>
          </p:cNvPr>
          <p:cNvSpPr>
            <a:spLocks noGrp="1"/>
          </p:cNvSpPr>
          <p:nvPr>
            <p:ph type="subTitle" idx="1"/>
          </p:nvPr>
        </p:nvSpPr>
        <p:spPr>
          <a:xfrm>
            <a:off x="4217747" y="2290500"/>
            <a:ext cx="3756500" cy="1319304"/>
          </a:xfrm>
        </p:spPr>
        <p:txBody>
          <a:bodyPr anchor="ctr">
            <a:normAutofit/>
          </a:bodyPr>
          <a:lstStyle/>
          <a:p>
            <a:r>
              <a:rPr lang="el-GR" sz="4000" b="1" dirty="0"/>
              <a:t>Ευχαριστούμε!</a:t>
            </a:r>
            <a:endParaRPr lang="en-GB" sz="4000" b="1" dirty="0"/>
          </a:p>
        </p:txBody>
      </p:sp>
      <p:pic>
        <p:nvPicPr>
          <p:cNvPr id="35" name="Picture 34">
            <a:extLst>
              <a:ext uri="{FF2B5EF4-FFF2-40B4-BE49-F238E27FC236}">
                <a16:creationId xmlns:a16="http://schemas.microsoft.com/office/drawing/2014/main" id="{3D83D515-BF29-DD72-2CA3-74486E3BD54C}"/>
              </a:ext>
            </a:extLst>
          </p:cNvPr>
          <p:cNvPicPr>
            <a:picLocks noChangeAspect="1"/>
          </p:cNvPicPr>
          <p:nvPr/>
        </p:nvPicPr>
        <p:blipFill>
          <a:blip r:embed="rId2"/>
          <a:srcRect/>
          <a:stretch/>
        </p:blipFill>
        <p:spPr>
          <a:xfrm>
            <a:off x="4501078" y="3666931"/>
            <a:ext cx="3189839" cy="2055775"/>
          </a:xfrm>
          <a:prstGeom prst="rect">
            <a:avLst/>
          </a:prstGeom>
        </p:spPr>
      </p:pic>
      <p:sp>
        <p:nvSpPr>
          <p:cNvPr id="40" name="Rectangle 39">
            <a:extLst>
              <a:ext uri="{FF2B5EF4-FFF2-40B4-BE49-F238E27FC236}">
                <a16:creationId xmlns:a16="http://schemas.microsoft.com/office/drawing/2014/main" id="{9DFA4ABD-5068-050E-08E0-1A7587B0F9E5}"/>
              </a:ext>
            </a:extLst>
          </p:cNvPr>
          <p:cNvSpPr/>
          <p:nvPr/>
        </p:nvSpPr>
        <p:spPr>
          <a:xfrm rot="5400000">
            <a:off x="9670730" y="754348"/>
            <a:ext cx="650932" cy="4391608"/>
          </a:xfrm>
          <a:prstGeom prst="rect">
            <a:avLst/>
          </a:prstGeom>
          <a:gradFill>
            <a:gsLst>
              <a:gs pos="5000">
                <a:schemeClr val="accent2">
                  <a:alpha val="0"/>
                </a:schemeClr>
              </a:gs>
              <a:gs pos="72000">
                <a:srgbClr val="3265C5">
                  <a:alpha val="91494"/>
                </a:srgbClr>
              </a:gs>
              <a:gs pos="9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a:extLst>
              <a:ext uri="{FF2B5EF4-FFF2-40B4-BE49-F238E27FC236}">
                <a16:creationId xmlns:a16="http://schemas.microsoft.com/office/drawing/2014/main" id="{50FDF182-1D90-F161-D4F5-644E1765A83E}"/>
              </a:ext>
            </a:extLst>
          </p:cNvPr>
          <p:cNvSpPr/>
          <p:nvPr/>
        </p:nvSpPr>
        <p:spPr>
          <a:xfrm rot="16200000">
            <a:off x="1734106" y="890580"/>
            <a:ext cx="650932" cy="4119146"/>
          </a:xfrm>
          <a:prstGeom prst="rect">
            <a:avLst/>
          </a:prstGeom>
          <a:gradFill>
            <a:gsLst>
              <a:gs pos="5000">
                <a:schemeClr val="accent2">
                  <a:alpha val="0"/>
                </a:schemeClr>
              </a:gs>
              <a:gs pos="72000">
                <a:srgbClr val="3265C5">
                  <a:alpha val="91494"/>
                </a:srgbClr>
              </a:gs>
              <a:gs pos="9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56086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a:extLst>
              <a:ext uri="{FF2B5EF4-FFF2-40B4-BE49-F238E27FC236}">
                <a16:creationId xmlns:a16="http://schemas.microsoft.com/office/drawing/2014/main" id="{1EECE51C-8D02-62FF-3431-26426AF06B4D}"/>
              </a:ext>
            </a:extLst>
          </p:cNvPr>
          <p:cNvSpPr>
            <a:spLocks noGrp="1"/>
          </p:cNvSpPr>
          <p:nvPr>
            <p:ph type="title"/>
          </p:nvPr>
        </p:nvSpPr>
        <p:spPr>
          <a:xfrm>
            <a:off x="1049338" y="598488"/>
            <a:ext cx="7153275" cy="688975"/>
          </a:xfrm>
        </p:spPr>
        <p:txBody>
          <a:bodyPr lIns="0" tIns="12065" rIns="0" bIns="0">
            <a:spAutoFit/>
          </a:bodyPr>
          <a:lstStyle/>
          <a:p>
            <a:pPr marL="12700">
              <a:lnSpc>
                <a:spcPct val="100000"/>
              </a:lnSpc>
              <a:spcBef>
                <a:spcPts val="100"/>
              </a:spcBef>
            </a:pPr>
            <a:r>
              <a:rPr lang="en-US" altLang="en-US"/>
              <a:t>Διαδικασίες AES</a:t>
            </a:r>
            <a:r>
              <a:rPr lang="el-GR" altLang="en-US"/>
              <a:t> </a:t>
            </a:r>
            <a:endParaRPr lang="en-US" altLang="en-US"/>
          </a:p>
        </p:txBody>
      </p:sp>
      <p:pic>
        <p:nvPicPr>
          <p:cNvPr id="13315" name="object 3">
            <a:extLst>
              <a:ext uri="{FF2B5EF4-FFF2-40B4-BE49-F238E27FC236}">
                <a16:creationId xmlns:a16="http://schemas.microsoft.com/office/drawing/2014/main" id="{42634062-E7D6-7181-FED7-7561E0212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263" y="1814513"/>
            <a:ext cx="40481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bject 4">
            <a:extLst>
              <a:ext uri="{FF2B5EF4-FFF2-40B4-BE49-F238E27FC236}">
                <a16:creationId xmlns:a16="http://schemas.microsoft.com/office/drawing/2014/main" id="{1A029925-8809-5C83-3AFC-0AC425A09677}"/>
              </a:ext>
            </a:extLst>
          </p:cNvPr>
          <p:cNvSpPr txBox="1">
            <a:spLocks noChangeArrowheads="1"/>
          </p:cNvSpPr>
          <p:nvPr/>
        </p:nvSpPr>
        <p:spPr bwMode="auto">
          <a:xfrm>
            <a:off x="4968875" y="2471738"/>
            <a:ext cx="16113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1275" rIns="0" bIns="0">
            <a:spAutoFit/>
          </a:bodyPr>
          <a:lstStyle>
            <a:lvl1pPr marL="238125" indent="-2270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ts val="1975"/>
              </a:lnSpc>
              <a:spcBef>
                <a:spcPts val="325"/>
              </a:spcBef>
            </a:pPr>
            <a:r>
              <a:rPr lang="en-US" altLang="en-US" b="1">
                <a:solidFill>
                  <a:srgbClr val="002060"/>
                </a:solidFill>
                <a:latin typeface="Verdana" panose="020B0604030504040204" pitchFamily="34" charset="0"/>
                <a:ea typeface="Verdana" panose="020B0604030504040204" pitchFamily="34" charset="0"/>
                <a:cs typeface="Verdana" panose="020B0604030504040204" pitchFamily="34" charset="0"/>
              </a:rPr>
              <a:t>Διαδικασία εξαγωγής</a:t>
            </a:r>
          </a:p>
        </p:txBody>
      </p:sp>
      <p:sp>
        <p:nvSpPr>
          <p:cNvPr id="13317" name="object 5">
            <a:extLst>
              <a:ext uri="{FF2B5EF4-FFF2-40B4-BE49-F238E27FC236}">
                <a16:creationId xmlns:a16="http://schemas.microsoft.com/office/drawing/2014/main" id="{E346517D-E76D-043F-67CA-FE2BA92EF623}"/>
              </a:ext>
            </a:extLst>
          </p:cNvPr>
          <p:cNvSpPr txBox="1">
            <a:spLocks noChangeArrowheads="1"/>
          </p:cNvSpPr>
          <p:nvPr/>
        </p:nvSpPr>
        <p:spPr bwMode="auto">
          <a:xfrm>
            <a:off x="6232525" y="3987800"/>
            <a:ext cx="14795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127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ts val="1975"/>
              </a:lnSpc>
              <a:spcBef>
                <a:spcPts val="325"/>
              </a:spcBef>
            </a:pPr>
            <a:r>
              <a:rPr lang="en-US" altLang="en-US" b="1">
                <a:solidFill>
                  <a:srgbClr val="FF0000"/>
                </a:solidFill>
                <a:latin typeface="Verdana" panose="020B0604030504040204" pitchFamily="34" charset="0"/>
                <a:ea typeface="Verdana" panose="020B0604030504040204" pitchFamily="34" charset="0"/>
                <a:cs typeface="Verdana" panose="020B0604030504040204" pitchFamily="34" charset="0"/>
              </a:rPr>
              <a:t>Συνοπτική δ</a:t>
            </a:r>
            <a:r>
              <a:rPr lang="el-GR" altLang="en-US" b="1">
                <a:solidFill>
                  <a:srgbClr val="FF0000"/>
                </a:solidFill>
                <a:latin typeface="Verdana" panose="020B0604030504040204" pitchFamily="34" charset="0"/>
                <a:ea typeface="Verdana" panose="020B0604030504040204" pitchFamily="34" charset="0"/>
                <a:cs typeface="Verdana" panose="020B0604030504040204" pitchFamily="34" charset="0"/>
              </a:rPr>
              <a:t>ιασάφη</a:t>
            </a:r>
            <a:r>
              <a:rPr lang="en-US" altLang="en-US" b="1">
                <a:solidFill>
                  <a:srgbClr val="FF0000"/>
                </a:solidFill>
                <a:latin typeface="Verdana" panose="020B0604030504040204" pitchFamily="34" charset="0"/>
                <a:ea typeface="Verdana" panose="020B0604030504040204" pitchFamily="34" charset="0"/>
                <a:cs typeface="Verdana" panose="020B0604030504040204" pitchFamily="34" charset="0"/>
              </a:rPr>
              <a:t>ση εξόδου</a:t>
            </a:r>
          </a:p>
        </p:txBody>
      </p:sp>
      <p:sp>
        <p:nvSpPr>
          <p:cNvPr id="6" name="object 6">
            <a:extLst>
              <a:ext uri="{FF2B5EF4-FFF2-40B4-BE49-F238E27FC236}">
                <a16:creationId xmlns:a16="http://schemas.microsoft.com/office/drawing/2014/main" id="{9FA7E038-79B8-1D57-E3C1-3A04DF6D0209}"/>
              </a:ext>
            </a:extLst>
          </p:cNvPr>
          <p:cNvSpPr txBox="1"/>
          <p:nvPr/>
        </p:nvSpPr>
        <p:spPr>
          <a:xfrm>
            <a:off x="3867150" y="4117975"/>
            <a:ext cx="2151063" cy="833438"/>
          </a:xfrm>
          <a:prstGeom prst="rect">
            <a:avLst/>
          </a:prstGeom>
        </p:spPr>
        <p:txBody>
          <a:bodyPr lIns="0" tIns="12700" rIns="0" bIns="0">
            <a:spAutoFit/>
          </a:bodyPr>
          <a:lstStyle>
            <a:lvl1pPr marL="904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ts val="2063"/>
              </a:lnSpc>
              <a:spcBef>
                <a:spcPts val="100"/>
              </a:spcBef>
            </a:pPr>
            <a:r>
              <a:rPr lang="el-GR" altLang="en-US" b="1">
                <a:solidFill>
                  <a:srgbClr val="00B050"/>
                </a:solidFill>
                <a:latin typeface="Verdana" panose="020B0604030504040204" pitchFamily="34" charset="0"/>
                <a:ea typeface="Verdana" panose="020B0604030504040204" pitchFamily="34" charset="0"/>
                <a:cs typeface="Verdana" panose="020B0604030504040204" pitchFamily="34" charset="0"/>
              </a:rPr>
              <a:t>Γνωστοποίηση</a:t>
            </a:r>
          </a:p>
          <a:p>
            <a:pPr>
              <a:lnSpc>
                <a:spcPts val="2063"/>
              </a:lnSpc>
              <a:spcBef>
                <a:spcPts val="100"/>
              </a:spcBef>
            </a:pPr>
            <a:r>
              <a:rPr lang="en-US" altLang="en-US" b="1">
                <a:solidFill>
                  <a:srgbClr val="00B050"/>
                </a:solidFill>
                <a:latin typeface="Verdana" panose="020B0604030504040204" pitchFamily="34" charset="0"/>
                <a:ea typeface="Verdana" panose="020B0604030504040204" pitchFamily="34" charset="0"/>
                <a:cs typeface="Verdana" panose="020B0604030504040204" pitchFamily="34" charset="0"/>
              </a:rPr>
              <a:t>Επανεξαγωγή</a:t>
            </a:r>
            <a:r>
              <a:rPr lang="el-GR" altLang="en-US" b="1">
                <a:solidFill>
                  <a:srgbClr val="00B050"/>
                </a:solidFill>
                <a:latin typeface="Verdana" panose="020B0604030504040204" pitchFamily="34" charset="0"/>
                <a:ea typeface="Verdana" panose="020B0604030504040204" pitchFamily="34" charset="0"/>
                <a:cs typeface="Verdana" panose="020B0604030504040204" pitchFamily="34" charset="0"/>
              </a:rPr>
              <a:t>ς</a:t>
            </a:r>
            <a:endParaRPr lang="en-US" altLang="en-US" b="1">
              <a:solidFill>
                <a:srgbClr val="00B050"/>
              </a:solidFill>
              <a:latin typeface="Verdana" panose="020B0604030504040204" pitchFamily="34" charset="0"/>
              <a:ea typeface="Verdana" panose="020B0604030504040204" pitchFamily="34" charset="0"/>
              <a:cs typeface="Verdana" panose="020B0604030504040204" pitchFamily="34" charset="0"/>
            </a:endParaRPr>
          </a:p>
          <a:p>
            <a:pPr>
              <a:lnSpc>
                <a:spcPts val="2063"/>
              </a:lnSpc>
            </a:pPr>
            <a:endParaRPr lang="en-US" altLang="en-US" b="1">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47648-CBE1-223B-8959-6CD0607418BA}"/>
            </a:ext>
          </a:extLst>
        </p:cNvPr>
        <p:cNvGrpSpPr/>
        <p:nvPr/>
      </p:nvGrpSpPr>
      <p:grpSpPr>
        <a:xfrm>
          <a:off x="0" y="0"/>
          <a:ext cx="0" cy="0"/>
          <a:chOff x="0" y="0"/>
          <a:chExt cx="0" cy="0"/>
        </a:xfrm>
      </p:grpSpPr>
      <p:sp>
        <p:nvSpPr>
          <p:cNvPr id="94210" name="Ορθογώνιο 3">
            <a:extLst>
              <a:ext uri="{FF2B5EF4-FFF2-40B4-BE49-F238E27FC236}">
                <a16:creationId xmlns:a16="http://schemas.microsoft.com/office/drawing/2014/main" id="{F0C5C1EA-2D7A-B5AC-1F07-AD69051A03A1}"/>
              </a:ext>
            </a:extLst>
          </p:cNvPr>
          <p:cNvSpPr>
            <a:spLocks noChangeArrowheads="1"/>
          </p:cNvSpPr>
          <p:nvPr/>
        </p:nvSpPr>
        <p:spPr bwMode="auto">
          <a:xfrm>
            <a:off x="704850" y="3244850"/>
            <a:ext cx="9342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n-US" sz="3600" b="1"/>
              <a:t>Μοντέλο τελωνειακών δεδομένων της ΕΕ</a:t>
            </a:r>
            <a:r>
              <a:rPr lang="en-US" altLang="en-US" sz="3600" b="1"/>
              <a:t> </a:t>
            </a:r>
          </a:p>
          <a:p>
            <a:r>
              <a:rPr lang="en-US" altLang="en-US" sz="3600" b="1"/>
              <a:t>EUCDM</a:t>
            </a:r>
            <a:endParaRPr lang="el-GR" altLang="en-US" sz="3600" b="1"/>
          </a:p>
        </p:txBody>
      </p:sp>
    </p:spTree>
    <p:extLst>
      <p:ext uri="{BB962C8B-B14F-4D97-AF65-F5344CB8AC3E}">
        <p14:creationId xmlns:p14="http://schemas.microsoft.com/office/powerpoint/2010/main" val="261142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1D97C-68F6-A9CE-F7CD-8B94D7E6A9A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DE391F7-A941-8851-3BEE-AB2FF05B6F77}"/>
              </a:ext>
            </a:extLst>
          </p:cNvPr>
          <p:cNvSpPr txBox="1"/>
          <p:nvPr/>
        </p:nvSpPr>
        <p:spPr>
          <a:xfrm>
            <a:off x="395288" y="1241316"/>
            <a:ext cx="11558587" cy="4456989"/>
          </a:xfrm>
          <a:prstGeom prst="rect">
            <a:avLst/>
          </a:prstGeom>
        </p:spPr>
        <p:txBody>
          <a:bodyPr lIns="0" tIns="12065" rIns="0" bIns="0" anchor="t">
            <a:spAutoFit/>
          </a:bodyPr>
          <a:lstStyle>
            <a:lvl1pPr marL="241300" indent="-228600">
              <a:tabLst>
                <a:tab pos="239713" algn="l"/>
                <a:tab pos="241300" algn="l"/>
              </a:tabLst>
              <a:defRPr>
                <a:solidFill>
                  <a:schemeClr val="tx1"/>
                </a:solidFill>
                <a:latin typeface="Arial" panose="020B0604020202020204" pitchFamily="34" charset="0"/>
              </a:defRPr>
            </a:lvl1pPr>
            <a:lvl2pPr marL="698500" indent="-228600">
              <a:tabLst>
                <a:tab pos="239713" algn="l"/>
                <a:tab pos="241300" algn="l"/>
              </a:tabLst>
              <a:defRPr>
                <a:solidFill>
                  <a:schemeClr val="tx1"/>
                </a:solidFill>
                <a:latin typeface="Arial" panose="020B0604020202020204" pitchFamily="34" charset="0"/>
              </a:defRPr>
            </a:lvl2pPr>
            <a:lvl3pPr marL="1143000" indent="-228600">
              <a:tabLst>
                <a:tab pos="239713" algn="l"/>
                <a:tab pos="241300" algn="l"/>
              </a:tabLst>
              <a:defRPr>
                <a:solidFill>
                  <a:schemeClr val="tx1"/>
                </a:solidFill>
                <a:latin typeface="Arial" panose="020B0604020202020204" pitchFamily="34" charset="0"/>
              </a:defRPr>
            </a:lvl3pPr>
            <a:lvl4pPr marL="1600200" indent="-228600">
              <a:tabLst>
                <a:tab pos="239713" algn="l"/>
                <a:tab pos="241300" algn="l"/>
              </a:tabLst>
              <a:defRPr>
                <a:solidFill>
                  <a:schemeClr val="tx1"/>
                </a:solidFill>
                <a:latin typeface="Arial" panose="020B0604020202020204" pitchFamily="34" charset="0"/>
              </a:defRPr>
            </a:lvl4pPr>
            <a:lvl5pPr marL="2057400" indent="-228600">
              <a:tabLst>
                <a:tab pos="239713" algn="l"/>
                <a:tab pos="241300" algn="l"/>
              </a:tabLst>
              <a:defRPr>
                <a:solidFill>
                  <a:schemeClr val="tx1"/>
                </a:solidFill>
                <a:latin typeface="Arial" panose="020B0604020202020204" pitchFamily="34" charset="0"/>
              </a:defRPr>
            </a:lvl5pPr>
            <a:lvl6pPr marL="2514600" indent="-228600" fontAlgn="base">
              <a:spcBef>
                <a:spcPct val="0"/>
              </a:spcBef>
              <a:spcAft>
                <a:spcPct val="0"/>
              </a:spcAft>
              <a:tabLst>
                <a:tab pos="239713" algn="l"/>
                <a:tab pos="241300" algn="l"/>
              </a:tabLst>
              <a:defRPr>
                <a:solidFill>
                  <a:schemeClr val="tx1"/>
                </a:solidFill>
                <a:latin typeface="Arial" panose="020B0604020202020204" pitchFamily="34" charset="0"/>
              </a:defRPr>
            </a:lvl6pPr>
            <a:lvl7pPr marL="2971800" indent="-228600" fontAlgn="base">
              <a:spcBef>
                <a:spcPct val="0"/>
              </a:spcBef>
              <a:spcAft>
                <a:spcPct val="0"/>
              </a:spcAft>
              <a:tabLst>
                <a:tab pos="239713" algn="l"/>
                <a:tab pos="241300" algn="l"/>
              </a:tabLst>
              <a:defRPr>
                <a:solidFill>
                  <a:schemeClr val="tx1"/>
                </a:solidFill>
                <a:latin typeface="Arial" panose="020B0604020202020204" pitchFamily="34" charset="0"/>
              </a:defRPr>
            </a:lvl7pPr>
            <a:lvl8pPr marL="3429000" indent="-228600" fontAlgn="base">
              <a:spcBef>
                <a:spcPct val="0"/>
              </a:spcBef>
              <a:spcAft>
                <a:spcPct val="0"/>
              </a:spcAft>
              <a:tabLst>
                <a:tab pos="239713" algn="l"/>
                <a:tab pos="241300" algn="l"/>
              </a:tabLst>
              <a:defRPr>
                <a:solidFill>
                  <a:schemeClr val="tx1"/>
                </a:solidFill>
                <a:latin typeface="Arial" panose="020B0604020202020204" pitchFamily="34" charset="0"/>
              </a:defRPr>
            </a:lvl8pPr>
            <a:lvl9pPr marL="3886200" indent="-228600" fontAlgn="base">
              <a:spcBef>
                <a:spcPct val="0"/>
              </a:spcBef>
              <a:spcAft>
                <a:spcPct val="0"/>
              </a:spcAft>
              <a:tabLst>
                <a:tab pos="239713" algn="l"/>
                <a:tab pos="241300" algn="l"/>
              </a:tabLst>
              <a:defRPr>
                <a:solidFill>
                  <a:schemeClr val="tx1"/>
                </a:solidFill>
                <a:latin typeface="Arial" panose="020B0604020202020204" pitchFamily="34" charset="0"/>
              </a:defRPr>
            </a:lvl9pPr>
          </a:lstStyle>
          <a:p>
            <a:pPr>
              <a:buClr>
                <a:srgbClr val="034EA1"/>
              </a:buClr>
              <a:buFont typeface="Arial"/>
              <a:buChar char="•"/>
            </a:pPr>
            <a:r>
              <a:rPr lang="en-US" dirty="0" err="1">
                <a:solidFill>
                  <a:srgbClr val="002060"/>
                </a:solidFill>
                <a:latin typeface="Arial"/>
                <a:ea typeface="Arial MT"/>
                <a:cs typeface="Arial"/>
              </a:rPr>
              <a:t>Το</a:t>
            </a:r>
            <a:r>
              <a:rPr lang="en-US" dirty="0">
                <a:solidFill>
                  <a:srgbClr val="002060"/>
                </a:solidFill>
                <a:latin typeface="Arial"/>
                <a:ea typeface="Arial MT"/>
                <a:cs typeface="Arial"/>
              </a:rPr>
              <a:t> </a:t>
            </a:r>
            <a:r>
              <a:rPr lang="en-US" dirty="0">
                <a:solidFill>
                  <a:srgbClr val="002060"/>
                </a:solidFill>
                <a:latin typeface="Arial"/>
                <a:cs typeface="Arial"/>
              </a:rPr>
              <a:t>AES </a:t>
            </a:r>
            <a:r>
              <a:rPr lang="en-US" dirty="0" err="1">
                <a:solidFill>
                  <a:srgbClr val="002060"/>
                </a:solidFill>
                <a:latin typeface="Arial"/>
                <a:cs typeface="Arial"/>
              </a:rPr>
              <a:t>είν</a:t>
            </a:r>
            <a:r>
              <a:rPr lang="en-US" dirty="0">
                <a:solidFill>
                  <a:srgbClr val="002060"/>
                </a:solidFill>
                <a:latin typeface="Arial"/>
                <a:cs typeface="Arial"/>
              </a:rPr>
              <a:t>αι </a:t>
            </a:r>
            <a:r>
              <a:rPr lang="en-US" dirty="0">
                <a:solidFill>
                  <a:srgbClr val="002060"/>
                </a:solidFill>
                <a:latin typeface="Arial"/>
                <a:ea typeface="Arial MT"/>
                <a:cs typeface="Arial"/>
              </a:rPr>
              <a:t>λειτουργικά ευθυγραμμισμένο με το </a:t>
            </a:r>
            <a:r>
              <a:rPr lang="en-US" b="1" dirty="0">
                <a:solidFill>
                  <a:srgbClr val="002060"/>
                </a:solidFill>
                <a:latin typeface="Arial"/>
                <a:cs typeface="Arial"/>
              </a:rPr>
              <a:t>μοντέλο τελωνειακών δεδομένων της ΕΕ </a:t>
            </a:r>
            <a:r>
              <a:rPr lang="en-US" dirty="0">
                <a:solidFill>
                  <a:srgbClr val="002060"/>
                </a:solidFill>
                <a:latin typeface="Arial"/>
                <a:ea typeface="Arial MT"/>
                <a:cs typeface="Arial"/>
              </a:rPr>
              <a:t>(EUCDM).</a:t>
            </a:r>
            <a:endParaRPr lang="en-US" altLang="en-US" dirty="0">
              <a:solidFill>
                <a:srgbClr val="002060"/>
              </a:solidFill>
              <a:latin typeface="Arial MT"/>
              <a:ea typeface="Arial MT"/>
              <a:cs typeface="Arial"/>
            </a:endParaRPr>
          </a:p>
          <a:p>
            <a:pPr>
              <a:buClr>
                <a:srgbClr val="034EA1"/>
              </a:buClr>
              <a:buFont typeface="Arial"/>
              <a:buChar char="•"/>
            </a:pPr>
            <a:endParaRPr lang="en-US" dirty="0">
              <a:solidFill>
                <a:srgbClr val="002060"/>
              </a:solidFill>
              <a:latin typeface="Arial"/>
              <a:ea typeface="Arial MT"/>
              <a:cs typeface="Arial"/>
            </a:endParaRPr>
          </a:p>
          <a:p>
            <a:pPr>
              <a:buClr>
                <a:srgbClr val="034EA1"/>
              </a:buClr>
              <a:buFont typeface="Arial"/>
              <a:buChar char="•"/>
            </a:pPr>
            <a:r>
              <a:rPr lang="en-US" dirty="0" err="1">
                <a:solidFill>
                  <a:srgbClr val="002060"/>
                </a:solidFill>
                <a:latin typeface="Arial"/>
                <a:ea typeface="Arial MT"/>
                <a:cs typeface="Arial"/>
              </a:rPr>
              <a:t>Το</a:t>
            </a:r>
            <a:r>
              <a:rPr lang="en-US" dirty="0">
                <a:solidFill>
                  <a:srgbClr val="002060"/>
                </a:solidFill>
                <a:latin typeface="Arial"/>
                <a:ea typeface="Arial MT"/>
                <a:cs typeface="Arial"/>
              </a:rPr>
              <a:t> EUCDM </a:t>
            </a:r>
            <a:r>
              <a:rPr lang="en-US" dirty="0" err="1">
                <a:solidFill>
                  <a:srgbClr val="002060"/>
                </a:solidFill>
                <a:latin typeface="Arial"/>
                <a:ea typeface="Arial MT"/>
                <a:cs typeface="Arial"/>
              </a:rPr>
              <a:t>είν</a:t>
            </a:r>
            <a:r>
              <a:rPr lang="en-US" dirty="0">
                <a:solidFill>
                  <a:srgbClr val="002060"/>
                </a:solidFill>
                <a:latin typeface="Arial"/>
                <a:ea typeface="Arial MT"/>
                <a:cs typeface="Arial"/>
              </a:rPr>
              <a:t>αι </a:t>
            </a:r>
            <a:r>
              <a:rPr lang="en-US" dirty="0" err="1">
                <a:solidFill>
                  <a:srgbClr val="002060"/>
                </a:solidFill>
                <a:latin typeface="Arial"/>
                <a:ea typeface="Arial MT"/>
                <a:cs typeface="Arial"/>
              </a:rPr>
              <a:t>το</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μοντέλο</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γι</a:t>
            </a:r>
            <a:r>
              <a:rPr lang="en-US" dirty="0">
                <a:solidFill>
                  <a:srgbClr val="002060"/>
                </a:solidFill>
                <a:latin typeface="Arial"/>
                <a:ea typeface="Arial MT"/>
                <a:cs typeface="Arial"/>
              </a:rPr>
              <a:t>α τα </a:t>
            </a:r>
            <a:r>
              <a:rPr lang="en-US" dirty="0" err="1">
                <a:solidFill>
                  <a:srgbClr val="002060"/>
                </a:solidFill>
                <a:latin typeface="Arial"/>
                <a:ea typeface="Arial MT"/>
                <a:cs typeface="Arial"/>
              </a:rPr>
              <a:t>διευρω</a:t>
            </a:r>
            <a:r>
              <a:rPr lang="en-US" dirty="0">
                <a:solidFill>
                  <a:srgbClr val="002060"/>
                </a:solidFill>
                <a:latin typeface="Arial"/>
                <a:ea typeface="Arial MT"/>
                <a:cs typeface="Arial"/>
              </a:rPr>
              <a:t>πα</a:t>
            </a:r>
            <a:r>
              <a:rPr lang="en-US" dirty="0" err="1">
                <a:solidFill>
                  <a:srgbClr val="002060"/>
                </a:solidFill>
                <a:latin typeface="Arial"/>
                <a:ea typeface="Arial MT"/>
                <a:cs typeface="Arial"/>
              </a:rPr>
              <a:t>ϊκά</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τελωνει</a:t>
            </a:r>
            <a:r>
              <a:rPr lang="en-US" dirty="0">
                <a:solidFill>
                  <a:srgbClr val="002060"/>
                </a:solidFill>
                <a:latin typeface="Arial"/>
                <a:ea typeface="Arial MT"/>
                <a:cs typeface="Arial"/>
              </a:rPr>
              <a:t>α</a:t>
            </a:r>
            <a:r>
              <a:rPr lang="en-US" dirty="0" err="1">
                <a:solidFill>
                  <a:srgbClr val="002060"/>
                </a:solidFill>
                <a:latin typeface="Arial"/>
                <a:ea typeface="Arial MT"/>
                <a:cs typeface="Arial"/>
              </a:rPr>
              <a:t>κά</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συστήμ</a:t>
            </a:r>
            <a:r>
              <a:rPr lang="en-US" dirty="0">
                <a:solidFill>
                  <a:srgbClr val="002060"/>
                </a:solidFill>
                <a:latin typeface="Arial"/>
                <a:ea typeface="Arial MT"/>
                <a:cs typeface="Arial"/>
              </a:rPr>
              <a:t>ατα (NCTS, </a:t>
            </a:r>
            <a:r>
              <a:rPr lang="en-US" dirty="0">
                <a:solidFill>
                  <a:srgbClr val="002060"/>
                </a:solidFill>
                <a:latin typeface="Arial"/>
                <a:cs typeface="Arial"/>
              </a:rPr>
              <a:t>AES, ICS2, EOS) και </a:t>
            </a:r>
            <a:r>
              <a:rPr lang="en-US" dirty="0" err="1">
                <a:solidFill>
                  <a:srgbClr val="002060"/>
                </a:solidFill>
                <a:latin typeface="Arial"/>
                <a:cs typeface="Arial"/>
              </a:rPr>
              <a:t>γι</a:t>
            </a:r>
            <a:r>
              <a:rPr lang="en-US" dirty="0">
                <a:solidFill>
                  <a:srgbClr val="002060"/>
                </a:solidFill>
                <a:latin typeface="Arial"/>
                <a:cs typeface="Arial"/>
              </a:rPr>
              <a:t>α τα </a:t>
            </a:r>
            <a:r>
              <a:rPr lang="en-US" dirty="0" err="1">
                <a:solidFill>
                  <a:srgbClr val="002060"/>
                </a:solidFill>
                <a:latin typeface="Arial"/>
                <a:cs typeface="Arial"/>
              </a:rPr>
              <a:t>εθνικά</a:t>
            </a:r>
            <a:r>
              <a:rPr lang="en-US" dirty="0">
                <a:solidFill>
                  <a:srgbClr val="002060"/>
                </a:solidFill>
                <a:latin typeface="Arial"/>
                <a:cs typeface="Arial"/>
              </a:rPr>
              <a:t> </a:t>
            </a:r>
            <a:r>
              <a:rPr lang="en-US" dirty="0" err="1">
                <a:solidFill>
                  <a:srgbClr val="002060"/>
                </a:solidFill>
                <a:latin typeface="Arial"/>
                <a:cs typeface="Arial"/>
              </a:rPr>
              <a:t>συστήμ</a:t>
            </a:r>
            <a:r>
              <a:rPr lang="en-US" dirty="0">
                <a:solidFill>
                  <a:srgbClr val="002060"/>
                </a:solidFill>
                <a:latin typeface="Arial"/>
                <a:cs typeface="Arial"/>
              </a:rPr>
              <a:t>ατα </a:t>
            </a:r>
            <a:r>
              <a:rPr lang="en-US" dirty="0" err="1">
                <a:solidFill>
                  <a:srgbClr val="002060"/>
                </a:solidFill>
                <a:latin typeface="Arial"/>
                <a:cs typeface="Arial"/>
              </a:rPr>
              <a:t>τελωνισμού</a:t>
            </a:r>
            <a:r>
              <a:rPr lang="en-US" dirty="0">
                <a:solidFill>
                  <a:srgbClr val="002060"/>
                </a:solidFill>
                <a:latin typeface="Arial"/>
                <a:cs typeface="Arial"/>
              </a:rPr>
              <a:t> </a:t>
            </a:r>
            <a:r>
              <a:rPr lang="en-US" dirty="0" err="1">
                <a:solidFill>
                  <a:srgbClr val="002060"/>
                </a:solidFill>
                <a:latin typeface="Arial"/>
                <a:cs typeface="Arial"/>
              </a:rPr>
              <a:t>των</a:t>
            </a:r>
            <a:r>
              <a:rPr lang="en-US" dirty="0">
                <a:solidFill>
                  <a:srgbClr val="002060"/>
                </a:solidFill>
                <a:latin typeface="Arial"/>
                <a:cs typeface="Arial"/>
              </a:rPr>
              <a:t> </a:t>
            </a:r>
            <a:r>
              <a:rPr lang="en-US" dirty="0" err="1">
                <a:solidFill>
                  <a:srgbClr val="002060"/>
                </a:solidFill>
                <a:latin typeface="Arial"/>
                <a:cs typeface="Arial"/>
              </a:rPr>
              <a:t>κρ</a:t>
            </a:r>
            <a:r>
              <a:rPr lang="en-US" dirty="0">
                <a:solidFill>
                  <a:srgbClr val="002060"/>
                </a:solidFill>
                <a:latin typeface="Arial"/>
                <a:cs typeface="Arial"/>
              </a:rPr>
              <a:t>α</a:t>
            </a:r>
            <a:r>
              <a:rPr lang="en-US" dirty="0" err="1">
                <a:solidFill>
                  <a:srgbClr val="002060"/>
                </a:solidFill>
                <a:latin typeface="Arial"/>
                <a:cs typeface="Arial"/>
              </a:rPr>
              <a:t>τών</a:t>
            </a:r>
            <a:r>
              <a:rPr lang="en-US" dirty="0">
                <a:solidFill>
                  <a:srgbClr val="002060"/>
                </a:solidFill>
                <a:latin typeface="Arial"/>
                <a:cs typeface="Arial"/>
              </a:rPr>
              <a:t> </a:t>
            </a:r>
            <a:r>
              <a:rPr lang="en-US" dirty="0" err="1">
                <a:solidFill>
                  <a:srgbClr val="002060"/>
                </a:solidFill>
                <a:latin typeface="Arial"/>
                <a:cs typeface="Arial"/>
              </a:rPr>
              <a:t>μελών</a:t>
            </a:r>
            <a:r>
              <a:rPr lang="en-US" dirty="0">
                <a:solidFill>
                  <a:srgbClr val="002060"/>
                </a:solidFill>
                <a:latin typeface="Arial"/>
                <a:cs typeface="Arial"/>
              </a:rPr>
              <a:t>.</a:t>
            </a:r>
            <a:endParaRPr lang="en-US" dirty="0"/>
          </a:p>
          <a:p>
            <a:pPr>
              <a:buClr>
                <a:srgbClr val="034EA1"/>
              </a:buClr>
              <a:buFont typeface="Arial"/>
              <a:buChar char="•"/>
            </a:pPr>
            <a:endParaRPr lang="en-US" dirty="0">
              <a:solidFill>
                <a:srgbClr val="002060"/>
              </a:solidFill>
              <a:latin typeface="Arial"/>
              <a:cs typeface="Arial"/>
            </a:endParaRPr>
          </a:p>
          <a:p>
            <a:pPr>
              <a:buClr>
                <a:srgbClr val="034EA1"/>
              </a:buClr>
              <a:buFont typeface="Arial"/>
              <a:buChar char="•"/>
            </a:pPr>
            <a:r>
              <a:rPr lang="en-US" dirty="0">
                <a:solidFill>
                  <a:srgbClr val="002060"/>
                </a:solidFill>
                <a:latin typeface="Arial"/>
                <a:cs typeface="Arial"/>
              </a:rPr>
              <a:t>Η </a:t>
            </a:r>
            <a:r>
              <a:rPr lang="en-US" dirty="0" err="1">
                <a:solidFill>
                  <a:srgbClr val="002060"/>
                </a:solidFill>
                <a:latin typeface="Arial"/>
                <a:cs typeface="Arial"/>
              </a:rPr>
              <a:t>εφ</a:t>
            </a:r>
            <a:r>
              <a:rPr lang="en-US" dirty="0">
                <a:solidFill>
                  <a:srgbClr val="002060"/>
                </a:solidFill>
                <a:latin typeface="Arial"/>
                <a:cs typeface="Arial"/>
              </a:rPr>
              <a:t>αρμογή του EUCDM διασφαλίζει την εναρμόνιση </a:t>
            </a:r>
            <a:r>
              <a:rPr lang="en-US" dirty="0">
                <a:solidFill>
                  <a:srgbClr val="002060"/>
                </a:solidFill>
                <a:latin typeface="Arial"/>
                <a:ea typeface="Arial MT"/>
                <a:cs typeface="Arial"/>
              </a:rPr>
              <a:t>των νομικά καθορισμένων δεδομένων που πρέπει να παρέχουν οι οικονομικοί φορείς κατά την υποβολή διασαφήσεων ή γνωστοποιήσεων στις αρμόδιες τελωνειακές αρχές.</a:t>
            </a:r>
            <a:endParaRPr lang="en-US" dirty="0"/>
          </a:p>
          <a:p>
            <a:pPr>
              <a:buClr>
                <a:srgbClr val="034EA1"/>
              </a:buClr>
              <a:buFont typeface="Arial"/>
              <a:buChar char="•"/>
            </a:pPr>
            <a:endParaRPr lang="en-US" dirty="0">
              <a:solidFill>
                <a:srgbClr val="002060"/>
              </a:solidFill>
              <a:latin typeface="Arial"/>
              <a:ea typeface="Arial MT"/>
              <a:cs typeface="Arial"/>
            </a:endParaRPr>
          </a:p>
          <a:p>
            <a:pPr>
              <a:buClr>
                <a:srgbClr val="034EA1"/>
              </a:buClr>
              <a:buFont typeface="Arial"/>
              <a:buChar char="•"/>
            </a:pPr>
            <a:r>
              <a:rPr lang="en-US" dirty="0" err="1">
                <a:solidFill>
                  <a:srgbClr val="002060"/>
                </a:solidFill>
                <a:latin typeface="Arial"/>
                <a:ea typeface="Arial MT"/>
                <a:cs typeface="Arial"/>
              </a:rPr>
              <a:t>Το</a:t>
            </a:r>
            <a:r>
              <a:rPr lang="en-US" dirty="0">
                <a:solidFill>
                  <a:srgbClr val="002060"/>
                </a:solidFill>
                <a:latin typeface="Arial"/>
                <a:ea typeface="Arial MT"/>
                <a:cs typeface="Arial"/>
              </a:rPr>
              <a:t> EUCDM π</a:t>
            </a:r>
            <a:r>
              <a:rPr lang="en-US" dirty="0" err="1">
                <a:solidFill>
                  <a:srgbClr val="002060"/>
                </a:solidFill>
                <a:latin typeface="Arial"/>
                <a:ea typeface="Arial MT"/>
                <a:cs typeface="Arial"/>
              </a:rPr>
              <a:t>εριέχει</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τη</a:t>
            </a:r>
            <a:r>
              <a:rPr lang="en-US" dirty="0">
                <a:solidFill>
                  <a:srgbClr val="002060"/>
                </a:solidFill>
                <a:latin typeface="Arial"/>
                <a:ea typeface="Arial MT"/>
                <a:cs typeface="Arial"/>
              </a:rPr>
              <a:t> χα</a:t>
            </a:r>
            <a:r>
              <a:rPr lang="en-US" dirty="0" err="1">
                <a:solidFill>
                  <a:srgbClr val="002060"/>
                </a:solidFill>
                <a:latin typeface="Arial"/>
                <a:ea typeface="Arial MT"/>
                <a:cs typeface="Arial"/>
              </a:rPr>
              <a:t>ρτογράφηση</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των</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εν</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λόγω</a:t>
            </a:r>
            <a:r>
              <a:rPr lang="en-US" dirty="0">
                <a:solidFill>
                  <a:srgbClr val="002060"/>
                </a:solidFill>
                <a:latin typeface="Arial"/>
                <a:ea typeface="Arial MT"/>
                <a:cs typeface="Arial"/>
              </a:rPr>
              <a:t> απα</a:t>
            </a:r>
            <a:r>
              <a:rPr lang="en-US" dirty="0" err="1">
                <a:solidFill>
                  <a:srgbClr val="002060"/>
                </a:solidFill>
                <a:latin typeface="Arial"/>
                <a:ea typeface="Arial MT"/>
                <a:cs typeface="Arial"/>
              </a:rPr>
              <a:t>ιτήσεων</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δεδομένων</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με</a:t>
            </a:r>
            <a:r>
              <a:rPr lang="en-US" dirty="0">
                <a:solidFill>
                  <a:srgbClr val="002060"/>
                </a:solidFill>
                <a:latin typeface="Arial"/>
                <a:ea typeface="Arial MT"/>
                <a:cs typeface="Arial"/>
              </a:rPr>
              <a:t> β</a:t>
            </a:r>
            <a:r>
              <a:rPr lang="en-US" dirty="0" err="1">
                <a:solidFill>
                  <a:srgbClr val="002060"/>
                </a:solidFill>
                <a:latin typeface="Arial"/>
                <a:ea typeface="Arial MT"/>
                <a:cs typeface="Arial"/>
              </a:rPr>
              <a:t>άση</a:t>
            </a:r>
            <a:r>
              <a:rPr lang="en-US" dirty="0">
                <a:solidFill>
                  <a:srgbClr val="002060"/>
                </a:solidFill>
                <a:latin typeface="Arial"/>
                <a:ea typeface="Arial MT"/>
                <a:cs typeface="Arial"/>
              </a:rPr>
              <a:t> </a:t>
            </a:r>
            <a:r>
              <a:rPr lang="en-US" dirty="0" err="1">
                <a:solidFill>
                  <a:srgbClr val="002060"/>
                </a:solidFill>
                <a:latin typeface="Arial"/>
                <a:ea typeface="Arial MT"/>
                <a:cs typeface="Arial"/>
              </a:rPr>
              <a:t>το</a:t>
            </a:r>
            <a:r>
              <a:rPr lang="en-US" dirty="0">
                <a:solidFill>
                  <a:srgbClr val="002060"/>
                </a:solidFill>
                <a:latin typeface="Arial"/>
                <a:ea typeface="Arial MT"/>
                <a:cs typeface="Arial"/>
              </a:rPr>
              <a:t> </a:t>
            </a:r>
            <a:r>
              <a:rPr lang="en-US" b="1" dirty="0" err="1">
                <a:solidFill>
                  <a:srgbClr val="002060"/>
                </a:solidFill>
                <a:latin typeface="Arial"/>
                <a:cs typeface="Arial"/>
              </a:rPr>
              <a:t>μοντέλο</a:t>
            </a:r>
            <a:r>
              <a:rPr lang="en-US" b="1" dirty="0">
                <a:solidFill>
                  <a:srgbClr val="002060"/>
                </a:solidFill>
                <a:latin typeface="Arial"/>
                <a:cs typeface="Arial"/>
              </a:rPr>
              <a:t> </a:t>
            </a:r>
            <a:r>
              <a:rPr lang="en-US" b="1" dirty="0" err="1">
                <a:solidFill>
                  <a:srgbClr val="002060"/>
                </a:solidFill>
                <a:latin typeface="Arial"/>
                <a:cs typeface="Arial"/>
              </a:rPr>
              <a:t>δεδομένων</a:t>
            </a:r>
            <a:r>
              <a:rPr lang="en-US" b="1" dirty="0">
                <a:solidFill>
                  <a:srgbClr val="002060"/>
                </a:solidFill>
                <a:latin typeface="Arial"/>
                <a:cs typeface="Arial"/>
              </a:rPr>
              <a:t> </a:t>
            </a:r>
            <a:r>
              <a:rPr lang="en-US" b="1" dirty="0" err="1">
                <a:solidFill>
                  <a:srgbClr val="002060"/>
                </a:solidFill>
                <a:latin typeface="Arial"/>
                <a:cs typeface="Arial"/>
              </a:rPr>
              <a:t>του</a:t>
            </a:r>
            <a:r>
              <a:rPr lang="en-US" b="1" dirty="0">
                <a:solidFill>
                  <a:srgbClr val="002060"/>
                </a:solidFill>
                <a:latin typeface="Arial"/>
                <a:cs typeface="Arial"/>
              </a:rPr>
              <a:t> ΠΟΤ (WCO DM).</a:t>
            </a:r>
            <a:endParaRPr lang="en-US" dirty="0"/>
          </a:p>
          <a:p>
            <a:pPr>
              <a:buClr>
                <a:srgbClr val="034EA1"/>
              </a:buClr>
              <a:buFont typeface="Arial"/>
              <a:buChar char="•"/>
            </a:pPr>
            <a:endParaRPr lang="en-US" b="1" dirty="0">
              <a:solidFill>
                <a:srgbClr val="002060"/>
              </a:solidFill>
              <a:latin typeface="Arial"/>
              <a:ea typeface="Arial MT"/>
              <a:cs typeface="Arial"/>
            </a:endParaRPr>
          </a:p>
          <a:p>
            <a:pPr>
              <a:buClr>
                <a:srgbClr val="034EA1"/>
              </a:buClr>
              <a:buFont typeface="Arial"/>
              <a:buChar char="•"/>
            </a:pPr>
            <a:r>
              <a:rPr lang="en-US" dirty="0" err="1">
                <a:solidFill>
                  <a:srgbClr val="112C63"/>
                </a:solidFill>
                <a:latin typeface="Arial"/>
                <a:ea typeface="Arial MT"/>
                <a:cs typeface="Arial"/>
              </a:rPr>
              <a:t>Οι</a:t>
            </a:r>
            <a:r>
              <a:rPr lang="en-US" dirty="0">
                <a:solidFill>
                  <a:srgbClr val="112C63"/>
                </a:solidFill>
                <a:latin typeface="Arial"/>
                <a:ea typeface="Arial MT"/>
                <a:cs typeface="Arial"/>
              </a:rPr>
              <a:t> </a:t>
            </a:r>
            <a:r>
              <a:rPr lang="en-US" dirty="0" err="1">
                <a:solidFill>
                  <a:srgbClr val="112C63"/>
                </a:solidFill>
                <a:latin typeface="Arial"/>
                <a:ea typeface="Arial MT"/>
                <a:cs typeface="Arial"/>
              </a:rPr>
              <a:t>κοινές</a:t>
            </a:r>
            <a:r>
              <a:rPr lang="en-US" dirty="0">
                <a:solidFill>
                  <a:srgbClr val="112C63"/>
                </a:solidFill>
                <a:latin typeface="Arial"/>
                <a:ea typeface="Arial MT"/>
                <a:cs typeface="Arial"/>
              </a:rPr>
              <a:t> απα</a:t>
            </a:r>
            <a:r>
              <a:rPr lang="en-US" dirty="0" err="1">
                <a:solidFill>
                  <a:srgbClr val="112C63"/>
                </a:solidFill>
                <a:latin typeface="Arial"/>
                <a:ea typeface="Arial MT"/>
                <a:cs typeface="Arial"/>
              </a:rPr>
              <a:t>ιτήσεις</a:t>
            </a:r>
            <a:r>
              <a:rPr lang="en-US" dirty="0">
                <a:solidFill>
                  <a:srgbClr val="112C63"/>
                </a:solidFill>
                <a:latin typeface="Arial"/>
                <a:ea typeface="Arial MT"/>
                <a:cs typeface="Arial"/>
              </a:rPr>
              <a:t> </a:t>
            </a:r>
            <a:r>
              <a:rPr lang="en-US" dirty="0" err="1">
                <a:solidFill>
                  <a:srgbClr val="112C63"/>
                </a:solidFill>
                <a:latin typeface="Arial"/>
                <a:ea typeface="Arial MT"/>
                <a:cs typeface="Arial"/>
              </a:rPr>
              <a:t>δεδομένων</a:t>
            </a:r>
            <a:r>
              <a:rPr lang="en-US" dirty="0">
                <a:solidFill>
                  <a:srgbClr val="112C63"/>
                </a:solidFill>
                <a:latin typeface="Arial"/>
                <a:ea typeface="Arial MT"/>
                <a:cs typeface="Arial"/>
              </a:rPr>
              <a:t> </a:t>
            </a:r>
            <a:r>
              <a:rPr lang="en-US" dirty="0" err="1">
                <a:solidFill>
                  <a:srgbClr val="112C63"/>
                </a:solidFill>
                <a:latin typeface="Arial"/>
                <a:ea typeface="Arial MT"/>
                <a:cs typeface="Arial"/>
              </a:rPr>
              <a:t>του</a:t>
            </a:r>
            <a:r>
              <a:rPr lang="en-US" dirty="0">
                <a:solidFill>
                  <a:srgbClr val="112C63"/>
                </a:solidFill>
                <a:latin typeface="Arial"/>
                <a:ea typeface="Arial MT"/>
                <a:cs typeface="Arial"/>
              </a:rPr>
              <a:t> EUCDM </a:t>
            </a:r>
            <a:r>
              <a:rPr lang="en-US" dirty="0" err="1">
                <a:solidFill>
                  <a:srgbClr val="112C63"/>
                </a:solidFill>
                <a:latin typeface="Arial"/>
                <a:ea typeface="Arial MT"/>
                <a:cs typeface="Arial"/>
              </a:rPr>
              <a:t>γι</a:t>
            </a:r>
            <a:r>
              <a:rPr lang="en-US" dirty="0">
                <a:solidFill>
                  <a:srgbClr val="112C63"/>
                </a:solidFill>
                <a:latin typeface="Arial"/>
                <a:ea typeface="Arial MT"/>
                <a:cs typeface="Arial"/>
              </a:rPr>
              <a:t>α διασαφήσεις/γνωστοποιήσεις και οι μορφότυποι/κωδικοί των εν λόγω απαιτήσεων καθορίζονται στη νομοθετική δέσμη του </a:t>
            </a:r>
            <a:r>
              <a:rPr lang="el-GR" dirty="0">
                <a:solidFill>
                  <a:srgbClr val="112C63"/>
                </a:solidFill>
                <a:latin typeface="Arial"/>
                <a:ea typeface="Arial MT"/>
                <a:cs typeface="Arial"/>
              </a:rPr>
              <a:t>ΕΤΚ </a:t>
            </a:r>
            <a:r>
              <a:rPr lang="en-US" dirty="0">
                <a:solidFill>
                  <a:srgbClr val="112C63"/>
                </a:solidFill>
                <a:latin typeface="Arial"/>
                <a:ea typeface="Arial MT"/>
                <a:cs typeface="Arial"/>
              </a:rPr>
              <a:t>(</a:t>
            </a:r>
            <a:r>
              <a:rPr lang="en-US" b="1" dirty="0">
                <a:solidFill>
                  <a:srgbClr val="112C63"/>
                </a:solidFill>
                <a:latin typeface="Arial"/>
                <a:ea typeface="Arial MT"/>
                <a:cs typeface="Arial"/>
              </a:rPr>
              <a:t>Πα</a:t>
            </a:r>
            <a:r>
              <a:rPr lang="en-US" b="1" dirty="0" err="1">
                <a:solidFill>
                  <a:srgbClr val="112C63"/>
                </a:solidFill>
                <a:latin typeface="Arial"/>
                <a:ea typeface="Arial MT"/>
                <a:cs typeface="Arial"/>
              </a:rPr>
              <a:t>ράρτημ</a:t>
            </a:r>
            <a:r>
              <a:rPr lang="en-US" b="1" dirty="0">
                <a:solidFill>
                  <a:srgbClr val="112C63"/>
                </a:solidFill>
                <a:latin typeface="Arial"/>
                <a:ea typeface="Arial MT"/>
                <a:cs typeface="Arial"/>
              </a:rPr>
              <a:t>α Β UCC DA </a:t>
            </a:r>
            <a:r>
              <a:rPr lang="en-US" dirty="0">
                <a:solidFill>
                  <a:srgbClr val="112C63"/>
                </a:solidFill>
                <a:latin typeface="Arial"/>
                <a:ea typeface="Arial MT"/>
                <a:cs typeface="Arial"/>
              </a:rPr>
              <a:t>και </a:t>
            </a:r>
            <a:r>
              <a:rPr lang="en-US" b="1" dirty="0">
                <a:solidFill>
                  <a:srgbClr val="112C63"/>
                </a:solidFill>
                <a:latin typeface="Arial"/>
                <a:ea typeface="Arial MT"/>
                <a:cs typeface="Arial"/>
              </a:rPr>
              <a:t>Παράρτημα Β UCC IA</a:t>
            </a:r>
            <a:r>
              <a:rPr lang="en-US" dirty="0">
                <a:solidFill>
                  <a:srgbClr val="112C63"/>
                </a:solidFill>
                <a:latin typeface="Arial"/>
                <a:ea typeface="Arial MT"/>
                <a:cs typeface="Arial"/>
              </a:rPr>
              <a:t>).</a:t>
            </a:r>
            <a:endParaRPr lang="en-US" dirty="0">
              <a:solidFill>
                <a:srgbClr val="112C63"/>
              </a:solidFill>
              <a:latin typeface="Arial"/>
            </a:endParaRPr>
          </a:p>
          <a:p>
            <a:pPr>
              <a:spcBef>
                <a:spcPts val="100"/>
              </a:spcBef>
              <a:buClr>
                <a:srgbClr val="034EA1"/>
              </a:buClr>
              <a:buFontTx/>
              <a:buChar char="•"/>
            </a:pPr>
            <a:endParaRPr lang="en-US" altLang="en-US" dirty="0">
              <a:solidFill>
                <a:srgbClr val="002060"/>
              </a:solidFill>
              <a:latin typeface="Arial MT"/>
            </a:endParaRPr>
          </a:p>
        </p:txBody>
      </p:sp>
      <p:sp>
        <p:nvSpPr>
          <p:cNvPr id="95235" name="object 3">
            <a:extLst>
              <a:ext uri="{FF2B5EF4-FFF2-40B4-BE49-F238E27FC236}">
                <a16:creationId xmlns:a16="http://schemas.microsoft.com/office/drawing/2014/main" id="{7DA873EE-A17E-6926-F5D1-DCBCE94EC31C}"/>
              </a:ext>
            </a:extLst>
          </p:cNvPr>
          <p:cNvSpPr>
            <a:spLocks noGrp="1"/>
          </p:cNvSpPr>
          <p:nvPr>
            <p:ph type="title"/>
          </p:nvPr>
        </p:nvSpPr>
        <p:spPr>
          <a:xfrm>
            <a:off x="1049338" y="438150"/>
            <a:ext cx="10520362" cy="504825"/>
          </a:xfrm>
        </p:spPr>
        <p:txBody>
          <a:bodyPr lIns="0" tIns="12065" rIns="0" bIns="0">
            <a:spAutoFit/>
          </a:bodyPr>
          <a:lstStyle/>
          <a:p>
            <a:pPr marL="12700">
              <a:lnSpc>
                <a:spcPct val="100000"/>
              </a:lnSpc>
              <a:spcBef>
                <a:spcPts val="100"/>
              </a:spcBef>
            </a:pPr>
            <a:r>
              <a:rPr lang="en-US" altLang="en-US" sz="3200"/>
              <a:t>Μοντέλο τελωνειακών δεδομένων της ΕΕ (EUCDM)</a:t>
            </a:r>
          </a:p>
        </p:txBody>
      </p:sp>
    </p:spTree>
    <p:extLst>
      <p:ext uri="{BB962C8B-B14F-4D97-AF65-F5344CB8AC3E}">
        <p14:creationId xmlns:p14="http://schemas.microsoft.com/office/powerpoint/2010/main" val="109004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Εικόνα 3">
            <a:extLst>
              <a:ext uri="{FF2B5EF4-FFF2-40B4-BE49-F238E27FC236}">
                <a16:creationId xmlns:a16="http://schemas.microsoft.com/office/drawing/2014/main" id="{3E73CDA5-DD33-7B90-7FB5-AA4E389C64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631825"/>
            <a:ext cx="92964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Ορθογώνιο 3">
            <a:extLst>
              <a:ext uri="{FF2B5EF4-FFF2-40B4-BE49-F238E27FC236}">
                <a16:creationId xmlns:a16="http://schemas.microsoft.com/office/drawing/2014/main" id="{B1E71ACC-9478-DFED-22CC-2494DC742AD6}"/>
              </a:ext>
            </a:extLst>
          </p:cNvPr>
          <p:cNvSpPr>
            <a:spLocks noChangeArrowheads="1"/>
          </p:cNvSpPr>
          <p:nvPr/>
        </p:nvSpPr>
        <p:spPr bwMode="auto">
          <a:xfrm>
            <a:off x="782638" y="2359025"/>
            <a:ext cx="59856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n-US" sz="3600" b="1" dirty="0"/>
              <a:t>Σύνοψη αλλαγών στο </a:t>
            </a:r>
            <a:r>
              <a:rPr lang="en-US" altLang="en-US" sz="3600" b="1" dirty="0"/>
              <a:t>AES</a:t>
            </a:r>
          </a:p>
          <a:p>
            <a:r>
              <a:rPr lang="el-GR" altLang="en-US" sz="2000" dirty="0"/>
              <a:t>Νέες &amp;</a:t>
            </a:r>
            <a:r>
              <a:rPr lang="el-GR" altLang="en-US" sz="2000" b="1" dirty="0"/>
              <a:t> </a:t>
            </a:r>
            <a:r>
              <a:rPr lang="el-GR" sz="2000" dirty="0" err="1"/>
              <a:t>επικαιροποιημένες</a:t>
            </a:r>
            <a:r>
              <a:rPr lang="el-GR" sz="2000" dirty="0"/>
              <a:t> λειτουργικότητες </a:t>
            </a:r>
            <a:endParaRPr lang="el-GR" altLang="en-US" sz="2000" b="1" dirty="0"/>
          </a:p>
        </p:txBody>
      </p:sp>
    </p:spTree>
    <p:extLst>
      <p:ext uri="{BB962C8B-B14F-4D97-AF65-F5344CB8AC3E}">
        <p14:creationId xmlns:p14="http://schemas.microsoft.com/office/powerpoint/2010/main" val="253074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1724287C-824D-4B3A-9655-D3577E1905A1}"/>
              </a:ext>
            </a:extLst>
          </p:cNvPr>
          <p:cNvSpPr/>
          <p:nvPr/>
        </p:nvSpPr>
        <p:spPr>
          <a:xfrm>
            <a:off x="395926" y="580210"/>
            <a:ext cx="11491274" cy="4574522"/>
          </a:xfrm>
          <a:prstGeom prst="rect">
            <a:avLst/>
          </a:prstGeom>
        </p:spPr>
        <p:txBody>
          <a:bodyPr wrap="square">
            <a:spAutoFit/>
          </a:bodyPr>
          <a:lstStyle/>
          <a:p>
            <a:pPr lvl="1" algn="ctr">
              <a:lnSpc>
                <a:spcPct val="115000"/>
              </a:lnSpc>
              <a:spcBef>
                <a:spcPts val="1200"/>
              </a:spcBef>
              <a:spcAft>
                <a:spcPts val="1200"/>
              </a:spcAft>
            </a:pPr>
            <a:r>
              <a:rPr lang="el-GR" b="1" dirty="0">
                <a:latin typeface="Franklin Gothic Medium" panose="020B0603020102020204" pitchFamily="34" charset="0"/>
              </a:rPr>
              <a:t>Σύνοψη αλλαγών στο </a:t>
            </a:r>
            <a:r>
              <a:rPr lang="en-US" b="1" dirty="0">
                <a:latin typeface="Franklin Gothic Medium" panose="020B0603020102020204" pitchFamily="34" charset="0"/>
              </a:rPr>
              <a:t>AES</a:t>
            </a:r>
            <a:r>
              <a:rPr lang="el-GR" b="1" dirty="0">
                <a:latin typeface="Franklin Gothic Medium" panose="020B0603020102020204" pitchFamily="34" charset="0"/>
              </a:rPr>
              <a:t> (1/3)</a:t>
            </a:r>
          </a:p>
          <a:p>
            <a:pPr algn="just">
              <a:lnSpc>
                <a:spcPct val="115000"/>
              </a:lnSpc>
              <a:spcBef>
                <a:spcPts val="1200"/>
              </a:spcBef>
              <a:spcAft>
                <a:spcPts val="600"/>
              </a:spcAft>
            </a:pPr>
            <a:r>
              <a:rPr lang="el-GR" sz="1500" dirty="0">
                <a:latin typeface="Franklin Gothic Medium" panose="020B0603020102020204" pitchFamily="34" charset="0"/>
              </a:rPr>
              <a:t>Οι </a:t>
            </a:r>
            <a:r>
              <a:rPr lang="el-GR" sz="1500" b="1" dirty="0">
                <a:latin typeface="Franklin Gothic Medium" panose="020B0603020102020204" pitchFamily="34" charset="0"/>
              </a:rPr>
              <a:t>νέες</a:t>
            </a:r>
            <a:r>
              <a:rPr lang="el-GR" sz="1500" dirty="0">
                <a:latin typeface="Franklin Gothic Medium" panose="020B0603020102020204" pitchFamily="34" charset="0"/>
              </a:rPr>
              <a:t> λειτουργικότητες που εφαρμόζονται στο πλαίσιο του </a:t>
            </a:r>
            <a:r>
              <a:rPr lang="en-US" sz="1500" dirty="0">
                <a:latin typeface="Franklin Gothic Medium" panose="020B0603020102020204" pitchFamily="34" charset="0"/>
              </a:rPr>
              <a:t>AES </a:t>
            </a:r>
            <a:r>
              <a:rPr lang="el-GR" sz="1500" dirty="0">
                <a:latin typeface="Franklin Gothic Medium" panose="020B0603020102020204" pitchFamily="34" charset="0"/>
              </a:rPr>
              <a:t>είναι οι ακόλουθες:</a:t>
            </a:r>
          </a:p>
          <a:p>
            <a:pPr algn="just">
              <a:lnSpc>
                <a:spcPct val="115000"/>
              </a:lnSpc>
              <a:spcBef>
                <a:spcPts val="600"/>
              </a:spcBef>
              <a:spcAft>
                <a:spcPts val="600"/>
              </a:spcAft>
            </a:pPr>
            <a:r>
              <a:rPr lang="el-GR" sz="1500" b="1" dirty="0">
                <a:latin typeface="Franklin Gothic Medium" panose="020B0603020102020204" pitchFamily="34" charset="0"/>
              </a:rPr>
              <a:t>Κεντρικός τελωνισμός στην εξαγωγή</a:t>
            </a:r>
          </a:p>
          <a:p>
            <a:pPr algn="just">
              <a:lnSpc>
                <a:spcPct val="115000"/>
              </a:lnSpc>
              <a:spcBef>
                <a:spcPts val="600"/>
              </a:spcBef>
              <a:spcAft>
                <a:spcPts val="0"/>
              </a:spcAft>
            </a:pPr>
            <a:r>
              <a:rPr lang="el-GR" sz="1500" dirty="0">
                <a:latin typeface="Franklin Gothic Medium" panose="020B0603020102020204" pitchFamily="34" charset="0"/>
              </a:rPr>
              <a:t>Ο κεντρικός τελωνισμός επιτρέπει σε ένα πρόσωπο να υποβάλλει διασάφηση εξαγωγής στο αρμόδιο τελωνείο του τόπου όπου είναι εγκατεστημένο (τελωνείο ελέγχου), ενώ τα προς εξαγωγή εμπορεύματα προσκομίζονται σε διαφορετικό τελωνείο (τελωνείο προσκόμισης).</a:t>
            </a:r>
          </a:p>
          <a:p>
            <a:pPr algn="just">
              <a:lnSpc>
                <a:spcPct val="115000"/>
              </a:lnSpc>
              <a:spcBef>
                <a:spcPts val="600"/>
              </a:spcBef>
              <a:spcAft>
                <a:spcPts val="600"/>
              </a:spcAft>
            </a:pPr>
            <a:r>
              <a:rPr lang="el-GR" sz="1500" b="1" dirty="0">
                <a:latin typeface="Franklin Gothic Medium" panose="020B0603020102020204" pitchFamily="34" charset="0"/>
              </a:rPr>
              <a:t>Διασάφηση πριν από την προσκόμιση των εμπορευμάτων</a:t>
            </a:r>
            <a:r>
              <a:rPr lang="el-GR" sz="1500" dirty="0">
                <a:latin typeface="Franklin Gothic Medium" panose="020B0603020102020204" pitchFamily="34" charset="0"/>
              </a:rPr>
              <a:t>.</a:t>
            </a:r>
          </a:p>
          <a:p>
            <a:pPr algn="just">
              <a:lnSpc>
                <a:spcPct val="115000"/>
              </a:lnSpc>
              <a:spcAft>
                <a:spcPts val="600"/>
              </a:spcAft>
            </a:pPr>
            <a:r>
              <a:rPr lang="el-GR" sz="1500" dirty="0">
                <a:latin typeface="Franklin Gothic Medium" panose="020B0603020102020204" pitchFamily="34" charset="0"/>
              </a:rPr>
              <a:t>Η δυνατότητα υποβολής διασάφησης εξαγωγής πριν από την προσκόμιση των εμπορευμάτων στο τελωνείο επιτρέπει στον οικονομικό φορέα να ξεκινήσει τις τελωνειακές διατυπώσεις πριν τα εμπορεύματα καταστούν διαθέσιμα στο τελωνείο για ενδεχόμενο έλεγχο, επιταχύνοντας έτσι σημαντικά την παράδοση των εμπορευμάτων προς εξαγωγή. </a:t>
            </a:r>
          </a:p>
          <a:p>
            <a:pPr algn="just">
              <a:lnSpc>
                <a:spcPct val="115000"/>
              </a:lnSpc>
              <a:spcBef>
                <a:spcPts val="600"/>
              </a:spcBef>
              <a:spcAft>
                <a:spcPts val="600"/>
              </a:spcAft>
            </a:pPr>
            <a:r>
              <a:rPr lang="el-GR" sz="1500" b="1" dirty="0">
                <a:latin typeface="Franklin Gothic Medium" panose="020B0603020102020204" pitchFamily="34" charset="0"/>
              </a:rPr>
              <a:t>Απλουστευμένη και συμπληρωματική διασάφηση</a:t>
            </a:r>
          </a:p>
          <a:p>
            <a:pPr algn="just">
              <a:lnSpc>
                <a:spcPct val="115000"/>
              </a:lnSpc>
              <a:spcAft>
                <a:spcPts val="0"/>
              </a:spcAft>
            </a:pPr>
            <a:r>
              <a:rPr lang="el-GR" sz="1500" dirty="0">
                <a:latin typeface="Franklin Gothic Medium" panose="020B0603020102020204" pitchFamily="34" charset="0"/>
              </a:rPr>
              <a:t>Η δυνατότητα υποβολής απλουστευμένης διασάφησης εξαγωγής καθιστά δυνατή την παράδοση των εμπορευμάτων προς εξαγωγή βάσει ενός μειωμένου συνόλου δεδομένων, ενώ το πλήρες σύνολο δεδομένων υποβάλλεται μέσω της συμπληρωματικής διασάφησης μετά τη χορήγηση της άδειας παραλαβής των εμπορευμάτων από το τελωνείο εξαγωγής.</a:t>
            </a:r>
          </a:p>
        </p:txBody>
      </p:sp>
    </p:spTree>
    <p:extLst>
      <p:ext uri="{BB962C8B-B14F-4D97-AF65-F5344CB8AC3E}">
        <p14:creationId xmlns:p14="http://schemas.microsoft.com/office/powerpoint/2010/main" val="3650754146"/>
      </p:ext>
    </p:extLst>
  </p:cSld>
  <p:clrMapOvr>
    <a:masterClrMapping/>
  </p:clrMapOvr>
</p:sld>
</file>

<file path=ppt/theme/theme1.xml><?xml version="1.0" encoding="utf-8"?>
<a:theme xmlns:a="http://schemas.openxmlformats.org/drawingml/2006/main" name="ppt">
  <a:themeElements>
    <a:clrScheme name="ΑΑΔΕ colors">
      <a:dk1>
        <a:srgbClr val="112C63"/>
      </a:dk1>
      <a:lt1>
        <a:srgbClr val="FEFFFF"/>
      </a:lt1>
      <a:dk2>
        <a:srgbClr val="009FDF"/>
      </a:dk2>
      <a:lt2>
        <a:srgbClr val="E7E6E6"/>
      </a:lt2>
      <a:accent1>
        <a:srgbClr val="0C49BA"/>
      </a:accent1>
      <a:accent2>
        <a:srgbClr val="0C49BA"/>
      </a:accent2>
      <a:accent3>
        <a:srgbClr val="112C63"/>
      </a:accent3>
      <a:accent4>
        <a:srgbClr val="0B499F"/>
      </a:accent4>
      <a:accent5>
        <a:srgbClr val="009FDF"/>
      </a:accent5>
      <a:accent6>
        <a:srgbClr val="0C49BA"/>
      </a:accent6>
      <a:hlink>
        <a:srgbClr val="009FDF"/>
      </a:hlink>
      <a:folHlink>
        <a:srgbClr val="009FD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DE_Branding_pptx_template1" id="{122AE4DF-B901-BB4F-A3E1-D424BD4A44FD}" vid="{586DC34A-5417-914C-B8AB-6E0C8C24F96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F65E098B0A8D48A62D32C49A8FDD51" ma:contentTypeVersion="10" ma:contentTypeDescription="Create a new document." ma:contentTypeScope="" ma:versionID="68c00a2768ab0f6a0db0552b600d08ab">
  <xsd:schema xmlns:xsd="http://www.w3.org/2001/XMLSchema" xmlns:xs="http://www.w3.org/2001/XMLSchema" xmlns:p="http://schemas.microsoft.com/office/2006/metadata/properties" xmlns:ns2="de96c481-e8a7-471e-92d4-108817f5757d" targetNamespace="http://schemas.microsoft.com/office/2006/metadata/properties" ma:root="true" ma:fieldsID="d894061767db72de8f65b2f64fe421f2" ns2:_="">
    <xsd:import namespace="de96c481-e8a7-471e-92d4-108817f5757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6c481-e8a7-471e-92d4-108817f575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322d0e-1daf-4d02-a8d2-52a75c65579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6FD58D-95F3-4AD0-96E4-D0AF16F4C7EC}">
  <ds:schemaRefs>
    <ds:schemaRef ds:uri="http://schemas.microsoft.com/sharepoint/v3/contenttype/forms"/>
  </ds:schemaRefs>
</ds:datastoreItem>
</file>

<file path=customXml/itemProps2.xml><?xml version="1.0" encoding="utf-8"?>
<ds:datastoreItem xmlns:ds="http://schemas.openxmlformats.org/officeDocument/2006/customXml" ds:itemID="{7A9AE3B9-9BFF-4692-8C23-83E501727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6c481-e8a7-471e-92d4-108817f575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
  <TotalTime>1723</TotalTime>
  <Words>3039</Words>
  <Application>Microsoft Office PowerPoint</Application>
  <PresentationFormat>Ευρεία οθόνη</PresentationFormat>
  <Paragraphs>577</Paragraphs>
  <Slides>39</Slides>
  <Notes>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39</vt:i4>
      </vt:variant>
    </vt:vector>
  </HeadingPairs>
  <TitlesOfParts>
    <vt:vector size="50" baseType="lpstr">
      <vt:lpstr>Arial</vt:lpstr>
      <vt:lpstr>Arial MT</vt:lpstr>
      <vt:lpstr>Calibri</vt:lpstr>
      <vt:lpstr>Calibri Light</vt:lpstr>
      <vt:lpstr>Cambria</vt:lpstr>
      <vt:lpstr>Candara</vt:lpstr>
      <vt:lpstr>Franklin Gothic Medium</vt:lpstr>
      <vt:lpstr>Times New Roman</vt:lpstr>
      <vt:lpstr>Verdana</vt:lpstr>
      <vt:lpstr>Wingdings</vt:lpstr>
      <vt:lpstr>ppt</vt:lpstr>
      <vt:lpstr>Παρουσίαση του PowerPoint</vt:lpstr>
      <vt:lpstr>Εισαγωγικά </vt:lpstr>
      <vt:lpstr>Αυτοματοποιημένο σύστημα εξαγωγών (AES)</vt:lpstr>
      <vt:lpstr>Διαδικασίες AES </vt:lpstr>
      <vt:lpstr>Παρουσίαση του PowerPoint</vt:lpstr>
      <vt:lpstr>Μοντέλο τελωνειακών δεδομένων της ΕΕ (EUCDM)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Νέες και επικαιροποιημένες διαδικασίες</vt:lpstr>
      <vt:lpstr> Νομικές παραπομπές: Άρθρα 263 έως 270 του ΕΤΚ Άρθρα 244 έως 249 της κατ’ εξουσιοδότηση πράξης του ΕΤΚ Άρθρα 329 έως 340 της εκτελεστικής πράξης του ΕΤΚ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Γνωστοποίηση εξαγωγής (IE599)</vt:lpstr>
      <vt:lpstr>Βασικά σημεία ανά παράγοντα</vt:lpstr>
      <vt:lpstr>Παρουσίαση του PowerPoint</vt:lpstr>
      <vt:lpstr>Νομικές παραπομπές: Άρθρα 5, 38, 179 -181 του ΕΤΚ  Άρθρο 149 της κατ’ εξουσιοδότηση πράξης του ΕΤΚ Άρθρα 229 έως 232 της εκτελεστικής πράξης του ΕΤΚ  Παράρτημα A της κατ’ εξουσιοδότηση πράξης του ΕΤΚ (Στήλη 7β, κωδικός CCL) </vt:lpstr>
      <vt:lpstr>Κεντρικός τελωνισμός κατά την εξαγωγή (CCE)</vt:lpstr>
      <vt:lpstr>Βασικά σημεία ανά παράγοντα</vt:lpstr>
      <vt:lpstr>Παράδειγμα κεντρικού τελωνισμού </vt:lpstr>
      <vt:lpstr> Νομικές παραπομπές: Άρθρο 159 παράγραφος 3 του ΕΤΚ Άρθρο 189 παράγραφος 4 της κατ’ εξουσιοδότηση πράξης του ΕΤΚ Άρθρο 329 παράγραφος 5, 6 και 7α) της εκτελεστικής πράξης του ΕΤΚ   </vt:lpstr>
      <vt:lpstr>Εξαγωγή Ακολουθούμενη από διαμετακόμιση</vt:lpstr>
      <vt:lpstr>Εξαγωγή ακολουθούμενη από διαμετακόμιση (εξωτερική διαμετακόμιση)</vt:lpstr>
      <vt:lpstr>Εξαγωγή ακολουθούμενη από διαμετακόμιση (εσωτερική διαμετακόμιση)</vt:lpstr>
      <vt:lpstr> Νομικές παραπομπές: Άρθρα 166 και 167 του ΕΤΚ  Άρθρα 145 έως 147 της κατ’ εξουσιοδότηση πράξης του ΕΤΚ  Άρθρο 224 της εκτελεστικής πράξης του ΕΤΚ    </vt:lpstr>
      <vt:lpstr>Απλουστευμένη &amp; Συμπληρωματική διασάφηση</vt:lpstr>
      <vt:lpstr> Νομικές παραπομπές: Παράρτημα B της κατ’ εξουσιοδότηση πράξης του ΕΤΚ  Στήλες B1-B4 και C1-C2  </vt:lpstr>
      <vt:lpstr>Διασάφηση εξαγωγής – IE515 </vt:lpstr>
      <vt:lpstr>Διασάφηση εξαγωγής – IE515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Μαρία Τερζάκη</dc:creator>
  <cp:lastModifiedBy>ΔΤΔ</cp:lastModifiedBy>
  <cp:revision>659</cp:revision>
  <dcterms:created xsi:type="dcterms:W3CDTF">2023-05-29T12:09:53Z</dcterms:created>
  <dcterms:modified xsi:type="dcterms:W3CDTF">2025-11-27T11:19:18Z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LastSaved">
    <vt:filetime>2023-05-29T00:00:00Z</vt:filetime>
  </property>
  <property fmtid="{D5CDD505-2E9C-101B-9397-08002B2CF9AE}" pid="4" name="ContentTypeId">
    <vt:lpwstr>0x01010059F65E098B0A8D48A62D32C49A8FDD51</vt:lpwstr>
  </property>
  <property fmtid="{D5CDD505-2E9C-101B-9397-08002B2CF9AE}" pid="5" name="MediaServiceImageTags">
    <vt:lpwstr/>
  </property>
  <property fmtid="{D5CDD505-2E9C-101B-9397-08002B2CF9AE}" pid="6" name="lcf76f155ced4ddcb4097134ff3c332f">
    <vt:lpwstr/>
  </property>
</Properties>
</file>